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429" r:id="rId2"/>
    <p:sldId id="427" r:id="rId3"/>
    <p:sldId id="294" r:id="rId4"/>
    <p:sldId id="283" r:id="rId5"/>
    <p:sldId id="452" r:id="rId6"/>
    <p:sldId id="473" r:id="rId7"/>
    <p:sldId id="431" r:id="rId8"/>
    <p:sldId id="475" r:id="rId9"/>
    <p:sldId id="432" r:id="rId10"/>
    <p:sldId id="474" r:id="rId11"/>
    <p:sldId id="455" r:id="rId12"/>
    <p:sldId id="463" r:id="rId13"/>
    <p:sldId id="464" r:id="rId14"/>
    <p:sldId id="465" r:id="rId15"/>
    <p:sldId id="466" r:id="rId16"/>
    <p:sldId id="467" r:id="rId17"/>
    <p:sldId id="456" r:id="rId18"/>
    <p:sldId id="469" r:id="rId19"/>
    <p:sldId id="433" r:id="rId20"/>
    <p:sldId id="434" r:id="rId21"/>
    <p:sldId id="435" r:id="rId22"/>
    <p:sldId id="436" r:id="rId23"/>
    <p:sldId id="437" r:id="rId24"/>
    <p:sldId id="438" r:id="rId25"/>
    <p:sldId id="470" r:id="rId26"/>
    <p:sldId id="457" r:id="rId27"/>
    <p:sldId id="449" r:id="rId28"/>
    <p:sldId id="370" r:id="rId29"/>
    <p:sldId id="451" r:id="rId30"/>
    <p:sldId id="448" r:id="rId31"/>
    <p:sldId id="458" r:id="rId32"/>
    <p:sldId id="459" r:id="rId33"/>
    <p:sldId id="460" r:id="rId34"/>
    <p:sldId id="461" r:id="rId35"/>
    <p:sldId id="462" r:id="rId36"/>
    <p:sldId id="476" r:id="rId3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02FF"/>
    <a:srgbClr val="0432FF"/>
    <a:srgbClr val="0087FF"/>
    <a:srgbClr val="005493"/>
    <a:srgbClr val="21FF0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589"/>
    <p:restoredTop sz="94558"/>
  </p:normalViewPr>
  <p:slideViewPr>
    <p:cSldViewPr snapToGrid="0" snapToObjects="1">
      <p:cViewPr varScale="1">
        <p:scale>
          <a:sx n="130" d="100"/>
          <a:sy n="130" d="100"/>
        </p:scale>
        <p:origin x="392" y="592"/>
      </p:cViewPr>
      <p:guideLst>
        <p:guide orient="horz" pos="2160"/>
        <p:guide pos="2880"/>
        <p:guide orient="horz" pos="16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22EAEE-259B-9C42-986B-C9A92423585C}" type="datetimeFigureOut">
              <a:rPr lang="en-US" smtClean="0"/>
              <a:t>10/5/26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005400-ACDE-2643-A15F-D78BFB3ECF90}" type="slidenum">
              <a:rPr lang="en-US" smtClean="0"/>
              <a:t>‹#›</a:t>
            </a:fld>
            <a:endParaRPr lang="en-US"/>
          </a:p>
        </p:txBody>
      </p:sp>
    </p:spTree>
    <p:extLst>
      <p:ext uri="{BB962C8B-B14F-4D97-AF65-F5344CB8AC3E}">
        <p14:creationId xmlns:p14="http://schemas.microsoft.com/office/powerpoint/2010/main" val="3489872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005400-ACDE-2643-A15F-D78BFB3ECF90}" type="slidenum">
              <a:rPr lang="en-US" smtClean="0"/>
              <a:t>28</a:t>
            </a:fld>
            <a:endParaRPr lang="en-US"/>
          </a:p>
        </p:txBody>
      </p:sp>
    </p:spTree>
    <p:extLst>
      <p:ext uri="{BB962C8B-B14F-4D97-AF65-F5344CB8AC3E}">
        <p14:creationId xmlns:p14="http://schemas.microsoft.com/office/powerpoint/2010/main" val="4043742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005400-ACDE-2643-A15F-D78BFB3ECF90}" type="slidenum">
              <a:rPr lang="en-US" smtClean="0"/>
              <a:t>30</a:t>
            </a:fld>
            <a:endParaRPr lang="en-US"/>
          </a:p>
        </p:txBody>
      </p:sp>
    </p:spTree>
    <p:extLst>
      <p:ext uri="{BB962C8B-B14F-4D97-AF65-F5344CB8AC3E}">
        <p14:creationId xmlns:p14="http://schemas.microsoft.com/office/powerpoint/2010/main" val="2977565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D80940D-2004-0349-8066-31A1E9D7BA54}"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2CCE2-7BEF-944A-A9D6-A8DD644D7B92}" type="slidenum">
              <a:rPr lang="en-US" smtClean="0"/>
              <a:t>‹#›</a:t>
            </a:fld>
            <a:endParaRPr lang="en-US"/>
          </a:p>
        </p:txBody>
      </p:sp>
    </p:spTree>
    <p:extLst>
      <p:ext uri="{BB962C8B-B14F-4D97-AF65-F5344CB8AC3E}">
        <p14:creationId xmlns:p14="http://schemas.microsoft.com/office/powerpoint/2010/main" val="2230266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80940D-2004-0349-8066-31A1E9D7BA54}"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2CCE2-7BEF-944A-A9D6-A8DD644D7B92}" type="slidenum">
              <a:rPr lang="en-US" smtClean="0"/>
              <a:t>‹#›</a:t>
            </a:fld>
            <a:endParaRPr lang="en-US"/>
          </a:p>
        </p:txBody>
      </p:sp>
    </p:spTree>
    <p:extLst>
      <p:ext uri="{BB962C8B-B14F-4D97-AF65-F5344CB8AC3E}">
        <p14:creationId xmlns:p14="http://schemas.microsoft.com/office/powerpoint/2010/main" val="2667624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80940D-2004-0349-8066-31A1E9D7BA54}"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2CCE2-7BEF-944A-A9D6-A8DD644D7B92}" type="slidenum">
              <a:rPr lang="en-US" smtClean="0"/>
              <a:t>‹#›</a:t>
            </a:fld>
            <a:endParaRPr lang="en-US"/>
          </a:p>
        </p:txBody>
      </p:sp>
    </p:spTree>
    <p:extLst>
      <p:ext uri="{BB962C8B-B14F-4D97-AF65-F5344CB8AC3E}">
        <p14:creationId xmlns:p14="http://schemas.microsoft.com/office/powerpoint/2010/main" val="2842574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D80940D-2004-0349-8066-31A1E9D7BA54}"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B2CCE2-7BEF-944A-A9D6-A8DD644D7B92}" type="slidenum">
              <a:rPr lang="en-US" smtClean="0"/>
              <a:t>‹#›</a:t>
            </a:fld>
            <a:endParaRPr lang="en-US"/>
          </a:p>
        </p:txBody>
      </p:sp>
    </p:spTree>
    <p:extLst>
      <p:ext uri="{BB962C8B-B14F-4D97-AF65-F5344CB8AC3E}">
        <p14:creationId xmlns:p14="http://schemas.microsoft.com/office/powerpoint/2010/main" val="1709098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D80940D-2004-0349-8066-31A1E9D7BA54}" type="datetimeFigureOut">
              <a:rPr lang="en-US" smtClean="0"/>
              <a:t>10/5/26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B2CCE2-7BEF-944A-A9D6-A8DD644D7B92}" type="slidenum">
              <a:rPr lang="en-US" smtClean="0"/>
              <a:t>‹#›</a:t>
            </a:fld>
            <a:endParaRPr lang="en-US"/>
          </a:p>
        </p:txBody>
      </p:sp>
    </p:spTree>
    <p:extLst>
      <p:ext uri="{BB962C8B-B14F-4D97-AF65-F5344CB8AC3E}">
        <p14:creationId xmlns:p14="http://schemas.microsoft.com/office/powerpoint/2010/main" val="1226260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D80940D-2004-0349-8066-31A1E9D7BA54}" type="datetimeFigureOut">
              <a:rPr lang="en-US" smtClean="0"/>
              <a:t>10/5/26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B2CCE2-7BEF-944A-A9D6-A8DD644D7B92}" type="slidenum">
              <a:rPr lang="en-US" smtClean="0"/>
              <a:t>‹#›</a:t>
            </a:fld>
            <a:endParaRPr lang="en-US"/>
          </a:p>
        </p:txBody>
      </p:sp>
    </p:spTree>
    <p:extLst>
      <p:ext uri="{BB962C8B-B14F-4D97-AF65-F5344CB8AC3E}">
        <p14:creationId xmlns:p14="http://schemas.microsoft.com/office/powerpoint/2010/main" val="3656060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80940D-2004-0349-8066-31A1E9D7BA54}" type="datetimeFigureOut">
              <a:rPr lang="en-US" smtClean="0"/>
              <a:t>10/5/26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B2CCE2-7BEF-944A-A9D6-A8DD644D7B92}" type="slidenum">
              <a:rPr lang="en-US" smtClean="0"/>
              <a:t>‹#›</a:t>
            </a:fld>
            <a:endParaRPr lang="en-US"/>
          </a:p>
        </p:txBody>
      </p:sp>
    </p:spTree>
    <p:extLst>
      <p:ext uri="{BB962C8B-B14F-4D97-AF65-F5344CB8AC3E}">
        <p14:creationId xmlns:p14="http://schemas.microsoft.com/office/powerpoint/2010/main" val="16813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80940D-2004-0349-8066-31A1E9D7BA54}"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B2CCE2-7BEF-944A-A9D6-A8DD644D7B92}" type="slidenum">
              <a:rPr lang="en-US" smtClean="0"/>
              <a:t>‹#›</a:t>
            </a:fld>
            <a:endParaRPr lang="en-US"/>
          </a:p>
        </p:txBody>
      </p:sp>
    </p:spTree>
    <p:extLst>
      <p:ext uri="{BB962C8B-B14F-4D97-AF65-F5344CB8AC3E}">
        <p14:creationId xmlns:p14="http://schemas.microsoft.com/office/powerpoint/2010/main" val="43846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80940D-2004-0349-8066-31A1E9D7BA54}"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B2CCE2-7BEF-944A-A9D6-A8DD644D7B92}" type="slidenum">
              <a:rPr lang="en-US" smtClean="0"/>
              <a:t>‹#›</a:t>
            </a:fld>
            <a:endParaRPr lang="en-US"/>
          </a:p>
        </p:txBody>
      </p:sp>
    </p:spTree>
    <p:extLst>
      <p:ext uri="{BB962C8B-B14F-4D97-AF65-F5344CB8AC3E}">
        <p14:creationId xmlns:p14="http://schemas.microsoft.com/office/powerpoint/2010/main" val="2649835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80940D-2004-0349-8066-31A1E9D7BA54}"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2CCE2-7BEF-944A-A9D6-A8DD644D7B92}" type="slidenum">
              <a:rPr lang="en-US" smtClean="0"/>
              <a:t>‹#›</a:t>
            </a:fld>
            <a:endParaRPr lang="en-US"/>
          </a:p>
        </p:txBody>
      </p:sp>
    </p:spTree>
    <p:extLst>
      <p:ext uri="{BB962C8B-B14F-4D97-AF65-F5344CB8AC3E}">
        <p14:creationId xmlns:p14="http://schemas.microsoft.com/office/powerpoint/2010/main" val="3388695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80940D-2004-0349-8066-31A1E9D7BA54}"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2CCE2-7BEF-944A-A9D6-A8DD644D7B92}" type="slidenum">
              <a:rPr lang="en-US" smtClean="0"/>
              <a:t>‹#›</a:t>
            </a:fld>
            <a:endParaRPr lang="en-US"/>
          </a:p>
        </p:txBody>
      </p:sp>
    </p:spTree>
    <p:extLst>
      <p:ext uri="{BB962C8B-B14F-4D97-AF65-F5344CB8AC3E}">
        <p14:creationId xmlns:p14="http://schemas.microsoft.com/office/powerpoint/2010/main" val="1932148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60000"/>
                <a:lumOff val="40000"/>
              </a:schemeClr>
            </a:gs>
            <a:gs pos="100000">
              <a:srgbClr val="FFFFFF"/>
            </a:gs>
          </a:gsLst>
          <a:lin ang="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D80940D-2004-0349-8066-31A1E9D7BA54}" type="datetimeFigureOut">
              <a:rPr lang="en-US" smtClean="0"/>
              <a:t>10/5/26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EB2CCE2-7BEF-944A-A9D6-A8DD644D7B92}" type="slidenum">
              <a:rPr lang="en-US" smtClean="0"/>
              <a:t>‹#›</a:t>
            </a:fld>
            <a:endParaRPr lang="en-US"/>
          </a:p>
        </p:txBody>
      </p:sp>
    </p:spTree>
    <p:extLst>
      <p:ext uri="{BB962C8B-B14F-4D97-AF65-F5344CB8AC3E}">
        <p14:creationId xmlns:p14="http://schemas.microsoft.com/office/powerpoint/2010/main" val="632506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image" Target="../media/image63.tif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2" descr="http://25.media.tumblr.com/16702ea37dd663cce049fe5ee56fffd9/tumblr_mii7bqq1jw1qac7nso1_1280.jpg">
            <a:extLst>
              <a:ext uri="{FF2B5EF4-FFF2-40B4-BE49-F238E27FC236}">
                <a16:creationId xmlns:a16="http://schemas.microsoft.com/office/drawing/2014/main" id="{6D0EBA3B-B1E0-2B9F-F836-63FC89EBF194}"/>
              </a:ext>
            </a:extLst>
          </p:cNvPr>
          <p:cNvPicPr>
            <a:picLocks noChangeAspect="1" noChangeArrowheads="1"/>
          </p:cNvPicPr>
          <p:nvPr/>
        </p:nvPicPr>
        <p:blipFill rotWithShape="1">
          <a:blip r:embed="rId2"/>
          <a:srcRect t="18206" b="1451"/>
          <a:stretch/>
        </p:blipFill>
        <p:spPr bwMode="auto">
          <a:xfrm>
            <a:off x="20" y="961"/>
            <a:ext cx="9143980" cy="5142539"/>
          </a:xfrm>
          <a:prstGeom prst="rect">
            <a:avLst/>
          </a:prstGeom>
          <a:noFill/>
        </p:spPr>
      </p:pic>
      <p:sp>
        <p:nvSpPr>
          <p:cNvPr id="5" name="Title 1">
            <a:extLst>
              <a:ext uri="{FF2B5EF4-FFF2-40B4-BE49-F238E27FC236}">
                <a16:creationId xmlns:a16="http://schemas.microsoft.com/office/drawing/2014/main" id="{FB8C2694-C253-CE00-588A-C58DA742571F}"/>
              </a:ext>
            </a:extLst>
          </p:cNvPr>
          <p:cNvSpPr>
            <a:spLocks noGrp="1"/>
          </p:cNvSpPr>
          <p:nvPr>
            <p:ph type="title"/>
          </p:nvPr>
        </p:nvSpPr>
        <p:spPr>
          <a:xfrm>
            <a:off x="2286" y="0"/>
            <a:ext cx="7644607" cy="624254"/>
          </a:xfrm>
        </p:spPr>
        <p:txBody>
          <a:bodyPr vert="horz" lIns="91440" tIns="45720" rIns="91440" bIns="45720" rtlCol="0" anchor="t">
            <a:noAutofit/>
          </a:bodyPr>
          <a:lstStyle/>
          <a:p>
            <a:pPr algn="l" defTabSz="914400">
              <a:lnSpc>
                <a:spcPct val="90000"/>
              </a:lnSpc>
            </a:pPr>
            <a:r>
              <a:rPr lang="en-US" sz="4000" b="1" dirty="0">
                <a:solidFill>
                  <a:srgbClr val="FFFFFF"/>
                </a:solidFill>
                <a:effectLst>
                  <a:glow rad="127000">
                    <a:schemeClr val="tx1"/>
                  </a:glow>
                </a:effectLst>
              </a:rPr>
              <a:t>Music, Brains, Drugs &amp; The Beatles</a:t>
            </a:r>
            <a:br>
              <a:rPr lang="en-US" sz="4000" b="1" dirty="0">
                <a:solidFill>
                  <a:srgbClr val="FFFFFF"/>
                </a:solidFill>
                <a:effectLst>
                  <a:glow rad="127000">
                    <a:schemeClr val="tx1"/>
                  </a:glow>
                </a:effectLst>
              </a:rPr>
            </a:br>
            <a:endParaRPr lang="en-US" sz="4000" b="1" dirty="0">
              <a:solidFill>
                <a:srgbClr val="FFFFFF"/>
              </a:solidFill>
              <a:effectLst>
                <a:glow rad="127000">
                  <a:schemeClr val="tx1"/>
                </a:glow>
              </a:effectLst>
            </a:endParaRPr>
          </a:p>
        </p:txBody>
      </p:sp>
      <p:sp>
        <p:nvSpPr>
          <p:cNvPr id="6" name="Title 1">
            <a:extLst>
              <a:ext uri="{FF2B5EF4-FFF2-40B4-BE49-F238E27FC236}">
                <a16:creationId xmlns:a16="http://schemas.microsoft.com/office/drawing/2014/main" id="{38A3250E-A546-281A-065F-42E274EADF5E}"/>
              </a:ext>
            </a:extLst>
          </p:cNvPr>
          <p:cNvSpPr txBox="1">
            <a:spLocks/>
          </p:cNvSpPr>
          <p:nvPr/>
        </p:nvSpPr>
        <p:spPr>
          <a:xfrm>
            <a:off x="4572000" y="4760798"/>
            <a:ext cx="4572000" cy="382702"/>
          </a:xfrm>
          <a:prstGeom prst="rect">
            <a:avLst/>
          </a:prstGeom>
        </p:spPr>
        <p:txBody>
          <a:bodyPr vert="horz" lIns="91440" tIns="45720" rIns="91440" bIns="45720" rtlCol="0" anchor="t">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pPr>
            <a:r>
              <a:rPr lang="en-US" sz="2400" b="1" dirty="0">
                <a:solidFill>
                  <a:srgbClr val="FFFFFF"/>
                </a:solidFill>
                <a:effectLst>
                  <a:glow rad="127000">
                    <a:schemeClr val="tx1"/>
                  </a:glow>
                </a:effectLst>
              </a:rPr>
              <a:t>Charles Burchfield, Autumnal Fantasy</a:t>
            </a:r>
          </a:p>
        </p:txBody>
      </p:sp>
      <p:sp>
        <p:nvSpPr>
          <p:cNvPr id="10" name="Title 1">
            <a:extLst>
              <a:ext uri="{FF2B5EF4-FFF2-40B4-BE49-F238E27FC236}">
                <a16:creationId xmlns:a16="http://schemas.microsoft.com/office/drawing/2014/main" id="{5A8D0A9C-C3FB-7D25-86DB-A216185A6136}"/>
              </a:ext>
            </a:extLst>
          </p:cNvPr>
          <p:cNvSpPr txBox="1">
            <a:spLocks/>
          </p:cNvSpPr>
          <p:nvPr/>
        </p:nvSpPr>
        <p:spPr>
          <a:xfrm>
            <a:off x="121740" y="1152170"/>
            <a:ext cx="5776546" cy="1643784"/>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pPr>
            <a:r>
              <a:rPr lang="en-US" sz="2400" b="1" dirty="0">
                <a:solidFill>
                  <a:srgbClr val="FFFFFF"/>
                </a:solidFill>
                <a:effectLst>
                  <a:glow rad="127000">
                    <a:schemeClr val="tx1"/>
                  </a:glow>
                </a:effectLst>
              </a:rPr>
              <a:t>David Hattner, Portland Youth Philharmonic</a:t>
            </a:r>
          </a:p>
          <a:p>
            <a:pPr algn="l" defTabSz="914400">
              <a:lnSpc>
                <a:spcPct val="90000"/>
              </a:lnSpc>
            </a:pPr>
            <a:r>
              <a:rPr lang="en-US" sz="2400" b="1" dirty="0">
                <a:solidFill>
                  <a:srgbClr val="FFFFFF"/>
                </a:solidFill>
                <a:effectLst>
                  <a:glow rad="127000">
                    <a:schemeClr val="tx1"/>
                  </a:glow>
                </a:effectLst>
              </a:rPr>
              <a:t>Bill Griesar, PSU/OHSU/Northwest Noggin</a:t>
            </a:r>
          </a:p>
          <a:p>
            <a:pPr algn="l" defTabSz="914400">
              <a:lnSpc>
                <a:spcPct val="90000"/>
              </a:lnSpc>
            </a:pPr>
            <a:r>
              <a:rPr lang="en-US" sz="2400" b="1" dirty="0">
                <a:solidFill>
                  <a:srgbClr val="FFFFFF"/>
                </a:solidFill>
                <a:effectLst>
                  <a:glow rad="127000">
                    <a:schemeClr val="tx1"/>
                  </a:glow>
                </a:effectLst>
              </a:rPr>
              <a:t>Jeff Leake, PSU/NW Noggin</a:t>
            </a:r>
          </a:p>
          <a:p>
            <a:pPr algn="l" defTabSz="914400">
              <a:lnSpc>
                <a:spcPct val="90000"/>
              </a:lnSpc>
            </a:pPr>
            <a:endParaRPr lang="en-US" sz="2400" b="1" dirty="0">
              <a:solidFill>
                <a:srgbClr val="FFFFFF"/>
              </a:solidFill>
              <a:effectLst>
                <a:glow rad="127000">
                  <a:schemeClr val="tx1"/>
                </a:glow>
              </a:effectLst>
            </a:endParaRPr>
          </a:p>
        </p:txBody>
      </p:sp>
    </p:spTree>
    <p:extLst>
      <p:ext uri="{BB962C8B-B14F-4D97-AF65-F5344CB8AC3E}">
        <p14:creationId xmlns:p14="http://schemas.microsoft.com/office/powerpoint/2010/main" val="825916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person, indoor, child&#10;&#10;Description automatically generated">
            <a:extLst>
              <a:ext uri="{FF2B5EF4-FFF2-40B4-BE49-F238E27FC236}">
                <a16:creationId xmlns:a16="http://schemas.microsoft.com/office/drawing/2014/main" id="{BD933D71-E6CA-FD45-BF0B-21A223A153ED}"/>
              </a:ext>
            </a:extLst>
          </p:cNvPr>
          <p:cNvPicPr>
            <a:picLocks noChangeAspect="1"/>
          </p:cNvPicPr>
          <p:nvPr/>
        </p:nvPicPr>
        <p:blipFill rotWithShape="1">
          <a:blip r:embed="rId2"/>
          <a:srcRect t="1590" b="23410"/>
          <a:stretch/>
        </p:blipFill>
        <p:spPr>
          <a:xfrm>
            <a:off x="20" y="-16"/>
            <a:ext cx="9143977" cy="5143516"/>
          </a:xfrm>
          <a:prstGeom prst="rect">
            <a:avLst/>
          </a:prstGeom>
        </p:spPr>
      </p:pic>
      <p:sp>
        <p:nvSpPr>
          <p:cNvPr id="13" name="Rectangle 12">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27533" y="825237"/>
            <a:ext cx="5143502" cy="3493010"/>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BA7CDFA3-BEC8-A246-AC3B-8C948547B9E4}"/>
              </a:ext>
            </a:extLst>
          </p:cNvPr>
          <p:cNvSpPr>
            <a:spLocks noGrp="1"/>
          </p:cNvSpPr>
          <p:nvPr>
            <p:ph type="title"/>
          </p:nvPr>
        </p:nvSpPr>
        <p:spPr>
          <a:xfrm>
            <a:off x="2288" y="0"/>
            <a:ext cx="4147682" cy="624254"/>
          </a:xfrm>
        </p:spPr>
        <p:txBody>
          <a:bodyPr vert="horz" lIns="91440" tIns="45720" rIns="91440" bIns="45720" rtlCol="0" anchor="t">
            <a:noAutofit/>
          </a:bodyPr>
          <a:lstStyle/>
          <a:p>
            <a:pPr algn="l" defTabSz="914400">
              <a:lnSpc>
                <a:spcPct val="90000"/>
              </a:lnSpc>
            </a:pPr>
            <a:r>
              <a:rPr lang="en-US" sz="4000" b="1" dirty="0">
                <a:solidFill>
                  <a:srgbClr val="FFFFFF"/>
                </a:solidFill>
                <a:effectLst>
                  <a:glow rad="127000">
                    <a:schemeClr val="tx1"/>
                  </a:glow>
                </a:effectLst>
              </a:rPr>
              <a:t>Northwest Noggin</a:t>
            </a:r>
            <a:br>
              <a:rPr lang="en-US" sz="4000" b="1" dirty="0">
                <a:solidFill>
                  <a:srgbClr val="FFFFFF"/>
                </a:solidFill>
                <a:effectLst>
                  <a:glow rad="127000">
                    <a:schemeClr val="tx1"/>
                  </a:glow>
                </a:effectLst>
              </a:rPr>
            </a:br>
            <a:endParaRPr lang="en-US" sz="4000" b="1" dirty="0">
              <a:solidFill>
                <a:srgbClr val="FFFFFF"/>
              </a:solidFill>
              <a:effectLst>
                <a:glow rad="127000">
                  <a:schemeClr val="tx1"/>
                </a:glow>
              </a:effectLst>
            </a:endParaRPr>
          </a:p>
        </p:txBody>
      </p:sp>
      <p:sp>
        <p:nvSpPr>
          <p:cNvPr id="15" name="Rectangle 14">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55140" y="1654638"/>
            <a:ext cx="5143502" cy="1834218"/>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CF404E63-B13D-7541-98E2-247B67DC9782}"/>
              </a:ext>
            </a:extLst>
          </p:cNvPr>
          <p:cNvSpPr txBox="1">
            <a:spLocks/>
          </p:cNvSpPr>
          <p:nvPr/>
        </p:nvSpPr>
        <p:spPr>
          <a:xfrm>
            <a:off x="6127453" y="4505821"/>
            <a:ext cx="3014260" cy="637672"/>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pPr>
            <a:r>
              <a:rPr lang="en-US" sz="3900" b="1" dirty="0">
                <a:solidFill>
                  <a:srgbClr val="FFFFFF"/>
                </a:solidFill>
                <a:effectLst>
                  <a:glow rad="127000">
                    <a:schemeClr val="tx1"/>
                  </a:glow>
                </a:effectLst>
              </a:rPr>
              <a:t>nwnoggin.org</a:t>
            </a:r>
          </a:p>
        </p:txBody>
      </p:sp>
      <p:sp>
        <p:nvSpPr>
          <p:cNvPr id="2" name="Title 1">
            <a:extLst>
              <a:ext uri="{FF2B5EF4-FFF2-40B4-BE49-F238E27FC236}">
                <a16:creationId xmlns:a16="http://schemas.microsoft.com/office/drawing/2014/main" id="{903F0B97-DC3E-1B05-F88E-2D2292B1278A}"/>
              </a:ext>
            </a:extLst>
          </p:cNvPr>
          <p:cNvSpPr txBox="1">
            <a:spLocks/>
          </p:cNvSpPr>
          <p:nvPr/>
        </p:nvSpPr>
        <p:spPr>
          <a:xfrm>
            <a:off x="61702" y="1547208"/>
            <a:ext cx="3593199" cy="1811455"/>
          </a:xfrm>
          <a:prstGeom prst="rect">
            <a:avLst/>
          </a:prstGeom>
        </p:spPr>
        <p:txBody>
          <a:bodyPr vert="horz" lIns="91440" tIns="45720" rIns="91440" bIns="45720" rtlCol="0" anchor="t">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120000"/>
              </a:lnSpc>
            </a:pPr>
            <a:r>
              <a:rPr lang="en-US" sz="3900" b="1" dirty="0">
                <a:solidFill>
                  <a:srgbClr val="FFFFFF"/>
                </a:solidFill>
                <a:effectLst>
                  <a:glow rad="127000">
                    <a:schemeClr val="tx1"/>
                  </a:glow>
                </a:effectLst>
              </a:rPr>
              <a:t>Community outreach 🎨🧠🤝</a:t>
            </a:r>
          </a:p>
          <a:p>
            <a:pPr algn="l" defTabSz="914400">
              <a:lnSpc>
                <a:spcPct val="120000"/>
              </a:lnSpc>
            </a:pPr>
            <a:r>
              <a:rPr lang="en-US" sz="3900" b="1" dirty="0">
                <a:solidFill>
                  <a:srgbClr val="FFFFFF"/>
                </a:solidFill>
                <a:effectLst>
                  <a:glow rad="127000">
                    <a:schemeClr val="tx1"/>
                  </a:glow>
                </a:effectLst>
              </a:rPr>
              <a:t>Interdisciplinary neuroscience</a:t>
            </a:r>
          </a:p>
          <a:p>
            <a:pPr algn="l" defTabSz="914400">
              <a:lnSpc>
                <a:spcPct val="120000"/>
              </a:lnSpc>
            </a:pPr>
            <a:r>
              <a:rPr lang="en-US" sz="3900" b="1" dirty="0">
                <a:solidFill>
                  <a:srgbClr val="FFFFFF"/>
                </a:solidFill>
                <a:effectLst>
                  <a:glow rad="127000">
                    <a:schemeClr val="tx1"/>
                  </a:glow>
                </a:effectLst>
              </a:rPr>
              <a:t>We’ve met 85,000+ people 🤯</a:t>
            </a:r>
          </a:p>
          <a:p>
            <a:pPr algn="l" defTabSz="914400">
              <a:lnSpc>
                <a:spcPct val="120000"/>
              </a:lnSpc>
            </a:pPr>
            <a:r>
              <a:rPr lang="en-US" sz="3900" b="1" dirty="0">
                <a:solidFill>
                  <a:srgbClr val="FFFFFF"/>
                </a:solidFill>
                <a:effectLst>
                  <a:glow rad="127000">
                    <a:schemeClr val="tx1"/>
                  </a:glow>
                </a:effectLst>
              </a:rPr>
              <a:t>ALL VOLUNTEER ❤️</a:t>
            </a:r>
          </a:p>
          <a:p>
            <a:pPr algn="l" defTabSz="914400">
              <a:lnSpc>
                <a:spcPct val="120000"/>
              </a:lnSpc>
            </a:pPr>
            <a:r>
              <a:rPr lang="en-US" sz="3900" b="1" dirty="0">
                <a:solidFill>
                  <a:srgbClr val="FFFFFF"/>
                </a:solidFill>
                <a:effectLst>
                  <a:glow rad="127000">
                    <a:schemeClr val="tx1"/>
                  </a:glow>
                </a:effectLst>
              </a:rPr>
              <a:t>14 years! 😎</a:t>
            </a:r>
          </a:p>
        </p:txBody>
      </p:sp>
    </p:spTree>
    <p:extLst>
      <p:ext uri="{BB962C8B-B14F-4D97-AF65-F5344CB8AC3E}">
        <p14:creationId xmlns:p14="http://schemas.microsoft.com/office/powerpoint/2010/main" val="624175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icture containing building material, stone&#10;&#10;Description automatically generated">
            <a:extLst>
              <a:ext uri="{FF2B5EF4-FFF2-40B4-BE49-F238E27FC236}">
                <a16:creationId xmlns:a16="http://schemas.microsoft.com/office/drawing/2014/main" id="{8B642FA7-A240-3925-CEDB-E7EC4B708A02}"/>
              </a:ext>
            </a:extLst>
          </p:cNvPr>
          <p:cNvPicPr>
            <a:picLocks noChangeAspect="1"/>
          </p:cNvPicPr>
          <p:nvPr/>
        </p:nvPicPr>
        <p:blipFill>
          <a:blip r:embed="rId2"/>
          <a:stretch>
            <a:fillRect/>
          </a:stretch>
        </p:blipFill>
        <p:spPr>
          <a:xfrm>
            <a:off x="4322732" y="1458096"/>
            <a:ext cx="4821267" cy="3685403"/>
          </a:xfrm>
          <a:prstGeom prst="rect">
            <a:avLst/>
          </a:prstGeom>
        </p:spPr>
      </p:pic>
      <p:pic>
        <p:nvPicPr>
          <p:cNvPr id="11" name="Picture 10" descr="A picture containing text, items, decorated, different&#10;&#10;Description automatically generated">
            <a:extLst>
              <a:ext uri="{FF2B5EF4-FFF2-40B4-BE49-F238E27FC236}">
                <a16:creationId xmlns:a16="http://schemas.microsoft.com/office/drawing/2014/main" id="{4BA6F923-762D-8248-9D3C-B4B8CA600D6F}"/>
              </a:ext>
            </a:extLst>
          </p:cNvPr>
          <p:cNvPicPr>
            <a:picLocks noChangeAspect="1"/>
          </p:cNvPicPr>
          <p:nvPr/>
        </p:nvPicPr>
        <p:blipFill>
          <a:blip r:embed="rId3"/>
          <a:stretch>
            <a:fillRect/>
          </a:stretch>
        </p:blipFill>
        <p:spPr>
          <a:xfrm>
            <a:off x="0" y="1485"/>
            <a:ext cx="4358297" cy="5142016"/>
          </a:xfrm>
          <a:prstGeom prst="rect">
            <a:avLst/>
          </a:prstGeom>
        </p:spPr>
      </p:pic>
      <p:sp>
        <p:nvSpPr>
          <p:cNvPr id="2" name="Title 1"/>
          <p:cNvSpPr>
            <a:spLocks noGrp="1"/>
          </p:cNvSpPr>
          <p:nvPr>
            <p:ph type="title"/>
          </p:nvPr>
        </p:nvSpPr>
        <p:spPr>
          <a:xfrm>
            <a:off x="0" y="-1"/>
            <a:ext cx="3959678" cy="863204"/>
          </a:xfrm>
          <a:solidFill>
            <a:srgbClr val="00B0F0"/>
          </a:solidFill>
        </p:spPr>
        <p:txBody>
          <a:bodyPr/>
          <a:lstStyle/>
          <a:p>
            <a:pPr algn="l"/>
            <a:r>
              <a:rPr lang="en-US" b="1" dirty="0">
                <a:solidFill>
                  <a:srgbClr val="FFFF00"/>
                </a:solidFill>
              </a:rPr>
              <a:t>Art &amp; Brains!</a:t>
            </a:r>
          </a:p>
        </p:txBody>
      </p:sp>
      <p:sp>
        <p:nvSpPr>
          <p:cNvPr id="15" name="TextBox 14">
            <a:extLst>
              <a:ext uri="{FF2B5EF4-FFF2-40B4-BE49-F238E27FC236}">
                <a16:creationId xmlns:a16="http://schemas.microsoft.com/office/drawing/2014/main" id="{E2D24B09-FF8D-014F-8520-9829534B9B29}"/>
              </a:ext>
            </a:extLst>
          </p:cNvPr>
          <p:cNvSpPr txBox="1"/>
          <p:nvPr/>
        </p:nvSpPr>
        <p:spPr>
          <a:xfrm>
            <a:off x="2720329" y="4737122"/>
            <a:ext cx="1638796" cy="400110"/>
          </a:xfrm>
          <a:prstGeom prst="rect">
            <a:avLst/>
          </a:prstGeom>
          <a:noFill/>
        </p:spPr>
        <p:txBody>
          <a:bodyPr wrap="square" rtlCol="0">
            <a:spAutoFit/>
          </a:bodyPr>
          <a:lstStyle/>
          <a:p>
            <a:r>
              <a:rPr lang="en-US" sz="2000" b="1" dirty="0">
                <a:solidFill>
                  <a:schemeClr val="bg1"/>
                </a:solidFill>
                <a:effectLst>
                  <a:glow rad="127000">
                    <a:srgbClr val="C00000"/>
                  </a:glow>
                </a:effectLst>
              </a:rPr>
              <a:t>nwnoggin.org</a:t>
            </a:r>
            <a:endParaRPr lang="en-US" sz="2000" dirty="0">
              <a:solidFill>
                <a:schemeClr val="bg1"/>
              </a:solidFill>
              <a:effectLst>
                <a:glow rad="127000">
                  <a:srgbClr val="C00000"/>
                </a:glow>
              </a:effectLst>
            </a:endParaRPr>
          </a:p>
        </p:txBody>
      </p:sp>
      <p:pic>
        <p:nvPicPr>
          <p:cNvPr id="14" name="Picture 13" descr="A picture containing grass, woman, black, field&#10;&#10;Description automatically generated">
            <a:extLst>
              <a:ext uri="{FF2B5EF4-FFF2-40B4-BE49-F238E27FC236}">
                <a16:creationId xmlns:a16="http://schemas.microsoft.com/office/drawing/2014/main" id="{0F5238DD-4E96-604D-9349-7AECAF5EA38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863203"/>
            <a:ext cx="4359125" cy="3268463"/>
          </a:xfrm>
          <a:prstGeom prst="rect">
            <a:avLst/>
          </a:prstGeom>
        </p:spPr>
      </p:pic>
      <p:pic>
        <p:nvPicPr>
          <p:cNvPr id="16" name="Picture 15" descr="A picture containing building, colorful, bird, small&#10;&#10;Description automatically generated">
            <a:extLst>
              <a:ext uri="{FF2B5EF4-FFF2-40B4-BE49-F238E27FC236}">
                <a16:creationId xmlns:a16="http://schemas.microsoft.com/office/drawing/2014/main" id="{8752717A-D3DD-074D-B882-28B09C2EDCC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202913" y="0"/>
            <a:ext cx="1156212" cy="863263"/>
          </a:xfrm>
          <a:prstGeom prst="rect">
            <a:avLst/>
          </a:prstGeom>
        </p:spPr>
      </p:pic>
      <p:pic>
        <p:nvPicPr>
          <p:cNvPr id="7" name="Picture 6" descr="A picture containing person, outdoor, child&#10;&#10;Description automatically generated">
            <a:extLst>
              <a:ext uri="{FF2B5EF4-FFF2-40B4-BE49-F238E27FC236}">
                <a16:creationId xmlns:a16="http://schemas.microsoft.com/office/drawing/2014/main" id="{BD350732-1741-3789-763A-88E18CE2B45D}"/>
              </a:ext>
            </a:extLst>
          </p:cNvPr>
          <p:cNvPicPr>
            <a:picLocks noChangeAspect="1"/>
          </p:cNvPicPr>
          <p:nvPr/>
        </p:nvPicPr>
        <p:blipFill>
          <a:blip r:embed="rId6"/>
          <a:stretch>
            <a:fillRect/>
          </a:stretch>
        </p:blipFill>
        <p:spPr>
          <a:xfrm>
            <a:off x="4359953" y="1485"/>
            <a:ext cx="4784047" cy="3588035"/>
          </a:xfrm>
          <a:prstGeom prst="rect">
            <a:avLst/>
          </a:prstGeom>
        </p:spPr>
      </p:pic>
    </p:spTree>
    <p:extLst>
      <p:ext uri="{BB962C8B-B14F-4D97-AF65-F5344CB8AC3E}">
        <p14:creationId xmlns:p14="http://schemas.microsoft.com/office/powerpoint/2010/main" val="2783545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collage of people in different poses&#10;&#10;Description automatically generated">
            <a:extLst>
              <a:ext uri="{FF2B5EF4-FFF2-40B4-BE49-F238E27FC236}">
                <a16:creationId xmlns:a16="http://schemas.microsoft.com/office/drawing/2014/main" id="{57BF0397-43E0-6DD3-0752-214B12032279}"/>
              </a:ext>
            </a:extLst>
          </p:cNvPr>
          <p:cNvPicPr>
            <a:picLocks noChangeAspect="1"/>
          </p:cNvPicPr>
          <p:nvPr/>
        </p:nvPicPr>
        <p:blipFill>
          <a:blip r:embed="rId2"/>
          <a:stretch>
            <a:fillRect/>
          </a:stretch>
        </p:blipFill>
        <p:spPr>
          <a:xfrm>
            <a:off x="-20" y="-254036"/>
            <a:ext cx="4062066" cy="5416088"/>
          </a:xfrm>
          <a:prstGeom prst="rect">
            <a:avLst/>
          </a:prstGeom>
        </p:spPr>
      </p:pic>
      <p:pic>
        <p:nvPicPr>
          <p:cNvPr id="18" name="Picture 17" descr="A group of children in a classroom&#10;&#10;Description automatically generated">
            <a:extLst>
              <a:ext uri="{FF2B5EF4-FFF2-40B4-BE49-F238E27FC236}">
                <a16:creationId xmlns:a16="http://schemas.microsoft.com/office/drawing/2014/main" id="{88892383-63F5-AAD9-657B-785FE2E11F1C}"/>
              </a:ext>
            </a:extLst>
          </p:cNvPr>
          <p:cNvPicPr>
            <a:picLocks noChangeAspect="1"/>
          </p:cNvPicPr>
          <p:nvPr/>
        </p:nvPicPr>
        <p:blipFill>
          <a:blip r:embed="rId3"/>
          <a:stretch>
            <a:fillRect/>
          </a:stretch>
        </p:blipFill>
        <p:spPr>
          <a:xfrm>
            <a:off x="2457240" y="0"/>
            <a:ext cx="6686760" cy="6686760"/>
          </a:xfrm>
          <a:prstGeom prst="rect">
            <a:avLst/>
          </a:prstGeom>
        </p:spPr>
      </p:pic>
      <p:sp>
        <p:nvSpPr>
          <p:cNvPr id="21" name="TextBox 20">
            <a:extLst>
              <a:ext uri="{FF2B5EF4-FFF2-40B4-BE49-F238E27FC236}">
                <a16:creationId xmlns:a16="http://schemas.microsoft.com/office/drawing/2014/main" id="{6227C8B9-693C-8301-532E-625BAA26F9BC}"/>
              </a:ext>
            </a:extLst>
          </p:cNvPr>
          <p:cNvSpPr txBox="1"/>
          <p:nvPr/>
        </p:nvSpPr>
        <p:spPr>
          <a:xfrm>
            <a:off x="9553720" y="0"/>
            <a:ext cx="2653290" cy="461665"/>
          </a:xfrm>
          <a:prstGeom prst="rect">
            <a:avLst/>
          </a:prstGeom>
          <a:solidFill>
            <a:srgbClr val="00710F"/>
          </a:solidFill>
        </p:spPr>
        <p:txBody>
          <a:bodyPr wrap="none" rtlCol="0">
            <a:spAutoFit/>
          </a:bodyPr>
          <a:lstStyle/>
          <a:p>
            <a:r>
              <a:rPr lang="en-US" sz="2400" dirty="0">
                <a:solidFill>
                  <a:schemeClr val="bg1"/>
                </a:solidFill>
              </a:rPr>
              <a:t>WE GO PLACES!</a:t>
            </a:r>
          </a:p>
        </p:txBody>
      </p:sp>
    </p:spTree>
    <p:extLst>
      <p:ext uri="{BB962C8B-B14F-4D97-AF65-F5344CB8AC3E}">
        <p14:creationId xmlns:p14="http://schemas.microsoft.com/office/powerpoint/2010/main" val="1103977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EB679CF-4817-1262-3233-9C7EBE4212D2}"/>
              </a:ext>
            </a:extLst>
          </p:cNvPr>
          <p:cNvPicPr>
            <a:picLocks noChangeAspect="1"/>
          </p:cNvPicPr>
          <p:nvPr/>
        </p:nvPicPr>
        <p:blipFill>
          <a:blip r:embed="rId2"/>
          <a:stretch>
            <a:fillRect/>
          </a:stretch>
        </p:blipFill>
        <p:spPr>
          <a:xfrm>
            <a:off x="727407" y="0"/>
            <a:ext cx="7689185" cy="5143500"/>
          </a:xfrm>
          <a:prstGeom prst="rect">
            <a:avLst/>
          </a:prstGeom>
        </p:spPr>
      </p:pic>
      <p:sp>
        <p:nvSpPr>
          <p:cNvPr id="5" name="Title 1">
            <a:extLst>
              <a:ext uri="{FF2B5EF4-FFF2-40B4-BE49-F238E27FC236}">
                <a16:creationId xmlns:a16="http://schemas.microsoft.com/office/drawing/2014/main" id="{8B8DEBD1-F05A-7097-8C16-C1A38E736136}"/>
              </a:ext>
            </a:extLst>
          </p:cNvPr>
          <p:cNvSpPr>
            <a:spLocks noGrp="1"/>
          </p:cNvSpPr>
          <p:nvPr>
            <p:ph type="title"/>
          </p:nvPr>
        </p:nvSpPr>
        <p:spPr>
          <a:xfrm>
            <a:off x="2770427" y="4519246"/>
            <a:ext cx="4147682" cy="624254"/>
          </a:xfrm>
        </p:spPr>
        <p:txBody>
          <a:bodyPr vert="horz" lIns="91440" tIns="45720" rIns="91440" bIns="45720" rtlCol="0" anchor="t">
            <a:noAutofit/>
          </a:bodyPr>
          <a:lstStyle/>
          <a:p>
            <a:pPr algn="l" defTabSz="914400">
              <a:lnSpc>
                <a:spcPct val="90000"/>
              </a:lnSpc>
            </a:pPr>
            <a:r>
              <a:rPr lang="en-US" sz="4000" b="1" dirty="0">
                <a:solidFill>
                  <a:srgbClr val="FFFFFF"/>
                </a:solidFill>
                <a:effectLst>
                  <a:glow rad="127000">
                    <a:schemeClr val="tx1"/>
                  </a:glow>
                </a:effectLst>
              </a:rPr>
              <a:t>Gilbert &amp; Sullivan</a:t>
            </a:r>
            <a:br>
              <a:rPr lang="en-US" sz="4000" b="1" dirty="0">
                <a:solidFill>
                  <a:srgbClr val="FFFFFF"/>
                </a:solidFill>
                <a:effectLst>
                  <a:glow rad="127000">
                    <a:schemeClr val="tx1"/>
                  </a:glow>
                </a:effectLst>
              </a:rPr>
            </a:br>
            <a:endParaRPr lang="en-US" sz="4000" b="1" dirty="0">
              <a:solidFill>
                <a:srgbClr val="FFFFFF"/>
              </a:solidFill>
              <a:effectLst>
                <a:glow rad="127000">
                  <a:schemeClr val="tx1"/>
                </a:glow>
              </a:effectLst>
            </a:endParaRPr>
          </a:p>
        </p:txBody>
      </p:sp>
    </p:spTree>
    <p:extLst>
      <p:ext uri="{BB962C8B-B14F-4D97-AF65-F5344CB8AC3E}">
        <p14:creationId xmlns:p14="http://schemas.microsoft.com/office/powerpoint/2010/main" val="3182210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45ED44-CAB6-FC23-527F-5077418EE10A}"/>
              </a:ext>
            </a:extLst>
          </p:cNvPr>
          <p:cNvPicPr>
            <a:picLocks noChangeAspect="1"/>
          </p:cNvPicPr>
          <p:nvPr/>
        </p:nvPicPr>
        <p:blipFill>
          <a:blip r:embed="rId2"/>
          <a:stretch>
            <a:fillRect/>
          </a:stretch>
        </p:blipFill>
        <p:spPr>
          <a:xfrm>
            <a:off x="0" y="0"/>
            <a:ext cx="3812241" cy="5143500"/>
          </a:xfrm>
          <a:prstGeom prst="rect">
            <a:avLst/>
          </a:prstGeom>
        </p:spPr>
      </p:pic>
      <p:sp>
        <p:nvSpPr>
          <p:cNvPr id="5" name="Title 1">
            <a:extLst>
              <a:ext uri="{FF2B5EF4-FFF2-40B4-BE49-F238E27FC236}">
                <a16:creationId xmlns:a16="http://schemas.microsoft.com/office/drawing/2014/main" id="{728F51FB-1C20-B5B5-12E0-65819EFEE68F}"/>
              </a:ext>
            </a:extLst>
          </p:cNvPr>
          <p:cNvSpPr>
            <a:spLocks noGrp="1"/>
          </p:cNvSpPr>
          <p:nvPr>
            <p:ph type="title"/>
          </p:nvPr>
        </p:nvSpPr>
        <p:spPr>
          <a:xfrm>
            <a:off x="4355869" y="4244926"/>
            <a:ext cx="4438998" cy="624254"/>
          </a:xfrm>
        </p:spPr>
        <p:txBody>
          <a:bodyPr vert="horz" lIns="91440" tIns="45720" rIns="91440" bIns="45720" rtlCol="0" anchor="t">
            <a:noAutofit/>
          </a:bodyPr>
          <a:lstStyle/>
          <a:p>
            <a:pPr algn="l" defTabSz="914400">
              <a:lnSpc>
                <a:spcPct val="90000"/>
              </a:lnSpc>
            </a:pPr>
            <a:r>
              <a:rPr lang="en-US" sz="4000" b="1" dirty="0">
                <a:solidFill>
                  <a:srgbClr val="FFFFFF"/>
                </a:solidFill>
                <a:effectLst>
                  <a:glow rad="127000">
                    <a:schemeClr val="tx1"/>
                  </a:glow>
                </a:effectLst>
              </a:rPr>
              <a:t>The Lord Chancellor</a:t>
            </a:r>
            <a:br>
              <a:rPr lang="en-US" sz="4000" b="1" dirty="0">
                <a:solidFill>
                  <a:srgbClr val="FFFFFF"/>
                </a:solidFill>
                <a:effectLst>
                  <a:glow rad="127000">
                    <a:schemeClr val="tx1"/>
                  </a:glow>
                </a:effectLst>
              </a:rPr>
            </a:br>
            <a:endParaRPr lang="en-US" sz="4000" b="1" dirty="0">
              <a:solidFill>
                <a:srgbClr val="FFFFFF"/>
              </a:solidFill>
              <a:effectLst>
                <a:glow rad="127000">
                  <a:schemeClr val="tx1"/>
                </a:glow>
              </a:effectLst>
            </a:endParaRPr>
          </a:p>
        </p:txBody>
      </p:sp>
      <p:sp>
        <p:nvSpPr>
          <p:cNvPr id="2" name="TextBox 1">
            <a:extLst>
              <a:ext uri="{FF2B5EF4-FFF2-40B4-BE49-F238E27FC236}">
                <a16:creationId xmlns:a16="http://schemas.microsoft.com/office/drawing/2014/main" id="{15B051AC-0358-EBF8-7C6E-6A970876B8E1}"/>
              </a:ext>
            </a:extLst>
          </p:cNvPr>
          <p:cNvSpPr txBox="1"/>
          <p:nvPr/>
        </p:nvSpPr>
        <p:spPr>
          <a:xfrm>
            <a:off x="4355869" y="933254"/>
            <a:ext cx="4401590" cy="2308324"/>
          </a:xfrm>
          <a:prstGeom prst="rect">
            <a:avLst/>
          </a:prstGeom>
          <a:noFill/>
        </p:spPr>
        <p:txBody>
          <a:bodyPr wrap="none" rtlCol="0">
            <a:spAutoFit/>
          </a:bodyPr>
          <a:lstStyle/>
          <a:p>
            <a:r>
              <a:rPr lang="en-US" i="1" dirty="0"/>
              <a:t>When I went to the Bar as a very young man,</a:t>
            </a:r>
          </a:p>
          <a:p>
            <a:r>
              <a:rPr lang="en-US" i="1" dirty="0"/>
              <a:t>(Said I to myself — said I),</a:t>
            </a:r>
          </a:p>
          <a:p>
            <a:r>
              <a:rPr lang="en-US" i="1" dirty="0"/>
              <a:t>I'll work on a new and original plan,</a:t>
            </a:r>
          </a:p>
          <a:p>
            <a:r>
              <a:rPr lang="en-US" i="1" dirty="0"/>
              <a:t>(Said I to myself — said I),</a:t>
            </a:r>
          </a:p>
          <a:p>
            <a:r>
              <a:rPr lang="en-US" i="1" dirty="0"/>
              <a:t>I'll never assume that a rogue or a thief</a:t>
            </a:r>
          </a:p>
          <a:p>
            <a:r>
              <a:rPr lang="en-US" i="1" dirty="0"/>
              <a:t>Is a gentleman worthy implicit belief,</a:t>
            </a:r>
          </a:p>
          <a:p>
            <a:r>
              <a:rPr lang="en-US" i="1" dirty="0"/>
              <a:t>Because his attorney has sent me a brief,</a:t>
            </a:r>
          </a:p>
          <a:p>
            <a:r>
              <a:rPr lang="en-US" i="1" dirty="0"/>
              <a:t>(Said I to myself — said I).</a:t>
            </a:r>
          </a:p>
        </p:txBody>
      </p:sp>
      <p:sp>
        <p:nvSpPr>
          <p:cNvPr id="3" name="TextBox 2">
            <a:extLst>
              <a:ext uri="{FF2B5EF4-FFF2-40B4-BE49-F238E27FC236}">
                <a16:creationId xmlns:a16="http://schemas.microsoft.com/office/drawing/2014/main" id="{20B5065A-409B-EFAF-F67B-4032661A42FD}"/>
              </a:ext>
            </a:extLst>
          </p:cNvPr>
          <p:cNvSpPr txBox="1"/>
          <p:nvPr/>
        </p:nvSpPr>
        <p:spPr>
          <a:xfrm>
            <a:off x="4355869" y="533144"/>
            <a:ext cx="2882071" cy="400110"/>
          </a:xfrm>
          <a:prstGeom prst="rect">
            <a:avLst/>
          </a:prstGeom>
          <a:noFill/>
        </p:spPr>
        <p:txBody>
          <a:bodyPr wrap="none" rtlCol="0">
            <a:spAutoFit/>
          </a:bodyPr>
          <a:lstStyle/>
          <a:p>
            <a:r>
              <a:rPr lang="en-US" sz="2000" b="1" dirty="0"/>
              <a:t>"When I went to the bar"</a:t>
            </a:r>
          </a:p>
        </p:txBody>
      </p:sp>
    </p:spTree>
    <p:extLst>
      <p:ext uri="{BB962C8B-B14F-4D97-AF65-F5344CB8AC3E}">
        <p14:creationId xmlns:p14="http://schemas.microsoft.com/office/powerpoint/2010/main" val="1116399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EB3A68-083C-620B-6FB4-1A87EE973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1143" y="-322726"/>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descr="A colorful object with a string&#10;&#10;Description automatically generated with medium confidence">
            <a:extLst>
              <a:ext uri="{FF2B5EF4-FFF2-40B4-BE49-F238E27FC236}">
                <a16:creationId xmlns:a16="http://schemas.microsoft.com/office/drawing/2014/main" id="{F03F4213-1430-BA68-F4B1-8F7843B50485}"/>
              </a:ext>
            </a:extLst>
          </p:cNvPr>
          <p:cNvPicPr>
            <a:picLocks noChangeAspect="1"/>
          </p:cNvPicPr>
          <p:nvPr/>
        </p:nvPicPr>
        <p:blipFill>
          <a:blip r:embed="rId2"/>
          <a:srcRect b="19"/>
          <a:stretch>
            <a:fillRect/>
          </a:stretch>
        </p:blipFill>
        <p:spPr>
          <a:xfrm>
            <a:off x="20" y="-321444"/>
            <a:ext cx="9143980" cy="6856718"/>
          </a:xfrm>
          <a:prstGeom prst="rect">
            <a:avLst/>
          </a:prstGeom>
        </p:spPr>
      </p:pic>
      <p:sp>
        <p:nvSpPr>
          <p:cNvPr id="10" name="Title 1">
            <a:extLst>
              <a:ext uri="{FF2B5EF4-FFF2-40B4-BE49-F238E27FC236}">
                <a16:creationId xmlns:a16="http://schemas.microsoft.com/office/drawing/2014/main" id="{7A3B7FCF-2B6C-6E0C-AC73-14EB15146C11}"/>
              </a:ext>
            </a:extLst>
          </p:cNvPr>
          <p:cNvSpPr>
            <a:spLocks noGrp="1"/>
          </p:cNvSpPr>
          <p:nvPr>
            <p:ph type="title"/>
          </p:nvPr>
        </p:nvSpPr>
        <p:spPr>
          <a:xfrm>
            <a:off x="0" y="0"/>
            <a:ext cx="7240656" cy="645452"/>
          </a:xfrm>
        </p:spPr>
        <p:txBody>
          <a:bodyPr>
            <a:normAutofit fontScale="90000"/>
          </a:bodyPr>
          <a:lstStyle/>
          <a:p>
            <a:pPr algn="l"/>
            <a:r>
              <a:rPr lang="en-US" b="1" dirty="0">
                <a:effectLst>
                  <a:glow rad="127000">
                    <a:schemeClr val="accent6">
                      <a:lumMod val="40000"/>
                      <a:lumOff val="60000"/>
                    </a:schemeClr>
                  </a:glow>
                </a:effectLst>
                <a:latin typeface="Cooper Black" panose="0208090404030B020404" pitchFamily="18" charset="77"/>
              </a:rPr>
              <a:t>Your brain:  made of cells</a:t>
            </a:r>
          </a:p>
        </p:txBody>
      </p:sp>
      <p:sp>
        <p:nvSpPr>
          <p:cNvPr id="11" name="Title 1">
            <a:extLst>
              <a:ext uri="{FF2B5EF4-FFF2-40B4-BE49-F238E27FC236}">
                <a16:creationId xmlns:a16="http://schemas.microsoft.com/office/drawing/2014/main" id="{EBD127BB-5112-1351-B6DE-BF4E798072C6}"/>
              </a:ext>
            </a:extLst>
          </p:cNvPr>
          <p:cNvSpPr txBox="1">
            <a:spLocks/>
          </p:cNvSpPr>
          <p:nvPr/>
        </p:nvSpPr>
        <p:spPr>
          <a:xfrm>
            <a:off x="727788" y="5888540"/>
            <a:ext cx="8581304" cy="645452"/>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effectLst>
                  <a:glow rad="127000">
                    <a:schemeClr val="accent6">
                      <a:lumMod val="40000"/>
                      <a:lumOff val="60000"/>
                    </a:schemeClr>
                  </a:glow>
                </a:effectLst>
                <a:latin typeface="Cooper Black" panose="0208090404030B020404" pitchFamily="18" charset="77"/>
              </a:rPr>
              <a:t>Neurons carry electrical messages</a:t>
            </a:r>
          </a:p>
        </p:txBody>
      </p:sp>
      <p:sp>
        <p:nvSpPr>
          <p:cNvPr id="12" name="Lightning Bolt 11">
            <a:extLst>
              <a:ext uri="{FF2B5EF4-FFF2-40B4-BE49-F238E27FC236}">
                <a16:creationId xmlns:a16="http://schemas.microsoft.com/office/drawing/2014/main" id="{FED13C91-49BB-A757-18C0-1B65D6FAC5A7}"/>
              </a:ext>
            </a:extLst>
          </p:cNvPr>
          <p:cNvSpPr/>
          <p:nvPr/>
        </p:nvSpPr>
        <p:spPr>
          <a:xfrm flipH="1">
            <a:off x="3900196" y="2325707"/>
            <a:ext cx="821094" cy="914400"/>
          </a:xfrm>
          <a:prstGeom prst="lightningBol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logo with a skull and two sticks in it&#10;&#10;Description automatically generated">
            <a:extLst>
              <a:ext uri="{FF2B5EF4-FFF2-40B4-BE49-F238E27FC236}">
                <a16:creationId xmlns:a16="http://schemas.microsoft.com/office/drawing/2014/main" id="{81630F4B-CB34-1919-1BF4-BF469190247E}"/>
              </a:ext>
            </a:extLst>
          </p:cNvPr>
          <p:cNvPicPr>
            <a:picLocks noChangeAspect="1"/>
          </p:cNvPicPr>
          <p:nvPr/>
        </p:nvPicPr>
        <p:blipFill>
          <a:blip r:embed="rId3"/>
          <a:stretch>
            <a:fillRect/>
          </a:stretch>
        </p:blipFill>
        <p:spPr>
          <a:xfrm>
            <a:off x="8012724" y="4076403"/>
            <a:ext cx="984398" cy="1067097"/>
          </a:xfrm>
          <a:custGeom>
            <a:avLst/>
            <a:gdLst/>
            <a:ahLst/>
            <a:cxnLst/>
            <a:rect l="l" t="t" r="r" b="b"/>
            <a:pathLst>
              <a:path w="2487175" h="2487175">
                <a:moveTo>
                  <a:pt x="67328" y="0"/>
                </a:moveTo>
                <a:lnTo>
                  <a:pt x="2419847" y="0"/>
                </a:lnTo>
                <a:cubicBezTo>
                  <a:pt x="2457031" y="0"/>
                  <a:pt x="2487175" y="30144"/>
                  <a:pt x="2487175" y="67328"/>
                </a:cubicBezTo>
                <a:lnTo>
                  <a:pt x="2487175" y="2419847"/>
                </a:lnTo>
                <a:cubicBezTo>
                  <a:pt x="2487175" y="2457031"/>
                  <a:pt x="2457031" y="2487175"/>
                  <a:pt x="2419847" y="2487175"/>
                </a:cubicBezTo>
                <a:lnTo>
                  <a:pt x="67328" y="2487175"/>
                </a:lnTo>
                <a:cubicBezTo>
                  <a:pt x="30144" y="2487175"/>
                  <a:pt x="0" y="2457031"/>
                  <a:pt x="0" y="2419847"/>
                </a:cubicBezTo>
                <a:lnTo>
                  <a:pt x="0" y="67328"/>
                </a:lnTo>
                <a:cubicBezTo>
                  <a:pt x="0" y="30144"/>
                  <a:pt x="30144" y="0"/>
                  <a:pt x="67328" y="0"/>
                </a:cubicBezTo>
                <a:close/>
              </a:path>
            </a:pathLst>
          </a:custGeom>
        </p:spPr>
      </p:pic>
      <p:sp>
        <p:nvSpPr>
          <p:cNvPr id="14" name="TextBox 13">
            <a:extLst>
              <a:ext uri="{FF2B5EF4-FFF2-40B4-BE49-F238E27FC236}">
                <a16:creationId xmlns:a16="http://schemas.microsoft.com/office/drawing/2014/main" id="{DBC427FE-2398-95C1-E7C9-230E3CA8CDEF}"/>
              </a:ext>
            </a:extLst>
          </p:cNvPr>
          <p:cNvSpPr txBox="1"/>
          <p:nvPr/>
        </p:nvSpPr>
        <p:spPr>
          <a:xfrm>
            <a:off x="6571764" y="4194452"/>
            <a:ext cx="1439817" cy="830997"/>
          </a:xfrm>
          <a:prstGeom prst="rect">
            <a:avLst/>
          </a:prstGeom>
          <a:noFill/>
          <a:effectLst/>
        </p:spPr>
        <p:txBody>
          <a:bodyPr wrap="square" rtlCol="0">
            <a:spAutoFit/>
          </a:bodyPr>
          <a:lstStyle/>
          <a:p>
            <a:pPr algn="r"/>
            <a:r>
              <a:rPr lang="en-US" sz="1200" b="1" dirty="0">
                <a:effectLst>
                  <a:glow rad="492392">
                    <a:schemeClr val="bg1">
                      <a:alpha val="95000"/>
                    </a:schemeClr>
                  </a:glow>
                </a:effectLst>
              </a:rPr>
              <a:t>GO PLACES</a:t>
            </a:r>
          </a:p>
          <a:p>
            <a:pPr algn="r"/>
            <a:r>
              <a:rPr lang="en-US" sz="1200" b="1" dirty="0">
                <a:effectLst>
                  <a:glow rad="492392">
                    <a:schemeClr val="bg1">
                      <a:alpha val="95000"/>
                    </a:schemeClr>
                  </a:glow>
                </a:effectLst>
              </a:rPr>
              <a:t>EXAMINE BRAINS</a:t>
            </a:r>
          </a:p>
          <a:p>
            <a:pPr algn="r"/>
            <a:r>
              <a:rPr lang="en-US" sz="1200" b="1" dirty="0">
                <a:effectLst>
                  <a:glow rad="492392">
                    <a:schemeClr val="bg1">
                      <a:alpha val="95000"/>
                    </a:schemeClr>
                  </a:glow>
                </a:effectLst>
              </a:rPr>
              <a:t>ASK QUESTIONS</a:t>
            </a:r>
          </a:p>
          <a:p>
            <a:pPr algn="r"/>
            <a:r>
              <a:rPr lang="en-US" sz="1200" b="1" dirty="0">
                <a:effectLst>
                  <a:glow rad="492392">
                    <a:schemeClr val="bg1">
                      <a:alpha val="95000"/>
                    </a:schemeClr>
                  </a:glow>
                </a:effectLst>
              </a:rPr>
              <a:t>MAKE ART</a:t>
            </a:r>
          </a:p>
        </p:txBody>
      </p:sp>
    </p:spTree>
    <p:extLst>
      <p:ext uri="{BB962C8B-B14F-4D97-AF65-F5344CB8AC3E}">
        <p14:creationId xmlns:p14="http://schemas.microsoft.com/office/powerpoint/2010/main" val="10711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diagram of a nervous system&#10;&#10;Description automatically generated">
            <a:extLst>
              <a:ext uri="{FF2B5EF4-FFF2-40B4-BE49-F238E27FC236}">
                <a16:creationId xmlns:a16="http://schemas.microsoft.com/office/drawing/2014/main" id="{9F0D73E6-F201-29CE-5B3B-2A6DE6C1D229}"/>
              </a:ext>
            </a:extLst>
          </p:cNvPr>
          <p:cNvPicPr>
            <a:picLocks noChangeAspect="1"/>
          </p:cNvPicPr>
          <p:nvPr/>
        </p:nvPicPr>
        <p:blipFill>
          <a:blip r:embed="rId2"/>
          <a:stretch>
            <a:fillRect/>
          </a:stretch>
        </p:blipFill>
        <p:spPr>
          <a:xfrm>
            <a:off x="609439" y="323165"/>
            <a:ext cx="6114197" cy="4600933"/>
          </a:xfrm>
          <a:prstGeom prst="rect">
            <a:avLst/>
          </a:prstGeom>
        </p:spPr>
      </p:pic>
      <p:sp>
        <p:nvSpPr>
          <p:cNvPr id="5" name="TextBox 4">
            <a:extLst>
              <a:ext uri="{FF2B5EF4-FFF2-40B4-BE49-F238E27FC236}">
                <a16:creationId xmlns:a16="http://schemas.microsoft.com/office/drawing/2014/main" id="{E343F0BA-785B-B3AE-5F74-C79CCD0CCF38}"/>
              </a:ext>
            </a:extLst>
          </p:cNvPr>
          <p:cNvSpPr txBox="1"/>
          <p:nvPr/>
        </p:nvSpPr>
        <p:spPr>
          <a:xfrm>
            <a:off x="0" y="0"/>
            <a:ext cx="8507265" cy="646331"/>
          </a:xfrm>
          <a:prstGeom prst="rect">
            <a:avLst/>
          </a:prstGeom>
          <a:noFill/>
        </p:spPr>
        <p:txBody>
          <a:bodyPr wrap="none" rtlCol="0">
            <a:spAutoFit/>
          </a:bodyPr>
          <a:lstStyle/>
          <a:p>
            <a:r>
              <a:rPr lang="en-US" sz="3600" dirty="0"/>
              <a:t>Neurons connect </a:t>
            </a:r>
            <a:r>
              <a:rPr lang="en-US" sz="3600" i="1" dirty="0"/>
              <a:t>chemically</a:t>
            </a:r>
            <a:r>
              <a:rPr lang="en-US" sz="3600" dirty="0"/>
              <a:t> across synapses</a:t>
            </a:r>
          </a:p>
        </p:txBody>
      </p:sp>
      <p:sp>
        <p:nvSpPr>
          <p:cNvPr id="6" name="TextBox 5">
            <a:extLst>
              <a:ext uri="{FF2B5EF4-FFF2-40B4-BE49-F238E27FC236}">
                <a16:creationId xmlns:a16="http://schemas.microsoft.com/office/drawing/2014/main" id="{9C5FAAC7-031B-CD7D-E2C1-E38DE0F35737}"/>
              </a:ext>
            </a:extLst>
          </p:cNvPr>
          <p:cNvSpPr txBox="1"/>
          <p:nvPr/>
        </p:nvSpPr>
        <p:spPr>
          <a:xfrm>
            <a:off x="5500543" y="3848517"/>
            <a:ext cx="2438488" cy="369332"/>
          </a:xfrm>
          <a:prstGeom prst="rect">
            <a:avLst/>
          </a:prstGeom>
          <a:noFill/>
        </p:spPr>
        <p:txBody>
          <a:bodyPr wrap="none" rtlCol="0">
            <a:spAutoFit/>
          </a:bodyPr>
          <a:lstStyle/>
          <a:p>
            <a:r>
              <a:rPr lang="en-US" dirty="0"/>
              <a:t>Illustration by Jeff Leake</a:t>
            </a:r>
          </a:p>
        </p:txBody>
      </p:sp>
      <p:sp>
        <p:nvSpPr>
          <p:cNvPr id="7" name="TextBox 6">
            <a:extLst>
              <a:ext uri="{FF2B5EF4-FFF2-40B4-BE49-F238E27FC236}">
                <a16:creationId xmlns:a16="http://schemas.microsoft.com/office/drawing/2014/main" id="{AA2BDF8F-9286-F0F8-515F-D76CDA96A2C8}"/>
              </a:ext>
            </a:extLst>
          </p:cNvPr>
          <p:cNvSpPr txBox="1"/>
          <p:nvPr/>
        </p:nvSpPr>
        <p:spPr>
          <a:xfrm>
            <a:off x="609439" y="969496"/>
            <a:ext cx="2108975" cy="400110"/>
          </a:xfrm>
          <a:prstGeom prst="rect">
            <a:avLst/>
          </a:prstGeom>
          <a:noFill/>
        </p:spPr>
        <p:txBody>
          <a:bodyPr wrap="none" rtlCol="0">
            <a:spAutoFit/>
          </a:bodyPr>
          <a:lstStyle/>
          <a:p>
            <a:r>
              <a:rPr lang="en-US" sz="2000" dirty="0"/>
              <a:t>Neurotransmitters</a:t>
            </a:r>
          </a:p>
        </p:txBody>
      </p:sp>
      <p:sp>
        <p:nvSpPr>
          <p:cNvPr id="8" name="TextBox 7">
            <a:extLst>
              <a:ext uri="{FF2B5EF4-FFF2-40B4-BE49-F238E27FC236}">
                <a16:creationId xmlns:a16="http://schemas.microsoft.com/office/drawing/2014/main" id="{53F89D29-331D-A29A-A4AF-B9FF4C1AAEF0}"/>
              </a:ext>
            </a:extLst>
          </p:cNvPr>
          <p:cNvSpPr txBox="1"/>
          <p:nvPr/>
        </p:nvSpPr>
        <p:spPr>
          <a:xfrm>
            <a:off x="5076966" y="715973"/>
            <a:ext cx="3712191" cy="830997"/>
          </a:xfrm>
          <a:prstGeom prst="rect">
            <a:avLst/>
          </a:prstGeom>
          <a:noFill/>
        </p:spPr>
        <p:txBody>
          <a:bodyPr wrap="square" rtlCol="0">
            <a:spAutoFit/>
          </a:bodyPr>
          <a:lstStyle/>
          <a:p>
            <a:pPr algn="ctr"/>
            <a:r>
              <a:rPr lang="en-US" sz="2400" b="1" dirty="0"/>
              <a:t>Many drugs (*chemicals!*) act here, at synapses</a:t>
            </a:r>
          </a:p>
        </p:txBody>
      </p:sp>
      <p:pic>
        <p:nvPicPr>
          <p:cNvPr id="9" name="Picture 8" descr="A logo with a skull and two sticks in it&#10;&#10;Description automatically generated">
            <a:extLst>
              <a:ext uri="{FF2B5EF4-FFF2-40B4-BE49-F238E27FC236}">
                <a16:creationId xmlns:a16="http://schemas.microsoft.com/office/drawing/2014/main" id="{C7C1F1AD-FF26-C2C2-1AD6-4F99D167B3D2}"/>
              </a:ext>
            </a:extLst>
          </p:cNvPr>
          <p:cNvPicPr>
            <a:picLocks noChangeAspect="1"/>
          </p:cNvPicPr>
          <p:nvPr/>
        </p:nvPicPr>
        <p:blipFill>
          <a:blip r:embed="rId3"/>
          <a:stretch>
            <a:fillRect/>
          </a:stretch>
        </p:blipFill>
        <p:spPr>
          <a:xfrm>
            <a:off x="36233" y="4312503"/>
            <a:ext cx="766596" cy="830997"/>
          </a:xfrm>
          <a:custGeom>
            <a:avLst/>
            <a:gdLst/>
            <a:ahLst/>
            <a:cxnLst/>
            <a:rect l="l" t="t" r="r" b="b"/>
            <a:pathLst>
              <a:path w="2487175" h="2487175">
                <a:moveTo>
                  <a:pt x="67328" y="0"/>
                </a:moveTo>
                <a:lnTo>
                  <a:pt x="2419847" y="0"/>
                </a:lnTo>
                <a:cubicBezTo>
                  <a:pt x="2457031" y="0"/>
                  <a:pt x="2487175" y="30144"/>
                  <a:pt x="2487175" y="67328"/>
                </a:cubicBezTo>
                <a:lnTo>
                  <a:pt x="2487175" y="2419847"/>
                </a:lnTo>
                <a:cubicBezTo>
                  <a:pt x="2487175" y="2457031"/>
                  <a:pt x="2457031" y="2487175"/>
                  <a:pt x="2419847" y="2487175"/>
                </a:cubicBezTo>
                <a:lnTo>
                  <a:pt x="67328" y="2487175"/>
                </a:lnTo>
                <a:cubicBezTo>
                  <a:pt x="30144" y="2487175"/>
                  <a:pt x="0" y="2457031"/>
                  <a:pt x="0" y="2419847"/>
                </a:cubicBezTo>
                <a:lnTo>
                  <a:pt x="0" y="67328"/>
                </a:lnTo>
                <a:cubicBezTo>
                  <a:pt x="0" y="30144"/>
                  <a:pt x="30144" y="0"/>
                  <a:pt x="67328" y="0"/>
                </a:cubicBezTo>
                <a:close/>
              </a:path>
            </a:pathLst>
          </a:custGeom>
        </p:spPr>
      </p:pic>
      <p:sp>
        <p:nvSpPr>
          <p:cNvPr id="10" name="TextBox 9">
            <a:extLst>
              <a:ext uri="{FF2B5EF4-FFF2-40B4-BE49-F238E27FC236}">
                <a16:creationId xmlns:a16="http://schemas.microsoft.com/office/drawing/2014/main" id="{2EE467CD-16DA-B375-C499-449569FE9C93}"/>
              </a:ext>
            </a:extLst>
          </p:cNvPr>
          <p:cNvSpPr txBox="1"/>
          <p:nvPr/>
        </p:nvSpPr>
        <p:spPr>
          <a:xfrm>
            <a:off x="802829" y="4368144"/>
            <a:ext cx="1144091" cy="707886"/>
          </a:xfrm>
          <a:prstGeom prst="rect">
            <a:avLst/>
          </a:prstGeom>
          <a:noFill/>
          <a:effectLst/>
        </p:spPr>
        <p:txBody>
          <a:bodyPr wrap="square" rtlCol="0">
            <a:spAutoFit/>
          </a:bodyPr>
          <a:lstStyle/>
          <a:p>
            <a:r>
              <a:rPr lang="en-US" sz="1000" b="1" dirty="0">
                <a:effectLst>
                  <a:glow rad="492392">
                    <a:schemeClr val="bg1">
                      <a:alpha val="95000"/>
                    </a:schemeClr>
                  </a:glow>
                </a:effectLst>
              </a:rPr>
              <a:t>GO PLACES</a:t>
            </a:r>
          </a:p>
          <a:p>
            <a:r>
              <a:rPr lang="en-US" sz="1000" b="1" dirty="0">
                <a:effectLst>
                  <a:glow rad="492392">
                    <a:schemeClr val="bg1">
                      <a:alpha val="95000"/>
                    </a:schemeClr>
                  </a:glow>
                </a:effectLst>
              </a:rPr>
              <a:t>EXAMINE BRAINS</a:t>
            </a:r>
          </a:p>
          <a:p>
            <a:r>
              <a:rPr lang="en-US" sz="1000" b="1" dirty="0">
                <a:effectLst>
                  <a:glow rad="492392">
                    <a:schemeClr val="bg1">
                      <a:alpha val="95000"/>
                    </a:schemeClr>
                  </a:glow>
                </a:effectLst>
              </a:rPr>
              <a:t>ASK QUESTIONS</a:t>
            </a:r>
          </a:p>
          <a:p>
            <a:r>
              <a:rPr lang="en-US" sz="1000" b="1" dirty="0">
                <a:effectLst>
                  <a:glow rad="492392">
                    <a:schemeClr val="bg1">
                      <a:alpha val="95000"/>
                    </a:schemeClr>
                  </a:glow>
                </a:effectLst>
              </a:rPr>
              <a:t>MAKE ART</a:t>
            </a:r>
          </a:p>
        </p:txBody>
      </p:sp>
    </p:spTree>
    <p:extLst>
      <p:ext uri="{BB962C8B-B14F-4D97-AF65-F5344CB8AC3E}">
        <p14:creationId xmlns:p14="http://schemas.microsoft.com/office/powerpoint/2010/main" val="2026654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Phospholipid bilayer.jpeg">
            <a:extLst>
              <a:ext uri="{FF2B5EF4-FFF2-40B4-BE49-F238E27FC236}">
                <a16:creationId xmlns:a16="http://schemas.microsoft.com/office/drawing/2014/main" id="{26219024-CD21-2D44-9E9B-8E0493484C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8361" y="1750646"/>
            <a:ext cx="3734789" cy="2801092"/>
          </a:xfrm>
          <a:prstGeom prst="rect">
            <a:avLst/>
          </a:prstGeom>
        </p:spPr>
      </p:pic>
      <p:sp>
        <p:nvSpPr>
          <p:cNvPr id="4" name="Title 1">
            <a:extLst>
              <a:ext uri="{FF2B5EF4-FFF2-40B4-BE49-F238E27FC236}">
                <a16:creationId xmlns:a16="http://schemas.microsoft.com/office/drawing/2014/main" id="{E8A871E7-8BC3-3E70-F2C7-55A89FC5AB99}"/>
              </a:ext>
            </a:extLst>
          </p:cNvPr>
          <p:cNvSpPr>
            <a:spLocks noGrp="1"/>
          </p:cNvSpPr>
          <p:nvPr>
            <p:ph type="title"/>
          </p:nvPr>
        </p:nvSpPr>
        <p:spPr>
          <a:xfrm>
            <a:off x="2581849" y="231331"/>
            <a:ext cx="6295871" cy="805959"/>
          </a:xfrm>
        </p:spPr>
        <p:txBody>
          <a:bodyPr/>
          <a:lstStyle/>
          <a:p>
            <a:r>
              <a:rPr lang="en-US" b="1" dirty="0"/>
              <a:t>All cells have membranes</a:t>
            </a:r>
          </a:p>
        </p:txBody>
      </p:sp>
      <p:pic>
        <p:nvPicPr>
          <p:cNvPr id="5" name="Picture 4" descr="Phospholipid bilayer.jpeg">
            <a:extLst>
              <a:ext uri="{FF2B5EF4-FFF2-40B4-BE49-F238E27FC236}">
                <a16:creationId xmlns:a16="http://schemas.microsoft.com/office/drawing/2014/main" id="{365B62B1-5295-E326-FC3B-8A475D4DE7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865" y="1750646"/>
            <a:ext cx="3734789" cy="2801092"/>
          </a:xfrm>
          <a:prstGeom prst="rect">
            <a:avLst/>
          </a:prstGeom>
        </p:spPr>
      </p:pic>
      <p:sp>
        <p:nvSpPr>
          <p:cNvPr id="6" name="TextBox 5">
            <a:extLst>
              <a:ext uri="{FF2B5EF4-FFF2-40B4-BE49-F238E27FC236}">
                <a16:creationId xmlns:a16="http://schemas.microsoft.com/office/drawing/2014/main" id="{05E0DFAE-AA9F-5C44-26A7-B692F90304D2}"/>
              </a:ext>
            </a:extLst>
          </p:cNvPr>
          <p:cNvSpPr txBox="1"/>
          <p:nvPr/>
        </p:nvSpPr>
        <p:spPr>
          <a:xfrm>
            <a:off x="2387304" y="1250927"/>
            <a:ext cx="4151497" cy="461665"/>
          </a:xfrm>
          <a:prstGeom prst="rect">
            <a:avLst/>
          </a:prstGeom>
          <a:noFill/>
        </p:spPr>
        <p:txBody>
          <a:bodyPr wrap="none" rtlCol="0">
            <a:spAutoFit/>
          </a:bodyPr>
          <a:lstStyle/>
          <a:p>
            <a:r>
              <a:rPr lang="en-US" sz="2400" dirty="0"/>
              <a:t>Outside cells, including neurons</a:t>
            </a:r>
          </a:p>
        </p:txBody>
      </p:sp>
      <p:sp>
        <p:nvSpPr>
          <p:cNvPr id="7" name="TextBox 6">
            <a:extLst>
              <a:ext uri="{FF2B5EF4-FFF2-40B4-BE49-F238E27FC236}">
                <a16:creationId xmlns:a16="http://schemas.microsoft.com/office/drawing/2014/main" id="{061F02AB-AB23-EEF6-8A70-51F511FFC981}"/>
              </a:ext>
            </a:extLst>
          </p:cNvPr>
          <p:cNvSpPr txBox="1"/>
          <p:nvPr/>
        </p:nvSpPr>
        <p:spPr>
          <a:xfrm>
            <a:off x="4470929" y="4617467"/>
            <a:ext cx="1544263" cy="461665"/>
          </a:xfrm>
          <a:prstGeom prst="rect">
            <a:avLst/>
          </a:prstGeom>
          <a:noFill/>
        </p:spPr>
        <p:txBody>
          <a:bodyPr wrap="none" rtlCol="0">
            <a:spAutoFit/>
          </a:bodyPr>
          <a:lstStyle/>
          <a:p>
            <a:r>
              <a:rPr lang="en-US" sz="2400" dirty="0"/>
              <a:t>Inside cells</a:t>
            </a:r>
          </a:p>
        </p:txBody>
      </p:sp>
      <p:sp>
        <p:nvSpPr>
          <p:cNvPr id="8" name="TextBox 7">
            <a:extLst>
              <a:ext uri="{FF2B5EF4-FFF2-40B4-BE49-F238E27FC236}">
                <a16:creationId xmlns:a16="http://schemas.microsoft.com/office/drawing/2014/main" id="{976F0FBD-5E32-5E61-90DF-96780AC58B81}"/>
              </a:ext>
            </a:extLst>
          </p:cNvPr>
          <p:cNvSpPr txBox="1"/>
          <p:nvPr/>
        </p:nvSpPr>
        <p:spPr>
          <a:xfrm>
            <a:off x="6238230" y="1678201"/>
            <a:ext cx="2799100" cy="3170099"/>
          </a:xfrm>
          <a:prstGeom prst="rect">
            <a:avLst/>
          </a:prstGeom>
          <a:noFill/>
        </p:spPr>
        <p:txBody>
          <a:bodyPr wrap="none" rtlCol="0">
            <a:spAutoFit/>
          </a:bodyPr>
          <a:lstStyle/>
          <a:p>
            <a:r>
              <a:rPr lang="en-US" sz="2000" dirty="0"/>
              <a:t>Many drugs, including</a:t>
            </a:r>
          </a:p>
          <a:p>
            <a:r>
              <a:rPr lang="en-US" sz="2000" dirty="0"/>
              <a:t>psychedelics, cannot get</a:t>
            </a:r>
          </a:p>
          <a:p>
            <a:r>
              <a:rPr lang="en-US" sz="2000" dirty="0"/>
              <a:t>through, but instead act </a:t>
            </a:r>
          </a:p>
          <a:p>
            <a:r>
              <a:rPr lang="en-US" sz="2000" dirty="0"/>
              <a:t>at RECEPTORS to affect</a:t>
            </a:r>
          </a:p>
          <a:p>
            <a:r>
              <a:rPr lang="en-US" sz="2000" dirty="0"/>
              <a:t>neuron function</a:t>
            </a:r>
            <a:r>
              <a:rPr lang="is-IS" sz="2000" dirty="0"/>
              <a:t>…</a:t>
            </a:r>
          </a:p>
          <a:p>
            <a:endParaRPr lang="is-IS" sz="2000" dirty="0"/>
          </a:p>
          <a:p>
            <a:r>
              <a:rPr lang="is-IS" sz="2000" dirty="0"/>
              <a:t>Drugs (chemicals) attach </a:t>
            </a:r>
          </a:p>
          <a:p>
            <a:r>
              <a:rPr lang="is-IS" sz="2000" dirty="0"/>
              <a:t>(or “bind”) to receptors,</a:t>
            </a:r>
          </a:p>
          <a:p>
            <a:r>
              <a:rPr lang="en-US" sz="2000" dirty="0"/>
              <a:t>c</a:t>
            </a:r>
            <a:r>
              <a:rPr lang="is-IS" sz="2000" dirty="0"/>
              <a:t>hanging the activity of</a:t>
            </a:r>
          </a:p>
          <a:p>
            <a:r>
              <a:rPr lang="en-US" sz="2000" dirty="0"/>
              <a:t>affected n</a:t>
            </a:r>
            <a:r>
              <a:rPr lang="is-IS" sz="2000" dirty="0"/>
              <a:t>eurons...</a:t>
            </a:r>
            <a:endParaRPr lang="en-US" sz="2000" dirty="0"/>
          </a:p>
        </p:txBody>
      </p:sp>
      <p:sp>
        <p:nvSpPr>
          <p:cNvPr id="9" name="TextBox 8">
            <a:extLst>
              <a:ext uri="{FF2B5EF4-FFF2-40B4-BE49-F238E27FC236}">
                <a16:creationId xmlns:a16="http://schemas.microsoft.com/office/drawing/2014/main" id="{8CEAF2CB-455B-E3EC-4093-04BD39180C7B}"/>
              </a:ext>
            </a:extLst>
          </p:cNvPr>
          <p:cNvSpPr txBox="1"/>
          <p:nvPr/>
        </p:nvSpPr>
        <p:spPr>
          <a:xfrm>
            <a:off x="49089" y="4691676"/>
            <a:ext cx="4126964" cy="461665"/>
          </a:xfrm>
          <a:prstGeom prst="rect">
            <a:avLst/>
          </a:prstGeom>
          <a:noFill/>
        </p:spPr>
        <p:txBody>
          <a:bodyPr wrap="none" rtlCol="0">
            <a:spAutoFit/>
          </a:bodyPr>
          <a:lstStyle/>
          <a:p>
            <a:r>
              <a:rPr lang="en-US" sz="2400" dirty="0"/>
              <a:t>RECEPTOR:  “Protein machine”</a:t>
            </a:r>
          </a:p>
        </p:txBody>
      </p:sp>
      <p:cxnSp>
        <p:nvCxnSpPr>
          <p:cNvPr id="10" name="Straight Arrow Connector 9">
            <a:extLst>
              <a:ext uri="{FF2B5EF4-FFF2-40B4-BE49-F238E27FC236}">
                <a16:creationId xmlns:a16="http://schemas.microsoft.com/office/drawing/2014/main" id="{E41892EF-2B0B-FD30-CB85-CB98F3128451}"/>
              </a:ext>
            </a:extLst>
          </p:cNvPr>
          <p:cNvCxnSpPr>
            <a:cxnSpLocks/>
          </p:cNvCxnSpPr>
          <p:nvPr/>
        </p:nvCxnSpPr>
        <p:spPr>
          <a:xfrm flipV="1">
            <a:off x="1453224" y="4615569"/>
            <a:ext cx="296445" cy="21618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3EF666CB-9ED4-E2BB-0127-079AA65ABC2E}"/>
              </a:ext>
            </a:extLst>
          </p:cNvPr>
          <p:cNvPicPr>
            <a:picLocks noChangeAspect="1"/>
          </p:cNvPicPr>
          <p:nvPr/>
        </p:nvPicPr>
        <p:blipFill>
          <a:blip r:embed="rId3"/>
          <a:stretch>
            <a:fillRect/>
          </a:stretch>
        </p:blipFill>
        <p:spPr>
          <a:xfrm>
            <a:off x="1849563" y="1142936"/>
            <a:ext cx="537741" cy="537741"/>
          </a:xfrm>
          <a:prstGeom prst="rect">
            <a:avLst/>
          </a:prstGeom>
        </p:spPr>
      </p:pic>
      <p:sp>
        <p:nvSpPr>
          <p:cNvPr id="12" name="TextBox 11">
            <a:extLst>
              <a:ext uri="{FF2B5EF4-FFF2-40B4-BE49-F238E27FC236}">
                <a16:creationId xmlns:a16="http://schemas.microsoft.com/office/drawing/2014/main" id="{AE97555F-35F3-A230-BB1C-28ECFC9D3EDA}"/>
              </a:ext>
            </a:extLst>
          </p:cNvPr>
          <p:cNvSpPr txBox="1"/>
          <p:nvPr/>
        </p:nvSpPr>
        <p:spPr>
          <a:xfrm>
            <a:off x="111211" y="762746"/>
            <a:ext cx="2018501" cy="707886"/>
          </a:xfrm>
          <a:prstGeom prst="rect">
            <a:avLst/>
          </a:prstGeom>
          <a:noFill/>
        </p:spPr>
        <p:txBody>
          <a:bodyPr wrap="none" rtlCol="0">
            <a:spAutoFit/>
          </a:bodyPr>
          <a:lstStyle/>
          <a:p>
            <a:pPr algn="ctr"/>
            <a:r>
              <a:rPr lang="en-US" sz="2000" dirty="0"/>
              <a:t>Neurotransmitter</a:t>
            </a:r>
          </a:p>
          <a:p>
            <a:pPr algn="ctr"/>
            <a:r>
              <a:rPr lang="en-US" sz="2000" dirty="0"/>
              <a:t>or drug</a:t>
            </a:r>
          </a:p>
        </p:txBody>
      </p:sp>
      <p:sp>
        <p:nvSpPr>
          <p:cNvPr id="13" name="Rectangle 12">
            <a:extLst>
              <a:ext uri="{FF2B5EF4-FFF2-40B4-BE49-F238E27FC236}">
                <a16:creationId xmlns:a16="http://schemas.microsoft.com/office/drawing/2014/main" id="{B3AC348F-936D-DCAB-DEF3-896989388C0D}"/>
              </a:ext>
            </a:extLst>
          </p:cNvPr>
          <p:cNvSpPr/>
          <p:nvPr/>
        </p:nvSpPr>
        <p:spPr>
          <a:xfrm>
            <a:off x="1508272" y="1686815"/>
            <a:ext cx="823984" cy="292875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7778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BFCCE1-0273-85A5-C096-DB37A718BE6C}"/>
              </a:ext>
            </a:extLst>
          </p:cNvPr>
          <p:cNvPicPr>
            <a:picLocks noChangeAspect="1"/>
          </p:cNvPicPr>
          <p:nvPr/>
        </p:nvPicPr>
        <p:blipFill>
          <a:blip r:embed="rId2"/>
          <a:stretch>
            <a:fillRect/>
          </a:stretch>
        </p:blipFill>
        <p:spPr>
          <a:xfrm>
            <a:off x="4314423" y="-1"/>
            <a:ext cx="4829577" cy="5151549"/>
          </a:xfrm>
          <a:prstGeom prst="rect">
            <a:avLst/>
          </a:prstGeom>
        </p:spPr>
      </p:pic>
      <p:pic>
        <p:nvPicPr>
          <p:cNvPr id="5" name="Picture 4" descr="Diagram&#10;&#10;Description automatically generated">
            <a:extLst>
              <a:ext uri="{FF2B5EF4-FFF2-40B4-BE49-F238E27FC236}">
                <a16:creationId xmlns:a16="http://schemas.microsoft.com/office/drawing/2014/main" id="{18BBDF19-8FCB-83E5-C5CF-5DFD3112A084}"/>
              </a:ext>
            </a:extLst>
          </p:cNvPr>
          <p:cNvPicPr>
            <a:picLocks noChangeAspect="1"/>
          </p:cNvPicPr>
          <p:nvPr/>
        </p:nvPicPr>
        <p:blipFill rotWithShape="1">
          <a:blip r:embed="rId3">
            <a:alphaModFix amt="96000"/>
          </a:blip>
          <a:srcRect t="5851" r="1" b="9263"/>
          <a:stretch/>
        </p:blipFill>
        <p:spPr>
          <a:xfrm>
            <a:off x="170586" y="155447"/>
            <a:ext cx="3917591" cy="4800601"/>
          </a:xfrm>
          <a:prstGeom prst="rect">
            <a:avLst/>
          </a:prstGeom>
        </p:spPr>
      </p:pic>
      <p:pic>
        <p:nvPicPr>
          <p:cNvPr id="6" name="Picture 5" descr="A close-up of a robotic hand&#10;&#10;Description automatically generated with low confidence">
            <a:extLst>
              <a:ext uri="{FF2B5EF4-FFF2-40B4-BE49-F238E27FC236}">
                <a16:creationId xmlns:a16="http://schemas.microsoft.com/office/drawing/2014/main" id="{1168CA57-DFA5-6E2C-1D98-957340D00C4E}"/>
              </a:ext>
            </a:extLst>
          </p:cNvPr>
          <p:cNvPicPr>
            <a:picLocks noChangeAspect="1"/>
          </p:cNvPicPr>
          <p:nvPr/>
        </p:nvPicPr>
        <p:blipFill rotWithShape="1">
          <a:blip r:embed="rId4">
            <a:alphaModFix amt="80000"/>
          </a:blip>
          <a:srcRect r="-1" b="7695"/>
          <a:stretch/>
        </p:blipFill>
        <p:spPr>
          <a:xfrm rot="13241268">
            <a:off x="4858963" y="1947880"/>
            <a:ext cx="3356643" cy="3572789"/>
          </a:xfrm>
          <a:prstGeom prst="rect">
            <a:avLst/>
          </a:prstGeom>
        </p:spPr>
      </p:pic>
      <p:sp>
        <p:nvSpPr>
          <p:cNvPr id="7" name="Title 1">
            <a:extLst>
              <a:ext uri="{FF2B5EF4-FFF2-40B4-BE49-F238E27FC236}">
                <a16:creationId xmlns:a16="http://schemas.microsoft.com/office/drawing/2014/main" id="{A15D0CF4-2CCF-0AEC-3799-1031611C4917}"/>
              </a:ext>
            </a:extLst>
          </p:cNvPr>
          <p:cNvSpPr>
            <a:spLocks noGrp="1"/>
          </p:cNvSpPr>
          <p:nvPr>
            <p:ph type="title"/>
          </p:nvPr>
        </p:nvSpPr>
        <p:spPr>
          <a:xfrm>
            <a:off x="6955867" y="-2"/>
            <a:ext cx="2188133" cy="1379354"/>
          </a:xfrm>
        </p:spPr>
        <p:txBody>
          <a:bodyPr vert="horz" lIns="91440" tIns="45720" rIns="91440" bIns="45720" rtlCol="0" anchor="b">
            <a:normAutofit/>
          </a:bodyPr>
          <a:lstStyle/>
          <a:p>
            <a:pPr algn="r" defTabSz="914400">
              <a:lnSpc>
                <a:spcPct val="90000"/>
              </a:lnSpc>
            </a:pPr>
            <a:r>
              <a:rPr lang="en-US" sz="4000" b="1" kern="1200" dirty="0">
                <a:solidFill>
                  <a:srgbClr val="C00000"/>
                </a:solidFill>
                <a:effectLst>
                  <a:glow rad="303771">
                    <a:schemeClr val="bg1"/>
                  </a:glow>
                </a:effectLst>
                <a:latin typeface="+mj-lt"/>
                <a:ea typeface="+mj-ea"/>
                <a:cs typeface="+mj-cs"/>
              </a:rPr>
              <a:t>Preludin</a:t>
            </a:r>
            <a:br>
              <a:rPr lang="en-US" sz="3000" b="1" kern="1200" dirty="0">
                <a:solidFill>
                  <a:schemeClr val="bg1"/>
                </a:solidFill>
                <a:effectLst>
                  <a:glow rad="127000">
                    <a:schemeClr val="tx1"/>
                  </a:glow>
                </a:effectLst>
                <a:latin typeface="+mj-lt"/>
                <a:ea typeface="+mj-ea"/>
                <a:cs typeface="+mj-cs"/>
              </a:rPr>
            </a:br>
            <a:r>
              <a:rPr lang="en-US" sz="2400" b="1" kern="1200" dirty="0">
                <a:solidFill>
                  <a:schemeClr val="bg1"/>
                </a:solidFill>
                <a:effectLst>
                  <a:glow rad="127000">
                    <a:schemeClr val="tx1"/>
                  </a:glow>
                </a:effectLst>
                <a:latin typeface="+mj-lt"/>
                <a:ea typeface="+mj-ea"/>
                <a:cs typeface="+mj-cs"/>
              </a:rPr>
              <a:t>Phenmetrazine</a:t>
            </a:r>
            <a:br>
              <a:rPr lang="en-US" sz="2400" b="1" kern="1200" dirty="0">
                <a:solidFill>
                  <a:schemeClr val="bg1"/>
                </a:solidFill>
                <a:effectLst>
                  <a:glow rad="127000">
                    <a:schemeClr val="tx1"/>
                  </a:glow>
                </a:effectLst>
                <a:latin typeface="+mj-lt"/>
                <a:ea typeface="+mj-ea"/>
                <a:cs typeface="+mj-cs"/>
              </a:rPr>
            </a:br>
            <a:r>
              <a:rPr lang="en-US" sz="2400" b="1" kern="1200" dirty="0">
                <a:solidFill>
                  <a:schemeClr val="bg1"/>
                </a:solidFill>
                <a:effectLst>
                  <a:glow rad="127000">
                    <a:schemeClr val="tx1"/>
                  </a:glow>
                </a:effectLst>
                <a:latin typeface="+mj-lt"/>
                <a:ea typeface="+mj-ea"/>
                <a:cs typeface="+mj-cs"/>
              </a:rPr>
              <a:t>Hydrochloride</a:t>
            </a:r>
          </a:p>
        </p:txBody>
      </p:sp>
      <p:sp>
        <p:nvSpPr>
          <p:cNvPr id="8" name="TextBox 7">
            <a:extLst>
              <a:ext uri="{FF2B5EF4-FFF2-40B4-BE49-F238E27FC236}">
                <a16:creationId xmlns:a16="http://schemas.microsoft.com/office/drawing/2014/main" id="{0BE04E51-EBF6-8B82-0F1D-1FC39B1BFABB}"/>
              </a:ext>
            </a:extLst>
          </p:cNvPr>
          <p:cNvSpPr txBox="1"/>
          <p:nvPr/>
        </p:nvSpPr>
        <p:spPr>
          <a:xfrm>
            <a:off x="7151961" y="1425530"/>
            <a:ext cx="1992039" cy="979342"/>
          </a:xfrm>
          <a:prstGeom prst="rect">
            <a:avLst/>
          </a:prstGeom>
        </p:spPr>
        <p:txBody>
          <a:bodyPr vert="horz" lIns="91440" tIns="45720" rIns="91440" bIns="45720" rtlCol="0">
            <a:normAutofit/>
          </a:bodyPr>
          <a:lstStyle/>
          <a:p>
            <a:pPr algn="r" defTabSz="914400">
              <a:lnSpc>
                <a:spcPct val="90000"/>
              </a:lnSpc>
              <a:spcAft>
                <a:spcPts val="600"/>
              </a:spcAft>
            </a:pPr>
            <a:r>
              <a:rPr lang="en-US" sz="1600" b="1" dirty="0">
                <a:solidFill>
                  <a:schemeClr val="bg1"/>
                </a:solidFill>
                <a:effectLst>
                  <a:glow rad="127000">
                    <a:schemeClr val="tx1"/>
                  </a:glow>
                </a:effectLst>
              </a:rPr>
              <a:t>“Anorectic” drug</a:t>
            </a:r>
          </a:p>
          <a:p>
            <a:pPr algn="r" defTabSz="914400">
              <a:lnSpc>
                <a:spcPct val="90000"/>
              </a:lnSpc>
              <a:spcAft>
                <a:spcPts val="600"/>
              </a:spcAft>
            </a:pPr>
            <a:r>
              <a:rPr lang="en-US" sz="1600" b="1" dirty="0">
                <a:solidFill>
                  <a:schemeClr val="bg1"/>
                </a:solidFill>
                <a:effectLst>
                  <a:glow rad="127000">
                    <a:schemeClr val="tx1"/>
                  </a:glow>
                </a:effectLst>
              </a:rPr>
              <a:t>Appetite suppressant</a:t>
            </a:r>
          </a:p>
          <a:p>
            <a:pPr algn="r" defTabSz="914400">
              <a:lnSpc>
                <a:spcPct val="90000"/>
              </a:lnSpc>
              <a:spcAft>
                <a:spcPts val="600"/>
              </a:spcAft>
            </a:pPr>
            <a:r>
              <a:rPr lang="en-US" sz="1600" b="1" dirty="0">
                <a:solidFill>
                  <a:schemeClr val="bg1"/>
                </a:solidFill>
                <a:effectLst>
                  <a:glow rad="127000">
                    <a:schemeClr val="tx1"/>
                  </a:glow>
                </a:effectLst>
              </a:rPr>
              <a:t>“Sympathomimetic”</a:t>
            </a:r>
          </a:p>
        </p:txBody>
      </p:sp>
      <p:sp>
        <p:nvSpPr>
          <p:cNvPr id="9" name="TextBox 8">
            <a:extLst>
              <a:ext uri="{FF2B5EF4-FFF2-40B4-BE49-F238E27FC236}">
                <a16:creationId xmlns:a16="http://schemas.microsoft.com/office/drawing/2014/main" id="{02629F76-3A62-5567-88ED-AE97E10994AB}"/>
              </a:ext>
            </a:extLst>
          </p:cNvPr>
          <p:cNvSpPr txBox="1"/>
          <p:nvPr/>
        </p:nvSpPr>
        <p:spPr>
          <a:xfrm>
            <a:off x="3278722" y="1097254"/>
            <a:ext cx="2071401" cy="338554"/>
          </a:xfrm>
          <a:prstGeom prst="rect">
            <a:avLst/>
          </a:prstGeom>
          <a:solidFill>
            <a:srgbClr val="C00000"/>
          </a:solidFill>
        </p:spPr>
        <p:txBody>
          <a:bodyPr wrap="none" rtlCol="0">
            <a:spAutoFit/>
          </a:bodyPr>
          <a:lstStyle/>
          <a:p>
            <a:r>
              <a:rPr lang="en-US" sz="1600" dirty="0">
                <a:solidFill>
                  <a:schemeClr val="bg1"/>
                </a:solidFill>
              </a:rPr>
              <a:t>INCREASES DOPAMINE</a:t>
            </a:r>
          </a:p>
        </p:txBody>
      </p:sp>
      <p:pic>
        <p:nvPicPr>
          <p:cNvPr id="10" name="Picture 9" descr="A logo with a skull and two sticks in it&#10;&#10;Description automatically generated">
            <a:extLst>
              <a:ext uri="{FF2B5EF4-FFF2-40B4-BE49-F238E27FC236}">
                <a16:creationId xmlns:a16="http://schemas.microsoft.com/office/drawing/2014/main" id="{CA70E62A-54F2-7C1D-95DF-D02A72531C9F}"/>
              </a:ext>
            </a:extLst>
          </p:cNvPr>
          <p:cNvPicPr>
            <a:picLocks noChangeAspect="1"/>
          </p:cNvPicPr>
          <p:nvPr/>
        </p:nvPicPr>
        <p:blipFill>
          <a:blip r:embed="rId5"/>
          <a:stretch>
            <a:fillRect/>
          </a:stretch>
        </p:blipFill>
        <p:spPr>
          <a:xfrm>
            <a:off x="8519269" y="4512505"/>
            <a:ext cx="624731" cy="677214"/>
          </a:xfrm>
          <a:custGeom>
            <a:avLst/>
            <a:gdLst/>
            <a:ahLst/>
            <a:cxnLst/>
            <a:rect l="l" t="t" r="r" b="b"/>
            <a:pathLst>
              <a:path w="2487175" h="2487175">
                <a:moveTo>
                  <a:pt x="67328" y="0"/>
                </a:moveTo>
                <a:lnTo>
                  <a:pt x="2419847" y="0"/>
                </a:lnTo>
                <a:cubicBezTo>
                  <a:pt x="2457031" y="0"/>
                  <a:pt x="2487175" y="30144"/>
                  <a:pt x="2487175" y="67328"/>
                </a:cubicBezTo>
                <a:lnTo>
                  <a:pt x="2487175" y="2419847"/>
                </a:lnTo>
                <a:cubicBezTo>
                  <a:pt x="2487175" y="2457031"/>
                  <a:pt x="2457031" y="2487175"/>
                  <a:pt x="2419847" y="2487175"/>
                </a:cubicBezTo>
                <a:lnTo>
                  <a:pt x="67328" y="2487175"/>
                </a:lnTo>
                <a:cubicBezTo>
                  <a:pt x="30144" y="2487175"/>
                  <a:pt x="0" y="2457031"/>
                  <a:pt x="0" y="2419847"/>
                </a:cubicBezTo>
                <a:lnTo>
                  <a:pt x="0" y="67328"/>
                </a:lnTo>
                <a:cubicBezTo>
                  <a:pt x="0" y="30144"/>
                  <a:pt x="30144" y="0"/>
                  <a:pt x="67328" y="0"/>
                </a:cubicBezTo>
                <a:close/>
              </a:path>
            </a:pathLst>
          </a:custGeom>
        </p:spPr>
      </p:pic>
      <p:sp>
        <p:nvSpPr>
          <p:cNvPr id="11" name="TextBox 10">
            <a:extLst>
              <a:ext uri="{FF2B5EF4-FFF2-40B4-BE49-F238E27FC236}">
                <a16:creationId xmlns:a16="http://schemas.microsoft.com/office/drawing/2014/main" id="{A9B78320-284E-006E-4F2E-5EB99D0D2E0D}"/>
              </a:ext>
            </a:extLst>
          </p:cNvPr>
          <p:cNvSpPr txBox="1"/>
          <p:nvPr/>
        </p:nvSpPr>
        <p:spPr>
          <a:xfrm>
            <a:off x="7557734" y="4558725"/>
            <a:ext cx="984398" cy="584775"/>
          </a:xfrm>
          <a:prstGeom prst="rect">
            <a:avLst/>
          </a:prstGeom>
          <a:noFill/>
          <a:effectLst/>
        </p:spPr>
        <p:txBody>
          <a:bodyPr wrap="square" rtlCol="0">
            <a:spAutoFit/>
          </a:bodyPr>
          <a:lstStyle/>
          <a:p>
            <a:pPr algn="r"/>
            <a:r>
              <a:rPr lang="en-US" sz="800" b="1" dirty="0">
                <a:effectLst>
                  <a:glow rad="492392">
                    <a:schemeClr val="bg1">
                      <a:alpha val="95000"/>
                    </a:schemeClr>
                  </a:glow>
                </a:effectLst>
              </a:rPr>
              <a:t>GO PLACES</a:t>
            </a:r>
          </a:p>
          <a:p>
            <a:pPr algn="r"/>
            <a:r>
              <a:rPr lang="en-US" sz="800" b="1" dirty="0">
                <a:effectLst>
                  <a:glow rad="492392">
                    <a:schemeClr val="bg1">
                      <a:alpha val="95000"/>
                    </a:schemeClr>
                  </a:glow>
                </a:effectLst>
              </a:rPr>
              <a:t>EXAMINE BRAINS</a:t>
            </a:r>
          </a:p>
          <a:p>
            <a:pPr algn="r"/>
            <a:r>
              <a:rPr lang="en-US" sz="800" b="1" dirty="0">
                <a:effectLst>
                  <a:glow rad="492392">
                    <a:schemeClr val="bg1">
                      <a:alpha val="95000"/>
                    </a:schemeClr>
                  </a:glow>
                </a:effectLst>
              </a:rPr>
              <a:t>ASK QUESTIONS</a:t>
            </a:r>
          </a:p>
          <a:p>
            <a:pPr algn="r"/>
            <a:r>
              <a:rPr lang="en-US" sz="800" b="1" dirty="0">
                <a:effectLst>
                  <a:glow rad="492392">
                    <a:schemeClr val="bg1">
                      <a:alpha val="95000"/>
                    </a:schemeClr>
                  </a:glow>
                </a:effectLst>
              </a:rPr>
              <a:t>MAKE ART</a:t>
            </a:r>
          </a:p>
        </p:txBody>
      </p:sp>
    </p:spTree>
    <p:extLst>
      <p:ext uri="{BB962C8B-B14F-4D97-AF65-F5344CB8AC3E}">
        <p14:creationId xmlns:p14="http://schemas.microsoft.com/office/powerpoint/2010/main" val="2365452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015B7C-CBF1-8FD0-2A2C-26719359DF45}"/>
              </a:ext>
            </a:extLst>
          </p:cNvPr>
          <p:cNvPicPr>
            <a:picLocks noChangeAspect="1"/>
          </p:cNvPicPr>
          <p:nvPr/>
        </p:nvPicPr>
        <p:blipFill>
          <a:blip r:embed="rId2"/>
          <a:stretch>
            <a:fillRect/>
          </a:stretch>
        </p:blipFill>
        <p:spPr>
          <a:xfrm>
            <a:off x="-1" y="4684"/>
            <a:ext cx="9152345" cy="5138816"/>
          </a:xfrm>
          <a:prstGeom prst="rect">
            <a:avLst/>
          </a:prstGeom>
        </p:spPr>
      </p:pic>
      <p:sp>
        <p:nvSpPr>
          <p:cNvPr id="5" name="Title 1">
            <a:extLst>
              <a:ext uri="{FF2B5EF4-FFF2-40B4-BE49-F238E27FC236}">
                <a16:creationId xmlns:a16="http://schemas.microsoft.com/office/drawing/2014/main" id="{E3C39CA1-D910-F0FA-DA24-EBE032A85AA3}"/>
              </a:ext>
            </a:extLst>
          </p:cNvPr>
          <p:cNvSpPr>
            <a:spLocks noGrp="1"/>
          </p:cNvSpPr>
          <p:nvPr>
            <p:ph type="title"/>
          </p:nvPr>
        </p:nvSpPr>
        <p:spPr>
          <a:xfrm>
            <a:off x="5012575" y="4244926"/>
            <a:ext cx="3782291" cy="624254"/>
          </a:xfrm>
        </p:spPr>
        <p:txBody>
          <a:bodyPr vert="horz" lIns="91440" tIns="45720" rIns="91440" bIns="45720" rtlCol="0" anchor="t">
            <a:noAutofit/>
          </a:bodyPr>
          <a:lstStyle/>
          <a:p>
            <a:pPr algn="l" defTabSz="914400">
              <a:lnSpc>
                <a:spcPct val="90000"/>
              </a:lnSpc>
            </a:pPr>
            <a:r>
              <a:rPr lang="en-US" sz="4000" b="1" dirty="0">
                <a:solidFill>
                  <a:srgbClr val="FFFFFF"/>
                </a:solidFill>
                <a:effectLst>
                  <a:glow rad="127000">
                    <a:schemeClr val="tx1"/>
                  </a:glow>
                </a:effectLst>
              </a:rPr>
              <a:t>The Beatles 1963</a:t>
            </a:r>
            <a:br>
              <a:rPr lang="en-US" sz="4000" b="1" dirty="0">
                <a:solidFill>
                  <a:srgbClr val="FFFFFF"/>
                </a:solidFill>
                <a:effectLst>
                  <a:glow rad="127000">
                    <a:schemeClr val="tx1"/>
                  </a:glow>
                </a:effectLst>
              </a:rPr>
            </a:br>
            <a:endParaRPr lang="en-US" sz="4000" b="1" dirty="0">
              <a:solidFill>
                <a:srgbClr val="FFFFFF"/>
              </a:solidFill>
              <a:effectLst>
                <a:glow rad="127000">
                  <a:schemeClr val="tx1"/>
                </a:glow>
              </a:effectLst>
            </a:endParaRPr>
          </a:p>
        </p:txBody>
      </p:sp>
      <p:sp>
        <p:nvSpPr>
          <p:cNvPr id="6" name="TextBox 5">
            <a:extLst>
              <a:ext uri="{FF2B5EF4-FFF2-40B4-BE49-F238E27FC236}">
                <a16:creationId xmlns:a16="http://schemas.microsoft.com/office/drawing/2014/main" id="{DAFAADB7-F077-A4AE-6D1F-0BBF47785787}"/>
              </a:ext>
            </a:extLst>
          </p:cNvPr>
          <p:cNvSpPr txBox="1"/>
          <p:nvPr/>
        </p:nvSpPr>
        <p:spPr>
          <a:xfrm>
            <a:off x="2897983" y="4095388"/>
            <a:ext cx="2002864" cy="923330"/>
          </a:xfrm>
          <a:prstGeom prst="rect">
            <a:avLst/>
          </a:prstGeom>
          <a:noFill/>
        </p:spPr>
        <p:txBody>
          <a:bodyPr wrap="square" rtlCol="0">
            <a:spAutoFit/>
          </a:bodyPr>
          <a:lstStyle/>
          <a:p>
            <a:r>
              <a:rPr lang="en-US" b="1" dirty="0">
                <a:solidFill>
                  <a:schemeClr val="bg1"/>
                </a:solidFill>
                <a:effectLst>
                  <a:glow rad="127000">
                    <a:srgbClr val="002060"/>
                  </a:glow>
                </a:effectLst>
              </a:rPr>
              <a:t>Please Please Me</a:t>
            </a:r>
          </a:p>
          <a:p>
            <a:r>
              <a:rPr lang="en-US" b="1" dirty="0">
                <a:solidFill>
                  <a:schemeClr val="bg1"/>
                </a:solidFill>
                <a:effectLst>
                  <a:glow rad="127000">
                    <a:srgbClr val="002060"/>
                  </a:glow>
                </a:effectLst>
              </a:rPr>
              <a:t>Tell Me Why</a:t>
            </a:r>
          </a:p>
          <a:p>
            <a:r>
              <a:rPr lang="en-US" b="1" dirty="0">
                <a:solidFill>
                  <a:schemeClr val="bg1"/>
                </a:solidFill>
                <a:effectLst>
                  <a:glow rad="127000">
                    <a:srgbClr val="002060"/>
                  </a:glow>
                </a:effectLst>
              </a:rPr>
              <a:t>You Can’t Do That</a:t>
            </a:r>
          </a:p>
        </p:txBody>
      </p:sp>
    </p:spTree>
    <p:extLst>
      <p:ext uri="{BB962C8B-B14F-4D97-AF65-F5344CB8AC3E}">
        <p14:creationId xmlns:p14="http://schemas.microsoft.com/office/powerpoint/2010/main" val="3981831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55C60839-03ED-AF48-51D1-E8CC3056D1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F329904-ACBF-5AEB-65F4-7DF587EE3774}"/>
              </a:ext>
            </a:extLst>
          </p:cNvPr>
          <p:cNvPicPr>
            <a:picLocks noChangeAspect="1"/>
          </p:cNvPicPr>
          <p:nvPr/>
        </p:nvPicPr>
        <p:blipFill rotWithShape="1">
          <a:blip r:embed="rId2">
            <a:alphaModFix amt="40000"/>
          </a:blip>
          <a:srcRect l="891" r="1" b="1"/>
          <a:stretch/>
        </p:blipFill>
        <p:spPr>
          <a:xfrm>
            <a:off x="2349120" y="765"/>
            <a:ext cx="6794879" cy="5141969"/>
          </a:xfrm>
          <a:prstGeom prst="rect">
            <a:avLst/>
          </a:prstGeom>
        </p:spPr>
      </p:pic>
      <p:sp>
        <p:nvSpPr>
          <p:cNvPr id="6" name="Rectangle 5">
            <a:extLst>
              <a:ext uri="{FF2B5EF4-FFF2-40B4-BE49-F238E27FC236}">
                <a16:creationId xmlns:a16="http://schemas.microsoft.com/office/drawing/2014/main" id="{3D5C2491-6FC7-AF5D-8EFD-958F586135AA}"/>
              </a:ext>
            </a:extLst>
          </p:cNvPr>
          <p:cNvSpPr>
            <a:spLocks noChangeArrowheads="1"/>
          </p:cNvSpPr>
          <p:nvPr/>
        </p:nvSpPr>
        <p:spPr bwMode="auto">
          <a:xfrm>
            <a:off x="4917075" y="824753"/>
            <a:ext cx="3729383" cy="252566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b">
            <a:normAutofit/>
          </a:bodyPr>
          <a:lstStyle/>
          <a:p>
            <a:pPr defTabSz="914400">
              <a:lnSpc>
                <a:spcPct val="90000"/>
              </a:lnSpc>
              <a:spcBef>
                <a:spcPct val="0"/>
              </a:spcBef>
              <a:spcAft>
                <a:spcPts val="600"/>
              </a:spcAft>
            </a:pPr>
            <a:r>
              <a:rPr lang="en-US" sz="5000" b="1" kern="1200">
                <a:latin typeface="+mj-lt"/>
                <a:ea typeface="+mj-ea"/>
                <a:cs typeface="+mj-cs"/>
              </a:rPr>
              <a:t>CANNABIS</a:t>
            </a:r>
          </a:p>
        </p:txBody>
      </p:sp>
      <p:sp>
        <p:nvSpPr>
          <p:cNvPr id="7" name="Freeform: Shape 13">
            <a:extLst>
              <a:ext uri="{FF2B5EF4-FFF2-40B4-BE49-F238E27FC236}">
                <a16:creationId xmlns:a16="http://schemas.microsoft.com/office/drawing/2014/main" id="{37E1D212-C702-4421-21EE-81A9BAC9D0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394613" cy="5143498"/>
          </a:xfrm>
          <a:custGeom>
            <a:avLst/>
            <a:gdLst>
              <a:gd name="connsiteX0" fmla="*/ 3198825 w 5859484"/>
              <a:gd name="connsiteY0" fmla="*/ 0 h 6857997"/>
              <a:gd name="connsiteX1" fmla="*/ 3962351 w 5859484"/>
              <a:gd name="connsiteY1" fmla="*/ 0 h 6857997"/>
              <a:gd name="connsiteX2" fmla="*/ 4129776 w 5859484"/>
              <a:gd name="connsiteY2" fmla="*/ 128761 h 6857997"/>
              <a:gd name="connsiteX3" fmla="*/ 5859484 w 5859484"/>
              <a:gd name="connsiteY3" fmla="*/ 3718209 h 6857997"/>
              <a:gd name="connsiteX4" fmla="*/ 4624700 w 5859484"/>
              <a:gd name="connsiteY4" fmla="*/ 6845880 h 6857997"/>
              <a:gd name="connsiteX5" fmla="*/ 4612896 w 5859484"/>
              <a:gd name="connsiteY5" fmla="*/ 6857997 h 6857997"/>
              <a:gd name="connsiteX6" fmla="*/ 4017658 w 5859484"/>
              <a:gd name="connsiteY6" fmla="*/ 6857997 h 6857997"/>
              <a:gd name="connsiteX7" fmla="*/ 4173230 w 5859484"/>
              <a:gd name="connsiteY7" fmla="*/ 6719623 h 6857997"/>
              <a:gd name="connsiteX8" fmla="*/ 5443583 w 5859484"/>
              <a:gd name="connsiteY8" fmla="*/ 3718209 h 6857997"/>
              <a:gd name="connsiteX9" fmla="*/ 3355352 w 5859484"/>
              <a:gd name="connsiteY9" fmla="*/ 88079 h 6857997"/>
              <a:gd name="connsiteX10" fmla="*/ 0 w 5859484"/>
              <a:gd name="connsiteY10" fmla="*/ 0 h 6857997"/>
              <a:gd name="connsiteX11" fmla="*/ 2941255 w 5859484"/>
              <a:gd name="connsiteY11" fmla="*/ 0 h 6857997"/>
              <a:gd name="connsiteX12" fmla="*/ 3117080 w 5859484"/>
              <a:gd name="connsiteY12" fmla="*/ 88129 h 6857997"/>
              <a:gd name="connsiteX13" fmla="*/ 5324754 w 5859484"/>
              <a:gd name="connsiteY13" fmla="*/ 3718209 h 6857997"/>
              <a:gd name="connsiteX14" fmla="*/ 4089206 w 5859484"/>
              <a:gd name="connsiteY14" fmla="*/ 6637392 h 6857997"/>
              <a:gd name="connsiteX15" fmla="*/ 3841183 w 5859484"/>
              <a:gd name="connsiteY15" fmla="*/ 6857997 h 6857997"/>
              <a:gd name="connsiteX16" fmla="*/ 0 w 5859484"/>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9484" h="6857997">
                <a:moveTo>
                  <a:pt x="3198825" y="0"/>
                </a:moveTo>
                <a:lnTo>
                  <a:pt x="3962351" y="0"/>
                </a:lnTo>
                <a:lnTo>
                  <a:pt x="4129776" y="128761"/>
                </a:lnTo>
                <a:cubicBezTo>
                  <a:pt x="5186152" y="981944"/>
                  <a:pt x="5859484" y="2273123"/>
                  <a:pt x="5859484" y="3718209"/>
                </a:cubicBezTo>
                <a:cubicBezTo>
                  <a:pt x="5859484" y="4922447"/>
                  <a:pt x="5391893" y="6019805"/>
                  <a:pt x="4624700" y="6845880"/>
                </a:cubicBezTo>
                <a:lnTo>
                  <a:pt x="4612896" y="6857997"/>
                </a:lnTo>
                <a:lnTo>
                  <a:pt x="4017658" y="6857997"/>
                </a:lnTo>
                <a:lnTo>
                  <a:pt x="4173230" y="6719623"/>
                </a:lnTo>
                <a:cubicBezTo>
                  <a:pt x="4958119" y="5951494"/>
                  <a:pt x="5443583" y="4890334"/>
                  <a:pt x="5443583" y="3718209"/>
                </a:cubicBezTo>
                <a:cubicBezTo>
                  <a:pt x="5443583" y="2179795"/>
                  <a:pt x="4607295" y="832535"/>
                  <a:pt x="3355352" y="88079"/>
                </a:cubicBezTo>
                <a:close/>
                <a:moveTo>
                  <a:pt x="0" y="0"/>
                </a:moveTo>
                <a:lnTo>
                  <a:pt x="2941255" y="0"/>
                </a:lnTo>
                <a:lnTo>
                  <a:pt x="3117080" y="88129"/>
                </a:lnTo>
                <a:cubicBezTo>
                  <a:pt x="4432070" y="787221"/>
                  <a:pt x="5324754" y="2150692"/>
                  <a:pt x="5324754" y="3718209"/>
                </a:cubicBezTo>
                <a:cubicBezTo>
                  <a:pt x="5324754" y="4858221"/>
                  <a:pt x="4852591" y="5890308"/>
                  <a:pt x="4089206" y="6637392"/>
                </a:cubicBezTo>
                <a:lnTo>
                  <a:pt x="3841183" y="6857997"/>
                </a:lnTo>
                <a:lnTo>
                  <a:pt x="0" y="6857997"/>
                </a:lnTo>
                <a:close/>
              </a:path>
            </a:pathLst>
          </a:cu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a:extLst>
              <a:ext uri="{FF2B5EF4-FFF2-40B4-BE49-F238E27FC236}">
                <a16:creationId xmlns:a16="http://schemas.microsoft.com/office/drawing/2014/main" id="{A8CD8EB9-F1B5-7D79-E125-10268E6C2CE6}"/>
              </a:ext>
            </a:extLst>
          </p:cNvPr>
          <p:cNvPicPr>
            <a:picLocks noChangeAspect="1"/>
          </p:cNvPicPr>
          <p:nvPr/>
        </p:nvPicPr>
        <p:blipFill rotWithShape="1">
          <a:blip r:embed="rId3"/>
          <a:srcRect l="22613" r="5612" b="-1"/>
          <a:stretch/>
        </p:blipFill>
        <p:spPr>
          <a:xfrm>
            <a:off x="20" y="1"/>
            <a:ext cx="4571752" cy="5143498"/>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Tree>
    <p:extLst>
      <p:ext uri="{BB962C8B-B14F-4D97-AF65-F5344CB8AC3E}">
        <p14:creationId xmlns:p14="http://schemas.microsoft.com/office/powerpoint/2010/main" val="2410237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4" name="Picture 3" descr="A picture containing text, plant, screenshot&#10;&#10;Description automatically generated">
            <a:extLst>
              <a:ext uri="{FF2B5EF4-FFF2-40B4-BE49-F238E27FC236}">
                <a16:creationId xmlns:a16="http://schemas.microsoft.com/office/drawing/2014/main" id="{4C7690BA-B85C-0D2A-5EC6-58925F1B6EF9}"/>
              </a:ext>
            </a:extLst>
          </p:cNvPr>
          <p:cNvPicPr>
            <a:picLocks noChangeAspect="1"/>
          </p:cNvPicPr>
          <p:nvPr/>
        </p:nvPicPr>
        <p:blipFill>
          <a:blip r:embed="rId3"/>
          <a:stretch>
            <a:fillRect/>
          </a:stretch>
        </p:blipFill>
        <p:spPr>
          <a:xfrm>
            <a:off x="3583487" y="0"/>
            <a:ext cx="5560513" cy="4174236"/>
          </a:xfrm>
          <a:prstGeom prst="rect">
            <a:avLst/>
          </a:prstGeom>
        </p:spPr>
      </p:pic>
      <p:pic>
        <p:nvPicPr>
          <p:cNvPr id="2" name="Picture 1">
            <a:extLst>
              <a:ext uri="{FF2B5EF4-FFF2-40B4-BE49-F238E27FC236}">
                <a16:creationId xmlns:a16="http://schemas.microsoft.com/office/drawing/2014/main" id="{434F9677-C277-BBBA-C3BA-BA0F83955E5E}"/>
              </a:ext>
            </a:extLst>
          </p:cNvPr>
          <p:cNvPicPr>
            <a:picLocks noChangeAspect="1"/>
          </p:cNvPicPr>
          <p:nvPr/>
        </p:nvPicPr>
        <p:blipFill>
          <a:blip r:embed="rId4"/>
          <a:stretch>
            <a:fillRect/>
          </a:stretch>
        </p:blipFill>
        <p:spPr>
          <a:xfrm>
            <a:off x="0" y="0"/>
            <a:ext cx="3585754" cy="5143500"/>
          </a:xfrm>
          <a:prstGeom prst="rect">
            <a:avLst/>
          </a:prstGeom>
        </p:spPr>
      </p:pic>
    </p:spTree>
    <p:extLst>
      <p:ext uri="{BB962C8B-B14F-4D97-AF65-F5344CB8AC3E}">
        <p14:creationId xmlns:p14="http://schemas.microsoft.com/office/powerpoint/2010/main" val="114328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8805A020-8908-75BD-44FC-3F862178C07B}"/>
              </a:ext>
            </a:extLst>
          </p:cNvPr>
          <p:cNvPicPr>
            <a:picLocks noChangeAspect="1"/>
          </p:cNvPicPr>
          <p:nvPr/>
        </p:nvPicPr>
        <p:blipFill>
          <a:blip r:embed="rId3"/>
          <a:stretch>
            <a:fillRect/>
          </a:stretch>
        </p:blipFill>
        <p:spPr>
          <a:xfrm>
            <a:off x="0" y="0"/>
            <a:ext cx="6851673" cy="5143500"/>
          </a:xfrm>
          <a:prstGeom prst="rect">
            <a:avLst/>
          </a:prstGeom>
        </p:spPr>
      </p:pic>
      <p:pic>
        <p:nvPicPr>
          <p:cNvPr id="3" name="Picture 2" descr="Diagram&#10;&#10;Description automatically generated">
            <a:extLst>
              <a:ext uri="{FF2B5EF4-FFF2-40B4-BE49-F238E27FC236}">
                <a16:creationId xmlns:a16="http://schemas.microsoft.com/office/drawing/2014/main" id="{303260AE-6CEB-AFBB-346E-0D2C7F29988B}"/>
              </a:ext>
            </a:extLst>
          </p:cNvPr>
          <p:cNvPicPr>
            <a:picLocks noChangeAspect="1"/>
          </p:cNvPicPr>
          <p:nvPr/>
        </p:nvPicPr>
        <p:blipFill>
          <a:blip r:embed="rId4"/>
          <a:stretch>
            <a:fillRect/>
          </a:stretch>
        </p:blipFill>
        <p:spPr>
          <a:xfrm>
            <a:off x="0" y="1215341"/>
            <a:ext cx="4717463" cy="3800837"/>
          </a:xfrm>
          <a:prstGeom prst="rect">
            <a:avLst/>
          </a:prstGeom>
        </p:spPr>
      </p:pic>
      <p:sp>
        <p:nvSpPr>
          <p:cNvPr id="5" name="TextBox 4">
            <a:extLst>
              <a:ext uri="{FF2B5EF4-FFF2-40B4-BE49-F238E27FC236}">
                <a16:creationId xmlns:a16="http://schemas.microsoft.com/office/drawing/2014/main" id="{6B6F585E-0526-1B56-7679-EB38E218DFEE}"/>
              </a:ext>
            </a:extLst>
          </p:cNvPr>
          <p:cNvSpPr txBox="1"/>
          <p:nvPr/>
        </p:nvSpPr>
        <p:spPr>
          <a:xfrm>
            <a:off x="4309037" y="4156509"/>
            <a:ext cx="2542636" cy="923330"/>
          </a:xfrm>
          <a:prstGeom prst="rect">
            <a:avLst/>
          </a:prstGeom>
          <a:solidFill>
            <a:schemeClr val="bg1"/>
          </a:solidFill>
        </p:spPr>
        <p:txBody>
          <a:bodyPr wrap="square" rtlCol="0">
            <a:spAutoFit/>
          </a:bodyPr>
          <a:lstStyle/>
          <a:p>
            <a:pPr algn="r"/>
            <a:r>
              <a:rPr lang="en-US" b="1" dirty="0">
                <a:effectLst>
                  <a:glow rad="127000">
                    <a:schemeClr val="bg1"/>
                  </a:glow>
                </a:effectLst>
              </a:rPr>
              <a:t>Susan R. B. Weiss, Katia D. Howlett, Ruben D. Baler (2017)</a:t>
            </a:r>
          </a:p>
        </p:txBody>
      </p:sp>
      <p:sp>
        <p:nvSpPr>
          <p:cNvPr id="6" name="TextBox 5">
            <a:extLst>
              <a:ext uri="{FF2B5EF4-FFF2-40B4-BE49-F238E27FC236}">
                <a16:creationId xmlns:a16="http://schemas.microsoft.com/office/drawing/2014/main" id="{813B940B-4248-AAB3-124A-8607981A91C1}"/>
              </a:ext>
            </a:extLst>
          </p:cNvPr>
          <p:cNvSpPr txBox="1"/>
          <p:nvPr/>
        </p:nvSpPr>
        <p:spPr>
          <a:xfrm>
            <a:off x="4717463" y="1215341"/>
            <a:ext cx="2015616" cy="2677656"/>
          </a:xfrm>
          <a:prstGeom prst="rect">
            <a:avLst/>
          </a:prstGeom>
          <a:solidFill>
            <a:schemeClr val="bg1"/>
          </a:solidFill>
        </p:spPr>
        <p:txBody>
          <a:bodyPr wrap="none" rtlCol="0">
            <a:spAutoFit/>
          </a:bodyPr>
          <a:lstStyle/>
          <a:p>
            <a:r>
              <a:rPr lang="en-US" sz="2400" b="1" u="sng" dirty="0"/>
              <a:t>CB1 Receptors</a:t>
            </a:r>
          </a:p>
          <a:p>
            <a:r>
              <a:rPr lang="en-US" sz="2400" dirty="0"/>
              <a:t>Neocortex</a:t>
            </a:r>
          </a:p>
          <a:p>
            <a:r>
              <a:rPr lang="en-US" sz="2400" dirty="0"/>
              <a:t>Basal ganglia</a:t>
            </a:r>
          </a:p>
          <a:p>
            <a:r>
              <a:rPr lang="en-US" sz="2400" dirty="0"/>
              <a:t>Amygdala</a:t>
            </a:r>
          </a:p>
          <a:p>
            <a:r>
              <a:rPr lang="en-US" sz="2400" dirty="0"/>
              <a:t>Hypothalamus</a:t>
            </a:r>
          </a:p>
          <a:p>
            <a:r>
              <a:rPr lang="en-US" sz="2400" dirty="0"/>
              <a:t>Hippocampus</a:t>
            </a:r>
          </a:p>
          <a:p>
            <a:r>
              <a:rPr lang="en-US" sz="2400" dirty="0"/>
              <a:t>Cerebellum</a:t>
            </a:r>
          </a:p>
        </p:txBody>
      </p:sp>
    </p:spTree>
    <p:extLst>
      <p:ext uri="{BB962C8B-B14F-4D97-AF65-F5344CB8AC3E}">
        <p14:creationId xmlns:p14="http://schemas.microsoft.com/office/powerpoint/2010/main" val="3232674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121336-CC95-B0C1-30EB-402BAA1F8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7710" y="0"/>
            <a:ext cx="68580"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CCF684F-0AFB-21B8-15CB-C2B4D690BA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37460"/>
            <a:ext cx="4594860" cy="6858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8B7F92E-8B3F-61DE-D8CE-033676B578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9140" y="2537460"/>
            <a:ext cx="4594860" cy="6858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3897D0D-F51A-ABA8-C6BE-13FEC9969ECC}"/>
              </a:ext>
            </a:extLst>
          </p:cNvPr>
          <p:cNvPicPr>
            <a:picLocks noChangeAspect="1"/>
          </p:cNvPicPr>
          <p:nvPr/>
        </p:nvPicPr>
        <p:blipFill>
          <a:blip r:embed="rId3"/>
          <a:stretch>
            <a:fillRect/>
          </a:stretch>
        </p:blipFill>
        <p:spPr>
          <a:xfrm>
            <a:off x="4970420" y="0"/>
            <a:ext cx="4173580" cy="5144181"/>
          </a:xfrm>
          <a:prstGeom prst="rect">
            <a:avLst/>
          </a:prstGeom>
        </p:spPr>
      </p:pic>
      <p:sp>
        <p:nvSpPr>
          <p:cNvPr id="3" name="TextBox 2">
            <a:extLst>
              <a:ext uri="{FF2B5EF4-FFF2-40B4-BE49-F238E27FC236}">
                <a16:creationId xmlns:a16="http://schemas.microsoft.com/office/drawing/2014/main" id="{C35F8770-4CBE-68A4-E8FF-F2FFDFE4D089}"/>
              </a:ext>
            </a:extLst>
          </p:cNvPr>
          <p:cNvSpPr txBox="1"/>
          <p:nvPr/>
        </p:nvSpPr>
        <p:spPr>
          <a:xfrm>
            <a:off x="0" y="289388"/>
            <a:ext cx="4549140" cy="4854112"/>
          </a:xfrm>
          <a:prstGeom prst="rect">
            <a:avLst/>
          </a:prstGeom>
        </p:spPr>
        <p:txBody>
          <a:bodyPr vert="horz" lIns="91440" tIns="45720" rIns="91440" bIns="45720" rtlCol="0">
            <a:normAutofit/>
          </a:bodyPr>
          <a:lstStyle/>
          <a:p>
            <a:pPr algn="r" defTabSz="914400">
              <a:lnSpc>
                <a:spcPct val="90000"/>
              </a:lnSpc>
              <a:spcAft>
                <a:spcPts val="600"/>
              </a:spcAft>
            </a:pPr>
            <a:r>
              <a:rPr lang="en-US" sz="2600" b="1" dirty="0">
                <a:solidFill>
                  <a:schemeClr val="bg1"/>
                </a:solidFill>
                <a:effectLst>
                  <a:glow rad="127000">
                    <a:schemeClr val="tx1"/>
                  </a:glow>
                </a:effectLst>
              </a:rPr>
              <a:t>Endocannabinoids are NOT STORED IN VESICLES (as lipids, they would just leak out). They are synthesized and released POST-SYNAPTICALLY, and act at CB1 receptors located on PRE-SYNAPTIC axon terminal membranes!</a:t>
            </a:r>
          </a:p>
          <a:p>
            <a:pPr algn="r" defTabSz="914400">
              <a:lnSpc>
                <a:spcPct val="90000"/>
              </a:lnSpc>
              <a:spcAft>
                <a:spcPts val="600"/>
              </a:spcAft>
            </a:pPr>
            <a:endParaRPr lang="en-US" sz="2600" b="1" dirty="0">
              <a:solidFill>
                <a:schemeClr val="bg1"/>
              </a:solidFill>
              <a:effectLst>
                <a:glow rad="127000">
                  <a:schemeClr val="tx1"/>
                </a:glow>
              </a:effectLst>
            </a:endParaRPr>
          </a:p>
          <a:p>
            <a:pPr algn="r" defTabSz="914400">
              <a:lnSpc>
                <a:spcPct val="90000"/>
              </a:lnSpc>
              <a:spcAft>
                <a:spcPts val="600"/>
              </a:spcAft>
            </a:pPr>
            <a:endParaRPr lang="en-US" sz="1600" b="1" dirty="0">
              <a:solidFill>
                <a:schemeClr val="bg1"/>
              </a:solidFill>
              <a:effectLst>
                <a:glow rad="127000">
                  <a:schemeClr val="tx1"/>
                </a:glow>
              </a:effectLst>
            </a:endParaRPr>
          </a:p>
        </p:txBody>
      </p:sp>
    </p:spTree>
    <p:extLst>
      <p:ext uri="{BB962C8B-B14F-4D97-AF65-F5344CB8AC3E}">
        <p14:creationId xmlns:p14="http://schemas.microsoft.com/office/powerpoint/2010/main" val="4161069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5" name="Picture 4" descr="Diagram, timeline&#10;&#10;Description automatically generated">
            <a:extLst>
              <a:ext uri="{FF2B5EF4-FFF2-40B4-BE49-F238E27FC236}">
                <a16:creationId xmlns:a16="http://schemas.microsoft.com/office/drawing/2014/main" id="{30D7B55E-3CBE-8F43-93A7-CF2BC5281432}"/>
              </a:ext>
            </a:extLst>
          </p:cNvPr>
          <p:cNvPicPr>
            <a:picLocks noChangeAspect="1"/>
          </p:cNvPicPr>
          <p:nvPr/>
        </p:nvPicPr>
        <p:blipFill>
          <a:blip r:embed="rId3"/>
          <a:stretch>
            <a:fillRect/>
          </a:stretch>
        </p:blipFill>
        <p:spPr>
          <a:xfrm>
            <a:off x="2292327" y="0"/>
            <a:ext cx="6851673" cy="5143500"/>
          </a:xfrm>
          <a:prstGeom prst="rect">
            <a:avLst/>
          </a:prstGeom>
        </p:spPr>
      </p:pic>
    </p:spTree>
    <p:extLst>
      <p:ext uri="{BB962C8B-B14F-4D97-AF65-F5344CB8AC3E}">
        <p14:creationId xmlns:p14="http://schemas.microsoft.com/office/powerpoint/2010/main" val="2798072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7CFF84-42B8-6EFC-00B0-F300BA4C6D78}"/>
              </a:ext>
            </a:extLst>
          </p:cNvPr>
          <p:cNvPicPr>
            <a:picLocks noChangeAspect="1"/>
          </p:cNvPicPr>
          <p:nvPr/>
        </p:nvPicPr>
        <p:blipFill>
          <a:blip r:embed="rId2"/>
          <a:stretch>
            <a:fillRect/>
          </a:stretch>
        </p:blipFill>
        <p:spPr>
          <a:xfrm>
            <a:off x="0" y="0"/>
            <a:ext cx="2472794" cy="3790630"/>
          </a:xfrm>
          <a:prstGeom prst="rect">
            <a:avLst/>
          </a:prstGeom>
        </p:spPr>
      </p:pic>
      <p:pic>
        <p:nvPicPr>
          <p:cNvPr id="5" name="Picture 4">
            <a:extLst>
              <a:ext uri="{FF2B5EF4-FFF2-40B4-BE49-F238E27FC236}">
                <a16:creationId xmlns:a16="http://schemas.microsoft.com/office/drawing/2014/main" id="{CC3BF06F-1873-39CD-FA9C-9F7448EC5056}"/>
              </a:ext>
            </a:extLst>
          </p:cNvPr>
          <p:cNvPicPr>
            <a:picLocks noChangeAspect="1"/>
          </p:cNvPicPr>
          <p:nvPr/>
        </p:nvPicPr>
        <p:blipFill>
          <a:blip r:embed="rId3"/>
          <a:stretch>
            <a:fillRect/>
          </a:stretch>
        </p:blipFill>
        <p:spPr>
          <a:xfrm>
            <a:off x="2472794" y="0"/>
            <a:ext cx="6671206" cy="5143500"/>
          </a:xfrm>
          <a:prstGeom prst="rect">
            <a:avLst/>
          </a:prstGeom>
        </p:spPr>
      </p:pic>
      <p:sp>
        <p:nvSpPr>
          <p:cNvPr id="6" name="Title 1">
            <a:extLst>
              <a:ext uri="{FF2B5EF4-FFF2-40B4-BE49-F238E27FC236}">
                <a16:creationId xmlns:a16="http://schemas.microsoft.com/office/drawing/2014/main" id="{20273CD7-154A-32E9-D360-E5C12C2E7E49}"/>
              </a:ext>
            </a:extLst>
          </p:cNvPr>
          <p:cNvSpPr>
            <a:spLocks noGrp="1"/>
          </p:cNvSpPr>
          <p:nvPr>
            <p:ph type="title"/>
          </p:nvPr>
        </p:nvSpPr>
        <p:spPr>
          <a:xfrm>
            <a:off x="6500553" y="0"/>
            <a:ext cx="2643447" cy="624254"/>
          </a:xfrm>
        </p:spPr>
        <p:txBody>
          <a:bodyPr vert="horz" lIns="91440" tIns="45720" rIns="91440" bIns="45720" rtlCol="0" anchor="t">
            <a:noAutofit/>
          </a:bodyPr>
          <a:lstStyle/>
          <a:p>
            <a:pPr algn="l" defTabSz="914400">
              <a:lnSpc>
                <a:spcPct val="90000"/>
              </a:lnSpc>
            </a:pPr>
            <a:r>
              <a:rPr lang="en-US" sz="4000" b="1" dirty="0">
                <a:solidFill>
                  <a:srgbClr val="FFFFFF"/>
                </a:solidFill>
                <a:effectLst>
                  <a:glow rad="127000">
                    <a:schemeClr val="tx1"/>
                  </a:glow>
                </a:effectLst>
              </a:rPr>
              <a:t>The Beatles</a:t>
            </a:r>
            <a:br>
              <a:rPr lang="en-US" sz="4000" b="1" dirty="0">
                <a:solidFill>
                  <a:srgbClr val="FFFFFF"/>
                </a:solidFill>
                <a:effectLst>
                  <a:glow rad="127000">
                    <a:schemeClr val="tx1"/>
                  </a:glow>
                </a:effectLst>
              </a:rPr>
            </a:br>
            <a:endParaRPr lang="en-US" sz="4000" b="1" dirty="0">
              <a:solidFill>
                <a:srgbClr val="FFFFFF"/>
              </a:solidFill>
              <a:effectLst>
                <a:glow rad="127000">
                  <a:schemeClr val="tx1"/>
                </a:glow>
              </a:effectLst>
            </a:endParaRPr>
          </a:p>
        </p:txBody>
      </p:sp>
      <p:sp>
        <p:nvSpPr>
          <p:cNvPr id="7" name="Title 1">
            <a:extLst>
              <a:ext uri="{FF2B5EF4-FFF2-40B4-BE49-F238E27FC236}">
                <a16:creationId xmlns:a16="http://schemas.microsoft.com/office/drawing/2014/main" id="{CFDFD731-C9B2-820C-5185-BC540BB6D2C9}"/>
              </a:ext>
            </a:extLst>
          </p:cNvPr>
          <p:cNvSpPr txBox="1">
            <a:spLocks/>
          </p:cNvSpPr>
          <p:nvPr/>
        </p:nvSpPr>
        <p:spPr>
          <a:xfrm>
            <a:off x="0" y="0"/>
            <a:ext cx="1244138" cy="624254"/>
          </a:xfrm>
          <a:prstGeom prst="rect">
            <a:avLst/>
          </a:prstGeom>
        </p:spPr>
        <p:txBody>
          <a:bodyPr vert="horz" lIns="91440" tIns="45720" rIns="91440" bIns="45720" rtlCol="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pPr>
            <a:r>
              <a:rPr lang="en-US" sz="4000" b="1" dirty="0">
                <a:solidFill>
                  <a:srgbClr val="FFFFFF"/>
                </a:solidFill>
                <a:effectLst>
                  <a:glow rad="127000">
                    <a:schemeClr val="tx1"/>
                  </a:glow>
                </a:effectLst>
              </a:rPr>
              <a:t>1964</a:t>
            </a:r>
            <a:br>
              <a:rPr lang="en-US" sz="4000" b="1" dirty="0">
                <a:solidFill>
                  <a:srgbClr val="FFFFFF"/>
                </a:solidFill>
                <a:effectLst>
                  <a:glow rad="127000">
                    <a:schemeClr val="tx1"/>
                  </a:glow>
                </a:effectLst>
              </a:rPr>
            </a:br>
            <a:endParaRPr lang="en-US" sz="4000" b="1" dirty="0">
              <a:solidFill>
                <a:srgbClr val="FFFFFF"/>
              </a:solidFill>
              <a:effectLst>
                <a:glow rad="127000">
                  <a:schemeClr val="tx1"/>
                </a:glow>
              </a:effectLst>
            </a:endParaRPr>
          </a:p>
        </p:txBody>
      </p:sp>
      <p:sp>
        <p:nvSpPr>
          <p:cNvPr id="8" name="Title 1">
            <a:extLst>
              <a:ext uri="{FF2B5EF4-FFF2-40B4-BE49-F238E27FC236}">
                <a16:creationId xmlns:a16="http://schemas.microsoft.com/office/drawing/2014/main" id="{93EC5DAB-CDBA-F599-5609-628BF8918D27}"/>
              </a:ext>
            </a:extLst>
          </p:cNvPr>
          <p:cNvSpPr txBox="1">
            <a:spLocks/>
          </p:cNvSpPr>
          <p:nvPr/>
        </p:nvSpPr>
        <p:spPr>
          <a:xfrm>
            <a:off x="2472794" y="4519246"/>
            <a:ext cx="1244138" cy="624254"/>
          </a:xfrm>
          <a:prstGeom prst="rect">
            <a:avLst/>
          </a:prstGeom>
        </p:spPr>
        <p:txBody>
          <a:bodyPr vert="horz" lIns="91440" tIns="45720" rIns="91440" bIns="45720" rtlCol="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pPr>
            <a:r>
              <a:rPr lang="en-US" sz="4000" b="1" dirty="0">
                <a:solidFill>
                  <a:srgbClr val="FFFFFF"/>
                </a:solidFill>
                <a:effectLst>
                  <a:glow rad="127000">
                    <a:schemeClr val="tx1"/>
                  </a:glow>
                </a:effectLst>
              </a:rPr>
              <a:t>1965</a:t>
            </a:r>
            <a:br>
              <a:rPr lang="en-US" sz="4000" b="1" dirty="0">
                <a:solidFill>
                  <a:srgbClr val="FFFFFF"/>
                </a:solidFill>
                <a:effectLst>
                  <a:glow rad="127000">
                    <a:schemeClr val="tx1"/>
                  </a:glow>
                </a:effectLst>
              </a:rPr>
            </a:br>
            <a:endParaRPr lang="en-US" sz="4000" b="1" dirty="0">
              <a:solidFill>
                <a:srgbClr val="FFFFFF"/>
              </a:solidFill>
              <a:effectLst>
                <a:glow rad="127000">
                  <a:schemeClr val="tx1"/>
                </a:glow>
              </a:effectLst>
            </a:endParaRPr>
          </a:p>
        </p:txBody>
      </p:sp>
      <p:sp>
        <p:nvSpPr>
          <p:cNvPr id="2" name="TextBox 1">
            <a:extLst>
              <a:ext uri="{FF2B5EF4-FFF2-40B4-BE49-F238E27FC236}">
                <a16:creationId xmlns:a16="http://schemas.microsoft.com/office/drawing/2014/main" id="{992A984D-C815-E9AE-662A-E354910D38DE}"/>
              </a:ext>
            </a:extLst>
          </p:cNvPr>
          <p:cNvSpPr txBox="1"/>
          <p:nvPr/>
        </p:nvSpPr>
        <p:spPr>
          <a:xfrm>
            <a:off x="1236397" y="27692"/>
            <a:ext cx="3220872" cy="646331"/>
          </a:xfrm>
          <a:prstGeom prst="rect">
            <a:avLst/>
          </a:prstGeom>
          <a:noFill/>
        </p:spPr>
        <p:txBody>
          <a:bodyPr wrap="square" rtlCol="0">
            <a:spAutoFit/>
          </a:bodyPr>
          <a:lstStyle/>
          <a:p>
            <a:r>
              <a:rPr lang="en-US" b="1" dirty="0">
                <a:solidFill>
                  <a:schemeClr val="bg1"/>
                </a:solidFill>
                <a:effectLst>
                  <a:glow rad="127000">
                    <a:srgbClr val="002060"/>
                  </a:glow>
                </a:effectLst>
              </a:rPr>
              <a:t>I Don’t Want to Spoil the Party</a:t>
            </a:r>
          </a:p>
          <a:p>
            <a:r>
              <a:rPr lang="en-US" b="1" dirty="0">
                <a:solidFill>
                  <a:schemeClr val="bg1"/>
                </a:solidFill>
                <a:effectLst>
                  <a:glow rad="127000">
                    <a:srgbClr val="002060"/>
                  </a:glow>
                </a:effectLst>
              </a:rPr>
              <a:t>I'll Follow the Sun</a:t>
            </a:r>
          </a:p>
        </p:txBody>
      </p:sp>
      <p:sp>
        <p:nvSpPr>
          <p:cNvPr id="3" name="TextBox 2">
            <a:extLst>
              <a:ext uri="{FF2B5EF4-FFF2-40B4-BE49-F238E27FC236}">
                <a16:creationId xmlns:a16="http://schemas.microsoft.com/office/drawing/2014/main" id="{5B19CB1C-D71A-3AC9-E0EA-A49831433340}"/>
              </a:ext>
            </a:extLst>
          </p:cNvPr>
          <p:cNvSpPr txBox="1"/>
          <p:nvPr/>
        </p:nvSpPr>
        <p:spPr>
          <a:xfrm>
            <a:off x="0" y="4161735"/>
            <a:ext cx="2320119" cy="923330"/>
          </a:xfrm>
          <a:prstGeom prst="rect">
            <a:avLst/>
          </a:prstGeom>
          <a:noFill/>
        </p:spPr>
        <p:txBody>
          <a:bodyPr wrap="square" rtlCol="0">
            <a:spAutoFit/>
          </a:bodyPr>
          <a:lstStyle/>
          <a:p>
            <a:r>
              <a:rPr lang="en-US" b="1" dirty="0">
                <a:solidFill>
                  <a:schemeClr val="bg1"/>
                </a:solidFill>
                <a:effectLst>
                  <a:glow rad="127000">
                    <a:srgbClr val="002060"/>
                  </a:glow>
                </a:effectLst>
              </a:rPr>
              <a:t>Eleanor Rigby</a:t>
            </a:r>
          </a:p>
          <a:p>
            <a:r>
              <a:rPr lang="en-US" b="1" dirty="0">
                <a:solidFill>
                  <a:schemeClr val="bg1"/>
                </a:solidFill>
                <a:effectLst>
                  <a:glow rad="127000">
                    <a:srgbClr val="002060"/>
                  </a:glow>
                </a:effectLst>
              </a:rPr>
              <a:t>In My Life</a:t>
            </a:r>
          </a:p>
          <a:p>
            <a:r>
              <a:rPr lang="en-US" b="1" dirty="0">
                <a:solidFill>
                  <a:schemeClr val="bg1"/>
                </a:solidFill>
                <a:effectLst>
                  <a:glow rad="127000">
                    <a:srgbClr val="002060"/>
                  </a:glow>
                </a:effectLst>
              </a:rPr>
              <a:t>If I Needed Someone</a:t>
            </a:r>
          </a:p>
        </p:txBody>
      </p:sp>
    </p:spTree>
    <p:extLst>
      <p:ext uri="{BB962C8B-B14F-4D97-AF65-F5344CB8AC3E}">
        <p14:creationId xmlns:p14="http://schemas.microsoft.com/office/powerpoint/2010/main" val="230681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4">
            <a:extLst>
              <a:ext uri="{FF2B5EF4-FFF2-40B4-BE49-F238E27FC236}">
                <a16:creationId xmlns:a16="http://schemas.microsoft.com/office/drawing/2014/main" id="{FA511026-8542-4AC0-9F06-134A70850B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59"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indoor, colorful&#10;&#10;Description automatically generated">
            <a:extLst>
              <a:ext uri="{FF2B5EF4-FFF2-40B4-BE49-F238E27FC236}">
                <a16:creationId xmlns:a16="http://schemas.microsoft.com/office/drawing/2014/main" id="{1C2EC7F1-7272-F155-EAFF-6B3DB17B3CEF}"/>
              </a:ext>
            </a:extLst>
          </p:cNvPr>
          <p:cNvPicPr>
            <a:picLocks noChangeAspect="1"/>
          </p:cNvPicPr>
          <p:nvPr/>
        </p:nvPicPr>
        <p:blipFill rotWithShape="1">
          <a:blip r:embed="rId2">
            <a:alphaModFix amt="40000"/>
          </a:blip>
          <a:srcRect t="38645" b="19168"/>
          <a:stretch/>
        </p:blipFill>
        <p:spPr>
          <a:xfrm>
            <a:off x="20" y="10"/>
            <a:ext cx="9143980" cy="5143490"/>
          </a:xfrm>
          <a:prstGeom prst="rect">
            <a:avLst/>
          </a:prstGeom>
        </p:spPr>
      </p:pic>
      <p:sp>
        <p:nvSpPr>
          <p:cNvPr id="6" name="Rectangle 5">
            <a:extLst>
              <a:ext uri="{FF2B5EF4-FFF2-40B4-BE49-F238E27FC236}">
                <a16:creationId xmlns:a16="http://schemas.microsoft.com/office/drawing/2014/main" id="{3401F6A4-8D96-7926-F08F-D6EF643BDCC7}"/>
              </a:ext>
            </a:extLst>
          </p:cNvPr>
          <p:cNvSpPr>
            <a:spLocks noChangeArrowheads="1"/>
          </p:cNvSpPr>
          <p:nvPr/>
        </p:nvSpPr>
        <p:spPr bwMode="auto">
          <a:xfrm>
            <a:off x="2083569" y="45175"/>
            <a:ext cx="4594473" cy="761285"/>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p>
            <a:pPr defTabSz="914400">
              <a:lnSpc>
                <a:spcPct val="90000"/>
              </a:lnSpc>
              <a:spcBef>
                <a:spcPct val="0"/>
              </a:spcBef>
              <a:spcAft>
                <a:spcPts val="600"/>
              </a:spcAft>
            </a:pPr>
            <a:r>
              <a:rPr lang="en-US" sz="4400" b="1" kern="1200" dirty="0">
                <a:solidFill>
                  <a:schemeClr val="tx1"/>
                </a:solidFill>
                <a:latin typeface="+mj-lt"/>
                <a:ea typeface="+mj-ea"/>
                <a:cs typeface="+mj-cs"/>
              </a:rPr>
              <a:t>Psychedelics</a:t>
            </a:r>
          </a:p>
        </p:txBody>
      </p:sp>
      <p:sp>
        <p:nvSpPr>
          <p:cNvPr id="8" name="Text Box 60">
            <a:extLst>
              <a:ext uri="{FF2B5EF4-FFF2-40B4-BE49-F238E27FC236}">
                <a16:creationId xmlns:a16="http://schemas.microsoft.com/office/drawing/2014/main" id="{7A3BE5A4-6F67-7077-EF69-BF5815B92191}"/>
              </a:ext>
            </a:extLst>
          </p:cNvPr>
          <p:cNvSpPr txBox="1">
            <a:spLocks noChangeArrowheads="1"/>
          </p:cNvSpPr>
          <p:nvPr/>
        </p:nvSpPr>
        <p:spPr bwMode="auto">
          <a:xfrm>
            <a:off x="266007" y="2761097"/>
            <a:ext cx="4114799" cy="2245830"/>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defTabSz="914400">
              <a:lnSpc>
                <a:spcPct val="90000"/>
              </a:lnSpc>
              <a:spcAft>
                <a:spcPts val="600"/>
              </a:spcAft>
            </a:pPr>
            <a:r>
              <a:rPr lang="en-US" dirty="0">
                <a:latin typeface="+mn-lt"/>
                <a:ea typeface="+mn-ea"/>
                <a:cs typeface="+mn-cs"/>
              </a:rPr>
              <a:t>Chemicals that produce unusual perceptual and cognitive distortions.</a:t>
            </a:r>
          </a:p>
          <a:p>
            <a:pPr defTabSz="914400">
              <a:lnSpc>
                <a:spcPct val="90000"/>
              </a:lnSpc>
              <a:spcAft>
                <a:spcPts val="600"/>
              </a:spcAft>
            </a:pPr>
            <a:r>
              <a:rPr lang="en-US" dirty="0">
                <a:latin typeface="+mn-lt"/>
                <a:ea typeface="+mn-ea"/>
                <a:cs typeface="+mn-cs"/>
              </a:rPr>
              <a:t>Many derived from plants, though some are synthetic. </a:t>
            </a:r>
          </a:p>
          <a:p>
            <a:pPr defTabSz="914400">
              <a:lnSpc>
                <a:spcPct val="90000"/>
              </a:lnSpc>
              <a:spcAft>
                <a:spcPts val="600"/>
              </a:spcAft>
            </a:pPr>
            <a:r>
              <a:rPr lang="en-US" dirty="0">
                <a:latin typeface="+mn-lt"/>
                <a:ea typeface="+mn-ea"/>
                <a:cs typeface="+mn-cs"/>
              </a:rPr>
              <a:t>Mescaline, psilocin, DMT, LSD</a:t>
            </a:r>
          </a:p>
        </p:txBody>
      </p:sp>
      <p:pic>
        <p:nvPicPr>
          <p:cNvPr id="7" name="Picture 153">
            <a:extLst>
              <a:ext uri="{FF2B5EF4-FFF2-40B4-BE49-F238E27FC236}">
                <a16:creationId xmlns:a16="http://schemas.microsoft.com/office/drawing/2014/main" id="{9EA90267-AB56-C58E-17C3-06C08616A3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314" r="2" b="6933"/>
          <a:stretch/>
        </p:blipFill>
        <p:spPr bwMode="auto">
          <a:xfrm>
            <a:off x="6339722" y="2761097"/>
            <a:ext cx="2810949" cy="2382406"/>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158" descr="A close-up of some mushrooms&#10;&#10;Description automatically generated with medium confidence">
            <a:extLst>
              <a:ext uri="{FF2B5EF4-FFF2-40B4-BE49-F238E27FC236}">
                <a16:creationId xmlns:a16="http://schemas.microsoft.com/office/drawing/2014/main" id="{203EFC7E-C3B6-F665-35A2-3B308E14D7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0640" r="1" b="11213"/>
          <a:stretch/>
        </p:blipFill>
        <p:spPr bwMode="auto">
          <a:xfrm>
            <a:off x="4048710" y="1843477"/>
            <a:ext cx="2593776" cy="2607199"/>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155">
            <a:extLst>
              <a:ext uri="{FF2B5EF4-FFF2-40B4-BE49-F238E27FC236}">
                <a16:creationId xmlns:a16="http://schemas.microsoft.com/office/drawing/2014/main" id="{F5C3A6FE-4784-22EE-3506-A85041ED919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526" r="-2" b="11462"/>
          <a:stretch/>
        </p:blipFill>
        <p:spPr bwMode="auto">
          <a:xfrm>
            <a:off x="5715768" y="-2"/>
            <a:ext cx="3434907" cy="2652376"/>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118006"/>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descr="A picture containing table, colorful, blue, decorated&#10;&#10;Description automatically generated">
            <a:extLst>
              <a:ext uri="{FF2B5EF4-FFF2-40B4-BE49-F238E27FC236}">
                <a16:creationId xmlns:a16="http://schemas.microsoft.com/office/drawing/2014/main" id="{A58B68FC-B890-9F9E-2C6D-0AD4E95B5F81}"/>
              </a:ext>
            </a:extLst>
          </p:cNvPr>
          <p:cNvPicPr>
            <a:picLocks noChangeAspect="1"/>
          </p:cNvPicPr>
          <p:nvPr/>
        </p:nvPicPr>
        <p:blipFill rotWithShape="1">
          <a:blip r:embed="rId2"/>
          <a:srcRect t="2092" b="22165"/>
          <a:stretch/>
        </p:blipFill>
        <p:spPr>
          <a:xfrm>
            <a:off x="20" y="961"/>
            <a:ext cx="9143980" cy="5142539"/>
          </a:xfrm>
          <a:prstGeom prst="rect">
            <a:avLst/>
          </a:prstGeom>
        </p:spPr>
      </p:pic>
      <p:sp>
        <p:nvSpPr>
          <p:cNvPr id="15" name="Title 1">
            <a:extLst>
              <a:ext uri="{FF2B5EF4-FFF2-40B4-BE49-F238E27FC236}">
                <a16:creationId xmlns:a16="http://schemas.microsoft.com/office/drawing/2014/main" id="{F257D093-3246-6D56-0FE4-D2537CEBBB35}"/>
              </a:ext>
            </a:extLst>
          </p:cNvPr>
          <p:cNvSpPr>
            <a:spLocks noGrp="1"/>
          </p:cNvSpPr>
          <p:nvPr>
            <p:ph type="title"/>
          </p:nvPr>
        </p:nvSpPr>
        <p:spPr>
          <a:xfrm>
            <a:off x="457200" y="274638"/>
            <a:ext cx="8229600" cy="1143000"/>
          </a:xfrm>
        </p:spPr>
        <p:txBody>
          <a:bodyPr>
            <a:normAutofit fontScale="90000"/>
          </a:bodyPr>
          <a:lstStyle/>
          <a:p>
            <a:r>
              <a:rPr lang="en-US" dirty="0">
                <a:solidFill>
                  <a:schemeClr val="bg1"/>
                </a:solidFill>
                <a:effectLst>
                  <a:glow rad="127000">
                    <a:schemeClr val="tx2"/>
                  </a:glow>
                </a:effectLst>
              </a:rPr>
              <a:t>Most psychedelics are agonists at ONE type of SEROTONIN receptor (5-HT2A)</a:t>
            </a:r>
          </a:p>
        </p:txBody>
      </p:sp>
      <p:pic>
        <p:nvPicPr>
          <p:cNvPr id="16" name="Picture 15">
            <a:extLst>
              <a:ext uri="{FF2B5EF4-FFF2-40B4-BE49-F238E27FC236}">
                <a16:creationId xmlns:a16="http://schemas.microsoft.com/office/drawing/2014/main" id="{FC865C5C-6DE3-1B10-8AFD-52308CAC33FE}"/>
              </a:ext>
            </a:extLst>
          </p:cNvPr>
          <p:cNvPicPr>
            <a:picLocks noChangeAspect="1"/>
          </p:cNvPicPr>
          <p:nvPr/>
        </p:nvPicPr>
        <p:blipFill>
          <a:blip r:embed="rId3"/>
          <a:stretch>
            <a:fillRect/>
          </a:stretch>
        </p:blipFill>
        <p:spPr>
          <a:xfrm>
            <a:off x="5023022" y="1623654"/>
            <a:ext cx="3429710" cy="2309338"/>
          </a:xfrm>
          <a:prstGeom prst="rect">
            <a:avLst/>
          </a:prstGeom>
        </p:spPr>
      </p:pic>
      <p:sp>
        <p:nvSpPr>
          <p:cNvPr id="17" name="TextBox 16">
            <a:extLst>
              <a:ext uri="{FF2B5EF4-FFF2-40B4-BE49-F238E27FC236}">
                <a16:creationId xmlns:a16="http://schemas.microsoft.com/office/drawing/2014/main" id="{5934824B-9036-B178-4E11-F0973C0126F1}"/>
              </a:ext>
            </a:extLst>
          </p:cNvPr>
          <p:cNvSpPr txBox="1"/>
          <p:nvPr/>
        </p:nvSpPr>
        <p:spPr>
          <a:xfrm>
            <a:off x="5450309" y="4040153"/>
            <a:ext cx="2575136" cy="646331"/>
          </a:xfrm>
          <a:prstGeom prst="rect">
            <a:avLst/>
          </a:prstGeom>
          <a:noFill/>
        </p:spPr>
        <p:txBody>
          <a:bodyPr wrap="square" rtlCol="0">
            <a:spAutoFit/>
          </a:bodyPr>
          <a:lstStyle/>
          <a:p>
            <a:r>
              <a:rPr lang="en-US" b="1" dirty="0">
                <a:solidFill>
                  <a:schemeClr val="bg1"/>
                </a:solidFill>
                <a:effectLst>
                  <a:glow rad="127000">
                    <a:srgbClr val="002060"/>
                  </a:glow>
                </a:effectLst>
              </a:rPr>
              <a:t>Potency linked directly to hallucinogenic effects</a:t>
            </a:r>
          </a:p>
        </p:txBody>
      </p:sp>
      <p:sp>
        <p:nvSpPr>
          <p:cNvPr id="18" name="TextBox 17">
            <a:extLst>
              <a:ext uri="{FF2B5EF4-FFF2-40B4-BE49-F238E27FC236}">
                <a16:creationId xmlns:a16="http://schemas.microsoft.com/office/drawing/2014/main" id="{A5D72EFE-7C8E-9B41-50D9-B4172837A040}"/>
              </a:ext>
            </a:extLst>
          </p:cNvPr>
          <p:cNvSpPr txBox="1"/>
          <p:nvPr/>
        </p:nvSpPr>
        <p:spPr>
          <a:xfrm>
            <a:off x="6737877" y="2942411"/>
            <a:ext cx="1369286" cy="430887"/>
          </a:xfrm>
          <a:prstGeom prst="rect">
            <a:avLst/>
          </a:prstGeom>
          <a:noFill/>
        </p:spPr>
        <p:txBody>
          <a:bodyPr wrap="none" rtlCol="0">
            <a:spAutoFit/>
          </a:bodyPr>
          <a:lstStyle/>
          <a:p>
            <a:r>
              <a:rPr lang="en-US" sz="1100" dirty="0"/>
              <a:t>Wenjie Xiao, William</a:t>
            </a:r>
          </a:p>
          <a:p>
            <a:r>
              <a:rPr lang="en-US" sz="1100" dirty="0"/>
              <a:t>E. Fantegrossi (2006)</a:t>
            </a:r>
          </a:p>
        </p:txBody>
      </p:sp>
    </p:spTree>
    <p:extLst>
      <p:ext uri="{BB962C8B-B14F-4D97-AF65-F5344CB8AC3E}">
        <p14:creationId xmlns:p14="http://schemas.microsoft.com/office/powerpoint/2010/main" val="3537415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descr="fnins-04-00036-g005.jpg">
            <a:extLst>
              <a:ext uri="{FF2B5EF4-FFF2-40B4-BE49-F238E27FC236}">
                <a16:creationId xmlns:a16="http://schemas.microsoft.com/office/drawing/2014/main" id="{62B318BE-1915-6378-5C39-A8803C673AC1}"/>
              </a:ext>
            </a:extLst>
          </p:cNvPr>
          <p:cNvPicPr>
            <a:picLocks noChangeAspect="1"/>
          </p:cNvPicPr>
          <p:nvPr/>
        </p:nvPicPr>
        <p:blipFill rotWithShape="1">
          <a:blip r:embed="rId2">
            <a:extLst>
              <a:ext uri="{28A0092B-C50C-407E-A947-70E740481C1C}">
                <a14:useLocalDpi xmlns:a14="http://schemas.microsoft.com/office/drawing/2010/main" val="0"/>
              </a:ext>
            </a:extLst>
          </a:blip>
          <a:srcRect l="5798" r="10632"/>
          <a:stretch/>
        </p:blipFill>
        <p:spPr>
          <a:xfrm>
            <a:off x="20" y="961"/>
            <a:ext cx="9143980" cy="5142539"/>
          </a:xfrm>
          <a:prstGeom prst="rect">
            <a:avLst/>
          </a:prstGeom>
        </p:spPr>
      </p:pic>
      <p:sp>
        <p:nvSpPr>
          <p:cNvPr id="9" name="Title 1">
            <a:extLst>
              <a:ext uri="{FF2B5EF4-FFF2-40B4-BE49-F238E27FC236}">
                <a16:creationId xmlns:a16="http://schemas.microsoft.com/office/drawing/2014/main" id="{C6275091-D0FC-5984-69BC-29663BE83713}"/>
              </a:ext>
            </a:extLst>
          </p:cNvPr>
          <p:cNvSpPr>
            <a:spLocks noGrp="1"/>
          </p:cNvSpPr>
          <p:nvPr>
            <p:ph type="title"/>
          </p:nvPr>
        </p:nvSpPr>
        <p:spPr>
          <a:xfrm>
            <a:off x="457200" y="274638"/>
            <a:ext cx="8229600" cy="1143000"/>
          </a:xfrm>
        </p:spPr>
        <p:txBody>
          <a:bodyPr>
            <a:normAutofit/>
          </a:bodyPr>
          <a:lstStyle/>
          <a:p>
            <a:r>
              <a:rPr lang="en-US" dirty="0">
                <a:solidFill>
                  <a:schemeClr val="bg1"/>
                </a:solidFill>
                <a:effectLst>
                  <a:glow rad="127000">
                    <a:srgbClr val="0432FF"/>
                  </a:glow>
                </a:effectLst>
              </a:rPr>
              <a:t>Where are these receptors?</a:t>
            </a:r>
          </a:p>
        </p:txBody>
      </p:sp>
      <p:sp>
        <p:nvSpPr>
          <p:cNvPr id="11" name="TextBox 10">
            <a:extLst>
              <a:ext uri="{FF2B5EF4-FFF2-40B4-BE49-F238E27FC236}">
                <a16:creationId xmlns:a16="http://schemas.microsoft.com/office/drawing/2014/main" id="{3DA4EE66-2D5B-B729-43F6-9D7671EB69FC}"/>
              </a:ext>
            </a:extLst>
          </p:cNvPr>
          <p:cNvSpPr txBox="1"/>
          <p:nvPr/>
        </p:nvSpPr>
        <p:spPr>
          <a:xfrm>
            <a:off x="0" y="3204508"/>
            <a:ext cx="2347784" cy="1938992"/>
          </a:xfrm>
          <a:prstGeom prst="rect">
            <a:avLst/>
          </a:prstGeom>
          <a:noFill/>
        </p:spPr>
        <p:txBody>
          <a:bodyPr wrap="square">
            <a:spAutoFit/>
          </a:bodyPr>
          <a:lstStyle/>
          <a:p>
            <a:r>
              <a:rPr lang="en-US" sz="2400" dirty="0">
                <a:solidFill>
                  <a:schemeClr val="bg1"/>
                </a:solidFill>
                <a:effectLst>
                  <a:glow rad="127000">
                    <a:schemeClr val="accent2"/>
                  </a:glow>
                </a:effectLst>
              </a:rPr>
              <a:t>Neocortex</a:t>
            </a:r>
          </a:p>
          <a:p>
            <a:pPr lvl="1"/>
            <a:r>
              <a:rPr lang="en-US" sz="2400" dirty="0">
                <a:solidFill>
                  <a:schemeClr val="bg1"/>
                </a:solidFill>
                <a:effectLst>
                  <a:glow rad="127000">
                    <a:schemeClr val="accent2"/>
                  </a:glow>
                </a:effectLst>
              </a:rPr>
              <a:t>Layer V</a:t>
            </a:r>
          </a:p>
          <a:p>
            <a:r>
              <a:rPr lang="en-US" sz="2400" dirty="0">
                <a:solidFill>
                  <a:schemeClr val="bg1"/>
                </a:solidFill>
                <a:effectLst>
                  <a:glow rad="127000">
                    <a:schemeClr val="accent2"/>
                  </a:glow>
                </a:effectLst>
              </a:rPr>
              <a:t>Olfactory cortex</a:t>
            </a:r>
          </a:p>
          <a:p>
            <a:r>
              <a:rPr lang="en-US" sz="2400" dirty="0">
                <a:solidFill>
                  <a:schemeClr val="bg1"/>
                </a:solidFill>
                <a:effectLst>
                  <a:glow rad="127000">
                    <a:schemeClr val="accent2"/>
                  </a:glow>
                </a:effectLst>
              </a:rPr>
              <a:t>Hippocampus</a:t>
            </a:r>
          </a:p>
          <a:p>
            <a:r>
              <a:rPr lang="en-US" sz="2400" dirty="0">
                <a:solidFill>
                  <a:schemeClr val="bg1"/>
                </a:solidFill>
                <a:effectLst>
                  <a:glow rad="127000">
                    <a:schemeClr val="accent2"/>
                  </a:glow>
                </a:effectLst>
              </a:rPr>
              <a:t>Basal ganglia</a:t>
            </a:r>
          </a:p>
        </p:txBody>
      </p:sp>
      <p:sp>
        <p:nvSpPr>
          <p:cNvPr id="14" name="TextBox 13">
            <a:extLst>
              <a:ext uri="{FF2B5EF4-FFF2-40B4-BE49-F238E27FC236}">
                <a16:creationId xmlns:a16="http://schemas.microsoft.com/office/drawing/2014/main" id="{F75674DF-FF4C-EC8D-9FF6-AD1A3AD16ECB}"/>
              </a:ext>
            </a:extLst>
          </p:cNvPr>
          <p:cNvSpPr txBox="1"/>
          <p:nvPr/>
        </p:nvSpPr>
        <p:spPr>
          <a:xfrm>
            <a:off x="5826210" y="3545126"/>
            <a:ext cx="2038865" cy="1569660"/>
          </a:xfrm>
          <a:prstGeom prst="rect">
            <a:avLst/>
          </a:prstGeom>
          <a:noFill/>
        </p:spPr>
        <p:txBody>
          <a:bodyPr wrap="square">
            <a:spAutoFit/>
          </a:bodyPr>
          <a:lstStyle/>
          <a:p>
            <a:r>
              <a:rPr lang="en-US" sz="2400" dirty="0">
                <a:solidFill>
                  <a:schemeClr val="bg1"/>
                </a:solidFill>
                <a:effectLst>
                  <a:glow rad="127000">
                    <a:schemeClr val="accent2"/>
                  </a:glow>
                </a:effectLst>
              </a:rPr>
              <a:t>Thalamus</a:t>
            </a:r>
          </a:p>
          <a:p>
            <a:r>
              <a:rPr lang="en-US" sz="2400" dirty="0">
                <a:solidFill>
                  <a:schemeClr val="bg1"/>
                </a:solidFill>
                <a:effectLst>
                  <a:glow rad="127000">
                    <a:schemeClr val="accent2"/>
                  </a:glow>
                </a:effectLst>
              </a:rPr>
              <a:t>Cerebellum</a:t>
            </a:r>
          </a:p>
          <a:p>
            <a:r>
              <a:rPr lang="en-US" sz="2400" dirty="0">
                <a:solidFill>
                  <a:schemeClr val="bg1"/>
                </a:solidFill>
                <a:effectLst>
                  <a:glow rad="127000">
                    <a:schemeClr val="accent2"/>
                  </a:glow>
                </a:effectLst>
              </a:rPr>
              <a:t>Brainstem</a:t>
            </a:r>
          </a:p>
          <a:p>
            <a:r>
              <a:rPr lang="en-US" sz="2400" dirty="0">
                <a:solidFill>
                  <a:schemeClr val="bg1"/>
                </a:solidFill>
                <a:effectLst>
                  <a:glow rad="127000">
                    <a:schemeClr val="accent2"/>
                  </a:glow>
                </a:effectLst>
              </a:rPr>
              <a:t>Spinal cord</a:t>
            </a:r>
          </a:p>
        </p:txBody>
      </p:sp>
    </p:spTree>
    <p:extLst>
      <p:ext uri="{BB962C8B-B14F-4D97-AF65-F5344CB8AC3E}">
        <p14:creationId xmlns:p14="http://schemas.microsoft.com/office/powerpoint/2010/main" val="2896635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5BC5C27-E632-FA68-42C0-58F4E486CD46}"/>
              </a:ext>
            </a:extLst>
          </p:cNvPr>
          <p:cNvGrpSpPr/>
          <p:nvPr/>
        </p:nvGrpSpPr>
        <p:grpSpPr>
          <a:xfrm>
            <a:off x="2597485" y="0"/>
            <a:ext cx="6432101" cy="4660899"/>
            <a:chOff x="1202265" y="592667"/>
            <a:chExt cx="7696747" cy="5545666"/>
          </a:xfrm>
        </p:grpSpPr>
        <p:pic>
          <p:nvPicPr>
            <p:cNvPr id="5" name="Picture 4">
              <a:extLst>
                <a:ext uri="{FF2B5EF4-FFF2-40B4-BE49-F238E27FC236}">
                  <a16:creationId xmlns:a16="http://schemas.microsoft.com/office/drawing/2014/main" id="{692D6648-2808-3F6F-CB98-95956350BF8F}"/>
                </a:ext>
              </a:extLst>
            </p:cNvPr>
            <p:cNvPicPr>
              <a:picLocks noChangeAspect="1"/>
            </p:cNvPicPr>
            <p:nvPr/>
          </p:nvPicPr>
          <p:blipFill>
            <a:blip r:embed="rId2"/>
            <a:stretch>
              <a:fillRect/>
            </a:stretch>
          </p:blipFill>
          <p:spPr>
            <a:xfrm>
              <a:off x="1202265" y="592667"/>
              <a:ext cx="7696747" cy="5545666"/>
            </a:xfrm>
            <a:prstGeom prst="rect">
              <a:avLst/>
            </a:prstGeom>
          </p:spPr>
        </p:pic>
        <p:pic>
          <p:nvPicPr>
            <p:cNvPr id="6" name="Picture 5" descr="Thalamus Allen Image.jpg">
              <a:extLst>
                <a:ext uri="{FF2B5EF4-FFF2-40B4-BE49-F238E27FC236}">
                  <a16:creationId xmlns:a16="http://schemas.microsoft.com/office/drawing/2014/main" id="{10F03485-3674-EB1C-E61F-51A3522C8A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675936">
              <a:off x="2525640" y="1485846"/>
              <a:ext cx="5399160" cy="4271487"/>
            </a:xfrm>
            <a:prstGeom prst="rect">
              <a:avLst/>
            </a:prstGeom>
          </p:spPr>
        </p:pic>
      </p:grpSp>
      <p:sp>
        <p:nvSpPr>
          <p:cNvPr id="11" name="TextBox 10">
            <a:extLst>
              <a:ext uri="{FF2B5EF4-FFF2-40B4-BE49-F238E27FC236}">
                <a16:creationId xmlns:a16="http://schemas.microsoft.com/office/drawing/2014/main" id="{165BF97C-1FDC-F376-7B19-775C60EB2DB3}"/>
              </a:ext>
            </a:extLst>
          </p:cNvPr>
          <p:cNvSpPr txBox="1"/>
          <p:nvPr/>
        </p:nvSpPr>
        <p:spPr>
          <a:xfrm>
            <a:off x="68375" y="215997"/>
            <a:ext cx="3239348" cy="1569660"/>
          </a:xfrm>
          <a:prstGeom prst="rect">
            <a:avLst/>
          </a:prstGeom>
          <a:noFill/>
        </p:spPr>
        <p:txBody>
          <a:bodyPr wrap="none" rtlCol="0">
            <a:spAutoFit/>
          </a:bodyPr>
          <a:lstStyle/>
          <a:p>
            <a:r>
              <a:rPr lang="en-US" sz="3200" dirty="0"/>
              <a:t>Psychedelics</a:t>
            </a:r>
          </a:p>
          <a:p>
            <a:r>
              <a:rPr lang="en-US" sz="3200" dirty="0"/>
              <a:t>affect the “gating”</a:t>
            </a:r>
          </a:p>
          <a:p>
            <a:r>
              <a:rPr lang="en-US" sz="3200" dirty="0"/>
              <a:t>of sensory input </a:t>
            </a:r>
          </a:p>
        </p:txBody>
      </p:sp>
      <p:sp>
        <p:nvSpPr>
          <p:cNvPr id="12" name="TextBox 11">
            <a:extLst>
              <a:ext uri="{FF2B5EF4-FFF2-40B4-BE49-F238E27FC236}">
                <a16:creationId xmlns:a16="http://schemas.microsoft.com/office/drawing/2014/main" id="{075386BE-7B99-ED27-288F-EE2F40B718F6}"/>
              </a:ext>
            </a:extLst>
          </p:cNvPr>
          <p:cNvSpPr txBox="1"/>
          <p:nvPr/>
        </p:nvSpPr>
        <p:spPr>
          <a:xfrm>
            <a:off x="5213601" y="2545681"/>
            <a:ext cx="1389773" cy="461665"/>
          </a:xfrm>
          <a:prstGeom prst="rect">
            <a:avLst/>
          </a:prstGeom>
          <a:noFill/>
        </p:spPr>
        <p:txBody>
          <a:bodyPr wrap="none" rtlCol="0">
            <a:spAutoFit/>
          </a:bodyPr>
          <a:lstStyle/>
          <a:p>
            <a:r>
              <a:rPr lang="en-US" sz="2400" dirty="0">
                <a:solidFill>
                  <a:schemeClr val="bg1"/>
                </a:solidFill>
                <a:effectLst>
                  <a:glow rad="127000">
                    <a:schemeClr val="tx1"/>
                  </a:glow>
                </a:effectLst>
              </a:rPr>
              <a:t>Thalamus</a:t>
            </a:r>
          </a:p>
        </p:txBody>
      </p:sp>
      <p:sp>
        <p:nvSpPr>
          <p:cNvPr id="13" name="TextBox 12">
            <a:extLst>
              <a:ext uri="{FF2B5EF4-FFF2-40B4-BE49-F238E27FC236}">
                <a16:creationId xmlns:a16="http://schemas.microsoft.com/office/drawing/2014/main" id="{7DC40760-4048-0C78-7E15-7A6D4102A4BE}"/>
              </a:ext>
            </a:extLst>
          </p:cNvPr>
          <p:cNvSpPr txBox="1"/>
          <p:nvPr/>
        </p:nvSpPr>
        <p:spPr>
          <a:xfrm>
            <a:off x="7385083" y="673169"/>
            <a:ext cx="1007908" cy="461665"/>
          </a:xfrm>
          <a:prstGeom prst="rect">
            <a:avLst/>
          </a:prstGeom>
          <a:noFill/>
        </p:spPr>
        <p:txBody>
          <a:bodyPr wrap="none" rtlCol="0">
            <a:spAutoFit/>
          </a:bodyPr>
          <a:lstStyle/>
          <a:p>
            <a:r>
              <a:rPr lang="en-US" sz="2400" dirty="0"/>
              <a:t>Cortex</a:t>
            </a:r>
          </a:p>
        </p:txBody>
      </p:sp>
      <p:sp>
        <p:nvSpPr>
          <p:cNvPr id="14" name="TextBox 13">
            <a:extLst>
              <a:ext uri="{FF2B5EF4-FFF2-40B4-BE49-F238E27FC236}">
                <a16:creationId xmlns:a16="http://schemas.microsoft.com/office/drawing/2014/main" id="{756ACD87-490D-4AD6-150B-A6D7772901D3}"/>
              </a:ext>
            </a:extLst>
          </p:cNvPr>
          <p:cNvSpPr txBox="1"/>
          <p:nvPr/>
        </p:nvSpPr>
        <p:spPr>
          <a:xfrm>
            <a:off x="3938081" y="4690700"/>
            <a:ext cx="5189003" cy="369332"/>
          </a:xfrm>
          <a:prstGeom prst="rect">
            <a:avLst/>
          </a:prstGeom>
          <a:noFill/>
        </p:spPr>
        <p:txBody>
          <a:bodyPr wrap="square" rtlCol="0">
            <a:spAutoFit/>
          </a:bodyPr>
          <a:lstStyle/>
          <a:p>
            <a:r>
              <a:rPr lang="en-US" dirty="0"/>
              <a:t>Image courtesy of the Allen Institute for Brain Science</a:t>
            </a:r>
          </a:p>
        </p:txBody>
      </p:sp>
      <p:pic>
        <p:nvPicPr>
          <p:cNvPr id="16" name="Picture 15" descr="Text, letter&#10;&#10;Description automatically generated">
            <a:extLst>
              <a:ext uri="{FF2B5EF4-FFF2-40B4-BE49-F238E27FC236}">
                <a16:creationId xmlns:a16="http://schemas.microsoft.com/office/drawing/2014/main" id="{77A5307E-5BE3-B6A2-E512-5F805CC753EE}"/>
              </a:ext>
            </a:extLst>
          </p:cNvPr>
          <p:cNvPicPr>
            <a:picLocks noChangeAspect="1"/>
          </p:cNvPicPr>
          <p:nvPr/>
        </p:nvPicPr>
        <p:blipFill>
          <a:blip r:embed="rId4"/>
          <a:stretch>
            <a:fillRect/>
          </a:stretch>
        </p:blipFill>
        <p:spPr>
          <a:xfrm>
            <a:off x="0" y="2571751"/>
            <a:ext cx="3719852" cy="2571750"/>
          </a:xfrm>
          <a:prstGeom prst="rect">
            <a:avLst/>
          </a:prstGeom>
        </p:spPr>
      </p:pic>
    </p:spTree>
    <p:extLst>
      <p:ext uri="{BB962C8B-B14F-4D97-AF65-F5344CB8AC3E}">
        <p14:creationId xmlns:p14="http://schemas.microsoft.com/office/powerpoint/2010/main" val="749969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75CF92D-EA43-E379-C065-2FE34EF94976}"/>
              </a:ext>
            </a:extLst>
          </p:cNvPr>
          <p:cNvSpPr txBox="1"/>
          <p:nvPr/>
        </p:nvSpPr>
        <p:spPr>
          <a:xfrm>
            <a:off x="5734383" y="21780"/>
            <a:ext cx="3286049" cy="1478296"/>
          </a:xfrm>
          <a:prstGeom prst="rect">
            <a:avLst/>
          </a:prstGeom>
        </p:spPr>
        <p:txBody>
          <a:bodyPr vert="horz" lIns="91440" tIns="45720" rIns="91440" bIns="45720" rtlCol="0" anchor="b">
            <a:normAutofit lnSpcReduction="10000"/>
          </a:bodyPr>
          <a:lstStyle/>
          <a:p>
            <a:pPr defTabSz="914400">
              <a:lnSpc>
                <a:spcPct val="90000"/>
              </a:lnSpc>
              <a:spcBef>
                <a:spcPct val="0"/>
              </a:spcBef>
              <a:spcAft>
                <a:spcPts val="600"/>
              </a:spcAft>
            </a:pPr>
            <a:r>
              <a:rPr lang="en-US" sz="2300" b="1" dirty="0">
                <a:latin typeface="+mj-lt"/>
                <a:ea typeface="+mj-ea"/>
                <a:cs typeface="+mj-cs"/>
              </a:rPr>
              <a:t>Psychedelics Enhance </a:t>
            </a:r>
          </a:p>
          <a:p>
            <a:pPr defTabSz="914400">
              <a:lnSpc>
                <a:spcPct val="90000"/>
              </a:lnSpc>
              <a:spcBef>
                <a:spcPct val="0"/>
              </a:spcBef>
              <a:spcAft>
                <a:spcPts val="600"/>
              </a:spcAft>
            </a:pPr>
            <a:r>
              <a:rPr lang="en-US" sz="2300" b="1" dirty="0">
                <a:latin typeface="+mj-lt"/>
                <a:ea typeface="+mj-ea"/>
                <a:cs typeface="+mj-cs"/>
              </a:rPr>
              <a:t>Sensory Responses in the Locus Coeruleus (LC) via</a:t>
            </a:r>
          </a:p>
          <a:p>
            <a:pPr defTabSz="914400">
              <a:lnSpc>
                <a:spcPct val="90000"/>
              </a:lnSpc>
              <a:spcBef>
                <a:spcPct val="0"/>
              </a:spcBef>
              <a:spcAft>
                <a:spcPts val="600"/>
              </a:spcAft>
            </a:pPr>
            <a:r>
              <a:rPr lang="en-US" sz="2300" b="1" dirty="0">
                <a:latin typeface="+mj-lt"/>
                <a:ea typeface="+mj-ea"/>
                <a:cs typeface="+mj-cs"/>
              </a:rPr>
              <a:t>5-HT</a:t>
            </a:r>
            <a:r>
              <a:rPr lang="en-US" sz="2300" b="1" baseline="-25000" dirty="0">
                <a:latin typeface="+mj-lt"/>
                <a:ea typeface="+mj-ea"/>
                <a:cs typeface="+mj-cs"/>
              </a:rPr>
              <a:t>2A</a:t>
            </a:r>
            <a:r>
              <a:rPr lang="en-US" sz="2300" b="1" dirty="0">
                <a:latin typeface="+mj-lt"/>
                <a:ea typeface="+mj-ea"/>
                <a:cs typeface="+mj-cs"/>
              </a:rPr>
              <a:t> Receptors</a:t>
            </a:r>
            <a:endParaRPr lang="en-US" sz="2300" dirty="0">
              <a:latin typeface="+mj-lt"/>
              <a:ea typeface="+mj-ea"/>
              <a:cs typeface="+mj-cs"/>
            </a:endParaRPr>
          </a:p>
        </p:txBody>
      </p:sp>
      <p:sp>
        <p:nvSpPr>
          <p:cNvPr id="20" name="Freeform: Shape 19">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391039" cy="51435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DC425533-C6F3-3C02-9138-48939E6EED7C}"/>
              </a:ext>
            </a:extLst>
          </p:cNvPr>
          <p:cNvPicPr>
            <a:picLocks noChangeAspect="1"/>
          </p:cNvPicPr>
          <p:nvPr/>
        </p:nvPicPr>
        <p:blipFill rotWithShape="1">
          <a:blip r:embed="rId2"/>
          <a:srcRect t="17207" r="-1" b="9611"/>
          <a:stretch/>
        </p:blipFill>
        <p:spPr>
          <a:xfrm>
            <a:off x="20" y="10"/>
            <a:ext cx="5271352" cy="51434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6" name="TextBox 5">
            <a:extLst>
              <a:ext uri="{FF2B5EF4-FFF2-40B4-BE49-F238E27FC236}">
                <a16:creationId xmlns:a16="http://schemas.microsoft.com/office/drawing/2014/main" id="{04065BA2-2025-375D-1939-B8FD1E784254}"/>
              </a:ext>
            </a:extLst>
          </p:cNvPr>
          <p:cNvSpPr txBox="1"/>
          <p:nvPr/>
        </p:nvSpPr>
        <p:spPr>
          <a:xfrm>
            <a:off x="0" y="4127827"/>
            <a:ext cx="1811522" cy="1015663"/>
          </a:xfrm>
          <a:prstGeom prst="rect">
            <a:avLst/>
          </a:prstGeom>
          <a:noFill/>
        </p:spPr>
        <p:txBody>
          <a:bodyPr wrap="none" rtlCol="0">
            <a:spAutoFit/>
          </a:bodyPr>
          <a:lstStyle/>
          <a:p>
            <a:r>
              <a:rPr lang="en-US" sz="2000" i="1" dirty="0">
                <a:solidFill>
                  <a:schemeClr val="bg1"/>
                </a:solidFill>
              </a:rPr>
              <a:t>Ordinary </a:t>
            </a:r>
          </a:p>
          <a:p>
            <a:r>
              <a:rPr lang="en-US" sz="2000" i="1" dirty="0">
                <a:solidFill>
                  <a:schemeClr val="bg1"/>
                </a:solidFill>
              </a:rPr>
              <a:t>stimuli become </a:t>
            </a:r>
          </a:p>
          <a:p>
            <a:r>
              <a:rPr lang="en-US" sz="2000" i="1" dirty="0">
                <a:solidFill>
                  <a:schemeClr val="bg1"/>
                </a:solidFill>
              </a:rPr>
              <a:t>extraordinary</a:t>
            </a:r>
          </a:p>
        </p:txBody>
      </p:sp>
      <p:sp>
        <p:nvSpPr>
          <p:cNvPr id="8" name="TextBox 7">
            <a:extLst>
              <a:ext uri="{FF2B5EF4-FFF2-40B4-BE49-F238E27FC236}">
                <a16:creationId xmlns:a16="http://schemas.microsoft.com/office/drawing/2014/main" id="{F11A4A45-61E1-DFAA-371B-50FA65568151}"/>
              </a:ext>
            </a:extLst>
          </p:cNvPr>
          <p:cNvSpPr txBox="1"/>
          <p:nvPr/>
        </p:nvSpPr>
        <p:spPr>
          <a:xfrm>
            <a:off x="4164227" y="3973949"/>
            <a:ext cx="4979773" cy="1169551"/>
          </a:xfrm>
          <a:prstGeom prst="rect">
            <a:avLst/>
          </a:prstGeom>
          <a:noFill/>
        </p:spPr>
        <p:txBody>
          <a:bodyPr wrap="square">
            <a:spAutoFit/>
          </a:bodyPr>
          <a:lstStyle/>
          <a:p>
            <a:pPr algn="ctr"/>
            <a:r>
              <a:rPr lang="is-IS" sz="1400" dirty="0"/>
              <a:t>“...</a:t>
            </a:r>
            <a:r>
              <a:rPr lang="en-US" sz="1400" dirty="0"/>
              <a:t>it is of interest that the systemic administration </a:t>
            </a:r>
          </a:p>
          <a:p>
            <a:pPr algn="ctr"/>
            <a:r>
              <a:rPr lang="en-US" sz="1400" dirty="0"/>
              <a:t>of LSD, mescaline, or other psychedelic hallucinogens in rats,</a:t>
            </a:r>
          </a:p>
          <a:p>
            <a:pPr algn="ctr"/>
            <a:r>
              <a:rPr lang="en-US" sz="1400" dirty="0"/>
              <a:t>although decreasing spontaneous activity, produces a paradoxical </a:t>
            </a:r>
          </a:p>
          <a:p>
            <a:pPr algn="ctr"/>
            <a:r>
              <a:rPr lang="en-US" sz="1400" dirty="0"/>
              <a:t>facilitation of the activation of LC neurons by sensory stimuli</a:t>
            </a:r>
            <a:r>
              <a:rPr lang="is-IS" sz="1400" dirty="0"/>
              <a:t>…”</a:t>
            </a:r>
            <a:r>
              <a:rPr lang="en-US" sz="1400" dirty="0"/>
              <a:t> </a:t>
            </a:r>
          </a:p>
          <a:p>
            <a:pPr algn="ctr"/>
            <a:r>
              <a:rPr lang="en-US" sz="1400" dirty="0"/>
              <a:t>(Aghajanian 1980; Rasmussen &amp; Aghajanian 1986</a:t>
            </a:r>
            <a:r>
              <a:rPr lang="en-US" sz="1400" u="sng" dirty="0"/>
              <a:t>)</a:t>
            </a:r>
            <a:endParaRPr lang="en-US" sz="1400" dirty="0"/>
          </a:p>
        </p:txBody>
      </p:sp>
      <p:pic>
        <p:nvPicPr>
          <p:cNvPr id="10" name="Picture 9">
            <a:extLst>
              <a:ext uri="{FF2B5EF4-FFF2-40B4-BE49-F238E27FC236}">
                <a16:creationId xmlns:a16="http://schemas.microsoft.com/office/drawing/2014/main" id="{3E6AF18A-0114-9B86-B72E-D6F169A8C5C7}"/>
              </a:ext>
            </a:extLst>
          </p:cNvPr>
          <p:cNvPicPr>
            <a:picLocks noChangeAspect="1"/>
          </p:cNvPicPr>
          <p:nvPr/>
        </p:nvPicPr>
        <p:blipFill>
          <a:blip r:embed="rId3"/>
          <a:stretch>
            <a:fillRect/>
          </a:stretch>
        </p:blipFill>
        <p:spPr>
          <a:xfrm>
            <a:off x="6584645" y="1592637"/>
            <a:ext cx="2435787" cy="2350535"/>
          </a:xfrm>
          <a:prstGeom prst="rect">
            <a:avLst/>
          </a:prstGeom>
        </p:spPr>
      </p:pic>
    </p:spTree>
    <p:extLst>
      <p:ext uri="{BB962C8B-B14F-4D97-AF65-F5344CB8AC3E}">
        <p14:creationId xmlns:p14="http://schemas.microsoft.com/office/powerpoint/2010/main" val="3270045008"/>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D1E84BB-E21A-31B0-D130-85A175A7E368}"/>
              </a:ext>
            </a:extLst>
          </p:cNvPr>
          <p:cNvGrpSpPr/>
          <p:nvPr/>
        </p:nvGrpSpPr>
        <p:grpSpPr>
          <a:xfrm>
            <a:off x="482599" y="810635"/>
            <a:ext cx="8178799" cy="3362262"/>
            <a:chOff x="300178" y="1539333"/>
            <a:chExt cx="8547771" cy="3513944"/>
          </a:xfrm>
        </p:grpSpPr>
        <p:pic>
          <p:nvPicPr>
            <p:cNvPr id="5" name="Picture 4">
              <a:extLst>
                <a:ext uri="{FF2B5EF4-FFF2-40B4-BE49-F238E27FC236}">
                  <a16:creationId xmlns:a16="http://schemas.microsoft.com/office/drawing/2014/main" id="{79F205C4-DC0B-680D-0CDB-31FB657F2719}"/>
                </a:ext>
              </a:extLst>
            </p:cNvPr>
            <p:cNvPicPr>
              <a:picLocks noChangeAspect="1"/>
            </p:cNvPicPr>
            <p:nvPr/>
          </p:nvPicPr>
          <p:blipFill>
            <a:blip r:embed="rId2"/>
            <a:stretch>
              <a:fillRect/>
            </a:stretch>
          </p:blipFill>
          <p:spPr>
            <a:xfrm>
              <a:off x="300178" y="1744133"/>
              <a:ext cx="6417733" cy="3309144"/>
            </a:xfrm>
            <a:prstGeom prst="rect">
              <a:avLst/>
            </a:prstGeom>
          </p:spPr>
        </p:pic>
        <p:pic>
          <p:nvPicPr>
            <p:cNvPr id="6" name="Picture 5">
              <a:extLst>
                <a:ext uri="{FF2B5EF4-FFF2-40B4-BE49-F238E27FC236}">
                  <a16:creationId xmlns:a16="http://schemas.microsoft.com/office/drawing/2014/main" id="{64C31453-CA9C-933E-4FEA-0CFE8BF533DE}"/>
                </a:ext>
              </a:extLst>
            </p:cNvPr>
            <p:cNvPicPr>
              <a:picLocks noChangeAspect="1"/>
            </p:cNvPicPr>
            <p:nvPr/>
          </p:nvPicPr>
          <p:blipFill>
            <a:blip r:embed="rId3"/>
            <a:stretch>
              <a:fillRect/>
            </a:stretch>
          </p:blipFill>
          <p:spPr>
            <a:xfrm>
              <a:off x="6717911" y="1539333"/>
              <a:ext cx="2130038" cy="1964267"/>
            </a:xfrm>
            <a:prstGeom prst="rect">
              <a:avLst/>
            </a:prstGeom>
          </p:spPr>
        </p:pic>
        <p:sp>
          <p:nvSpPr>
            <p:cNvPr id="7" name="Bent Arrow 6">
              <a:extLst>
                <a:ext uri="{FF2B5EF4-FFF2-40B4-BE49-F238E27FC236}">
                  <a16:creationId xmlns:a16="http://schemas.microsoft.com/office/drawing/2014/main" id="{00EFF472-7DD2-BC3E-880E-6237A95DBB15}"/>
                </a:ext>
              </a:extLst>
            </p:cNvPr>
            <p:cNvSpPr/>
            <p:nvPr/>
          </p:nvSpPr>
          <p:spPr>
            <a:xfrm flipH="1" flipV="1">
              <a:off x="6717909" y="3503600"/>
              <a:ext cx="1451645" cy="1356266"/>
            </a:xfrm>
            <a:prstGeom prst="bentArrow">
              <a:avLst>
                <a:gd name="adj1" fmla="val 27081"/>
                <a:gd name="adj2" fmla="val 25000"/>
                <a:gd name="adj3" fmla="val 25000"/>
                <a:gd name="adj4" fmla="val 4375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9" name="TextBox 8">
            <a:extLst>
              <a:ext uri="{FF2B5EF4-FFF2-40B4-BE49-F238E27FC236}">
                <a16:creationId xmlns:a16="http://schemas.microsoft.com/office/drawing/2014/main" id="{EFD3F3D0-5291-F3E2-A8CE-039E3863E790}"/>
              </a:ext>
            </a:extLst>
          </p:cNvPr>
          <p:cNvSpPr txBox="1"/>
          <p:nvPr/>
        </p:nvSpPr>
        <p:spPr>
          <a:xfrm>
            <a:off x="358345" y="7919"/>
            <a:ext cx="6264957" cy="646331"/>
          </a:xfrm>
          <a:prstGeom prst="rect">
            <a:avLst/>
          </a:prstGeom>
          <a:noFill/>
        </p:spPr>
        <p:txBody>
          <a:bodyPr wrap="square">
            <a:spAutoFit/>
          </a:bodyPr>
          <a:lstStyle/>
          <a:p>
            <a:r>
              <a:rPr lang="en-US" sz="3600" b="1" dirty="0"/>
              <a:t>Greater functional connectivity</a:t>
            </a:r>
          </a:p>
        </p:txBody>
      </p:sp>
      <p:sp>
        <p:nvSpPr>
          <p:cNvPr id="11" name="TextBox 10">
            <a:extLst>
              <a:ext uri="{FF2B5EF4-FFF2-40B4-BE49-F238E27FC236}">
                <a16:creationId xmlns:a16="http://schemas.microsoft.com/office/drawing/2014/main" id="{2DC16C82-16E5-FD1A-ABAC-0E9E6FE7E92C}"/>
              </a:ext>
            </a:extLst>
          </p:cNvPr>
          <p:cNvSpPr txBox="1"/>
          <p:nvPr/>
        </p:nvSpPr>
        <p:spPr>
          <a:xfrm>
            <a:off x="976184" y="660142"/>
            <a:ext cx="7191631" cy="369332"/>
          </a:xfrm>
          <a:prstGeom prst="rect">
            <a:avLst/>
          </a:prstGeom>
          <a:noFill/>
        </p:spPr>
        <p:txBody>
          <a:bodyPr wrap="square">
            <a:spAutoFit/>
          </a:bodyPr>
          <a:lstStyle/>
          <a:p>
            <a:r>
              <a:rPr lang="en-US" b="1" dirty="0"/>
              <a:t>Homological scaffolds of brain functional networks, </a:t>
            </a:r>
            <a:r>
              <a:rPr lang="en-US" dirty="0"/>
              <a:t>G. Petri, et al (2014)</a:t>
            </a:r>
          </a:p>
        </p:txBody>
      </p:sp>
      <p:sp>
        <p:nvSpPr>
          <p:cNvPr id="12" name="TextBox 11">
            <a:extLst>
              <a:ext uri="{FF2B5EF4-FFF2-40B4-BE49-F238E27FC236}">
                <a16:creationId xmlns:a16="http://schemas.microsoft.com/office/drawing/2014/main" id="{CE773D70-1FC3-5B0C-3D0F-93DB5D18FB10}"/>
              </a:ext>
            </a:extLst>
          </p:cNvPr>
          <p:cNvSpPr txBox="1"/>
          <p:nvPr/>
        </p:nvSpPr>
        <p:spPr>
          <a:xfrm>
            <a:off x="0" y="4231256"/>
            <a:ext cx="9144000" cy="923330"/>
          </a:xfrm>
          <a:prstGeom prst="rect">
            <a:avLst/>
          </a:prstGeom>
          <a:noFill/>
        </p:spPr>
        <p:txBody>
          <a:bodyPr wrap="square" rtlCol="0">
            <a:spAutoFit/>
          </a:bodyPr>
          <a:lstStyle/>
          <a:p>
            <a:pPr algn="ctr"/>
            <a:r>
              <a:rPr lang="en-US" i="1" dirty="0"/>
              <a:t>“there is an increased integration between cortical regions in the psilocybin state</a:t>
            </a:r>
            <a:r>
              <a:rPr lang="is-IS" i="1" dirty="0"/>
              <a:t>…</a:t>
            </a:r>
            <a:r>
              <a:rPr lang="en-US" i="1" dirty="0"/>
              <a:t>One possible by-product of this greater communication across the whole brain is the phenomenon of synesthesia which is often reported in conjunction with the psychedelic state</a:t>
            </a:r>
            <a:r>
              <a:rPr lang="is-IS" i="1" dirty="0"/>
              <a:t>…”</a:t>
            </a:r>
            <a:endParaRPr lang="en-US" i="1" dirty="0"/>
          </a:p>
        </p:txBody>
      </p:sp>
      <p:pic>
        <p:nvPicPr>
          <p:cNvPr id="13" name="Picture 2" descr="http://25.media.tumblr.com/16702ea37dd663cce049fe5ee56fffd9/tumblr_mii7bqq1jw1qac7nso1_1280.jpg">
            <a:extLst>
              <a:ext uri="{FF2B5EF4-FFF2-40B4-BE49-F238E27FC236}">
                <a16:creationId xmlns:a16="http://schemas.microsoft.com/office/drawing/2014/main" id="{D20DBC16-FD4A-C3F2-474D-E50A1657496E}"/>
              </a:ext>
            </a:extLst>
          </p:cNvPr>
          <p:cNvPicPr>
            <a:picLocks noChangeAspect="1" noChangeArrowheads="1"/>
          </p:cNvPicPr>
          <p:nvPr/>
        </p:nvPicPr>
        <p:blipFill rotWithShape="1">
          <a:blip r:embed="rId4"/>
          <a:srcRect t="18206" b="1451"/>
          <a:stretch/>
        </p:blipFill>
        <p:spPr bwMode="auto">
          <a:xfrm>
            <a:off x="3742686" y="1865870"/>
            <a:ext cx="2768425" cy="1556952"/>
          </a:xfrm>
          <a:prstGeom prst="rect">
            <a:avLst/>
          </a:prstGeom>
          <a:noFill/>
          <a:effectLst>
            <a:softEdge rad="136375"/>
          </a:effectLst>
        </p:spPr>
      </p:pic>
    </p:spTree>
    <p:extLst>
      <p:ext uri="{BB962C8B-B14F-4D97-AF65-F5344CB8AC3E}">
        <p14:creationId xmlns:p14="http://schemas.microsoft.com/office/powerpoint/2010/main" val="2522703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CAFEA6F4-FDEA-E793-B24D-755C282F3A82}"/>
              </a:ext>
            </a:extLst>
          </p:cNvPr>
          <p:cNvPicPr>
            <a:picLocks noChangeAspect="1"/>
          </p:cNvPicPr>
          <p:nvPr/>
        </p:nvPicPr>
        <p:blipFill rotWithShape="1">
          <a:blip r:embed="rId2"/>
          <a:srcRect t="12552" r="1" b="31122"/>
          <a:stretch/>
        </p:blipFill>
        <p:spPr>
          <a:xfrm>
            <a:off x="147637" y="130138"/>
            <a:ext cx="8848725" cy="4884572"/>
          </a:xfrm>
          <a:prstGeom prst="rect">
            <a:avLst/>
          </a:prstGeom>
        </p:spPr>
      </p:pic>
      <p:sp>
        <p:nvSpPr>
          <p:cNvPr id="5" name="Title 1">
            <a:extLst>
              <a:ext uri="{FF2B5EF4-FFF2-40B4-BE49-F238E27FC236}">
                <a16:creationId xmlns:a16="http://schemas.microsoft.com/office/drawing/2014/main" id="{FAEF8383-998B-9A33-D622-FB4F29B4BBD7}"/>
              </a:ext>
            </a:extLst>
          </p:cNvPr>
          <p:cNvSpPr>
            <a:spLocks noGrp="1"/>
          </p:cNvSpPr>
          <p:nvPr>
            <p:ph type="title"/>
          </p:nvPr>
        </p:nvSpPr>
        <p:spPr>
          <a:xfrm>
            <a:off x="457200" y="274638"/>
            <a:ext cx="8229600" cy="1143000"/>
          </a:xfrm>
        </p:spPr>
        <p:txBody>
          <a:bodyPr>
            <a:normAutofit/>
          </a:bodyPr>
          <a:lstStyle/>
          <a:p>
            <a:r>
              <a:rPr lang="en-US" dirty="0">
                <a:effectLst>
                  <a:glow rad="127000">
                    <a:srgbClr val="FFFF00"/>
                  </a:glow>
                </a:effectLst>
              </a:rPr>
              <a:t>“Default mode” network</a:t>
            </a:r>
          </a:p>
        </p:txBody>
      </p:sp>
      <p:sp>
        <p:nvSpPr>
          <p:cNvPr id="6" name="TextBox 5">
            <a:extLst>
              <a:ext uri="{FF2B5EF4-FFF2-40B4-BE49-F238E27FC236}">
                <a16:creationId xmlns:a16="http://schemas.microsoft.com/office/drawing/2014/main" id="{F111C48D-66A8-06DF-CB01-599EF503C9FD}"/>
              </a:ext>
            </a:extLst>
          </p:cNvPr>
          <p:cNvSpPr txBox="1"/>
          <p:nvPr/>
        </p:nvSpPr>
        <p:spPr>
          <a:xfrm>
            <a:off x="282204" y="2185122"/>
            <a:ext cx="2651688" cy="2062103"/>
          </a:xfrm>
          <a:prstGeom prst="rect">
            <a:avLst/>
          </a:prstGeom>
          <a:noFill/>
        </p:spPr>
        <p:txBody>
          <a:bodyPr wrap="none" rtlCol="0">
            <a:spAutoFit/>
          </a:bodyPr>
          <a:lstStyle/>
          <a:p>
            <a:r>
              <a:rPr lang="en-US" sz="3200" dirty="0">
                <a:solidFill>
                  <a:schemeClr val="bg1"/>
                </a:solidFill>
                <a:effectLst>
                  <a:glow rad="127000">
                    <a:srgbClr val="FF0000"/>
                  </a:glow>
                </a:effectLst>
              </a:rPr>
              <a:t>Critical for</a:t>
            </a:r>
            <a:r>
              <a:rPr lang="is-IS" sz="3200" dirty="0">
                <a:solidFill>
                  <a:schemeClr val="bg1"/>
                </a:solidFill>
                <a:effectLst>
                  <a:glow rad="127000">
                    <a:srgbClr val="FF0000"/>
                  </a:glow>
                </a:effectLst>
              </a:rPr>
              <a:t>…</a:t>
            </a:r>
          </a:p>
          <a:p>
            <a:r>
              <a:rPr lang="is-IS" sz="3200" dirty="0">
                <a:solidFill>
                  <a:schemeClr val="bg1"/>
                </a:solidFill>
                <a:effectLst>
                  <a:glow rad="127000">
                    <a:srgbClr val="FF0000"/>
                  </a:glow>
                </a:effectLst>
              </a:rPr>
              <a:t>Self-reflection</a:t>
            </a:r>
          </a:p>
          <a:p>
            <a:r>
              <a:rPr lang="is-IS" sz="3200" dirty="0">
                <a:solidFill>
                  <a:schemeClr val="bg1"/>
                </a:solidFill>
                <a:effectLst>
                  <a:glow rad="127000">
                    <a:srgbClr val="FF0000"/>
                  </a:glow>
                </a:effectLst>
              </a:rPr>
              <a:t>Self awareness</a:t>
            </a:r>
          </a:p>
          <a:p>
            <a:r>
              <a:rPr lang="is-IS" sz="3200" dirty="0">
                <a:solidFill>
                  <a:schemeClr val="bg1"/>
                </a:solidFill>
                <a:effectLst>
                  <a:glow rad="127000">
                    <a:srgbClr val="FF0000"/>
                  </a:glow>
                </a:effectLst>
              </a:rPr>
              <a:t>Rumination</a:t>
            </a:r>
            <a:endParaRPr lang="en-US" sz="3200" dirty="0">
              <a:solidFill>
                <a:schemeClr val="bg1"/>
              </a:solidFill>
              <a:effectLst>
                <a:glow rad="127000">
                  <a:srgbClr val="FF0000"/>
                </a:glow>
              </a:effectLst>
            </a:endParaRPr>
          </a:p>
        </p:txBody>
      </p:sp>
      <p:sp>
        <p:nvSpPr>
          <p:cNvPr id="10" name="TextBox 9">
            <a:extLst>
              <a:ext uri="{FF2B5EF4-FFF2-40B4-BE49-F238E27FC236}">
                <a16:creationId xmlns:a16="http://schemas.microsoft.com/office/drawing/2014/main" id="{148956C0-7B5C-BB11-F8B4-ED11C26FECAA}"/>
              </a:ext>
            </a:extLst>
          </p:cNvPr>
          <p:cNvSpPr txBox="1"/>
          <p:nvPr/>
        </p:nvSpPr>
        <p:spPr>
          <a:xfrm>
            <a:off x="4455448" y="1562138"/>
            <a:ext cx="4139275" cy="1077218"/>
          </a:xfrm>
          <a:prstGeom prst="rect">
            <a:avLst/>
          </a:prstGeom>
          <a:noFill/>
        </p:spPr>
        <p:txBody>
          <a:bodyPr wrap="none" rtlCol="0">
            <a:spAutoFit/>
          </a:bodyPr>
          <a:lstStyle/>
          <a:p>
            <a:r>
              <a:rPr lang="en-US" sz="3200" i="1" dirty="0">
                <a:solidFill>
                  <a:schemeClr val="bg1"/>
                </a:solidFill>
                <a:effectLst>
                  <a:glow rad="127000">
                    <a:srgbClr val="FF0000"/>
                  </a:glow>
                </a:effectLst>
              </a:rPr>
              <a:t>Decreased</a:t>
            </a:r>
            <a:r>
              <a:rPr lang="en-US" sz="3200" dirty="0">
                <a:solidFill>
                  <a:schemeClr val="bg1"/>
                </a:solidFill>
                <a:effectLst>
                  <a:glow rad="127000">
                    <a:srgbClr val="FF0000"/>
                  </a:glow>
                </a:effectLst>
              </a:rPr>
              <a:t> coordination</a:t>
            </a:r>
          </a:p>
          <a:p>
            <a:r>
              <a:rPr lang="en-US" sz="3200" dirty="0">
                <a:solidFill>
                  <a:schemeClr val="bg1"/>
                </a:solidFill>
                <a:effectLst>
                  <a:glow rad="127000">
                    <a:srgbClr val="FF0000"/>
                  </a:glow>
                </a:effectLst>
              </a:rPr>
              <a:t>while on psychedelics</a:t>
            </a:r>
          </a:p>
        </p:txBody>
      </p:sp>
      <p:sp>
        <p:nvSpPr>
          <p:cNvPr id="11" name="TextBox 10">
            <a:extLst>
              <a:ext uri="{FF2B5EF4-FFF2-40B4-BE49-F238E27FC236}">
                <a16:creationId xmlns:a16="http://schemas.microsoft.com/office/drawing/2014/main" id="{D0BF6119-E8FE-53F3-122A-4BFF880B37CD}"/>
              </a:ext>
            </a:extLst>
          </p:cNvPr>
          <p:cNvSpPr txBox="1"/>
          <p:nvPr/>
        </p:nvSpPr>
        <p:spPr>
          <a:xfrm>
            <a:off x="4571999" y="4149017"/>
            <a:ext cx="4230645" cy="584775"/>
          </a:xfrm>
          <a:prstGeom prst="rect">
            <a:avLst/>
          </a:prstGeom>
          <a:noFill/>
        </p:spPr>
        <p:txBody>
          <a:bodyPr wrap="none" rtlCol="0">
            <a:spAutoFit/>
          </a:bodyPr>
          <a:lstStyle/>
          <a:p>
            <a:r>
              <a:rPr lang="en-US" sz="3200" dirty="0">
                <a:solidFill>
                  <a:schemeClr val="bg1"/>
                </a:solidFill>
                <a:effectLst>
                  <a:glow rad="127000">
                    <a:srgbClr val="FF0000"/>
                  </a:glow>
                </a:effectLst>
              </a:rPr>
              <a:t>BUT: </a:t>
            </a:r>
            <a:r>
              <a:rPr lang="en-US" sz="3200" i="1" dirty="0">
                <a:solidFill>
                  <a:schemeClr val="bg1"/>
                </a:solidFill>
                <a:effectLst>
                  <a:glow rad="127000">
                    <a:srgbClr val="FF0000"/>
                  </a:glow>
                </a:effectLst>
              </a:rPr>
              <a:t>increased</a:t>
            </a:r>
            <a:r>
              <a:rPr lang="en-US" sz="3200" dirty="0">
                <a:solidFill>
                  <a:schemeClr val="bg1"/>
                </a:solidFill>
                <a:effectLst>
                  <a:glow rad="127000">
                    <a:srgbClr val="FF0000"/>
                  </a:glow>
                </a:effectLst>
              </a:rPr>
              <a:t> plasticity</a:t>
            </a:r>
          </a:p>
        </p:txBody>
      </p:sp>
    </p:spTree>
    <p:extLst>
      <p:ext uri="{BB962C8B-B14F-4D97-AF65-F5344CB8AC3E}">
        <p14:creationId xmlns:p14="http://schemas.microsoft.com/office/powerpoint/2010/main" val="2758070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indoor, colorful, decorated&#10;&#10;Description automatically generated">
            <a:extLst>
              <a:ext uri="{FF2B5EF4-FFF2-40B4-BE49-F238E27FC236}">
                <a16:creationId xmlns:a16="http://schemas.microsoft.com/office/drawing/2014/main" id="{6899BB50-0D52-EBBF-578A-CA494BA6B6D0}"/>
              </a:ext>
            </a:extLst>
          </p:cNvPr>
          <p:cNvPicPr>
            <a:picLocks noChangeAspect="1"/>
          </p:cNvPicPr>
          <p:nvPr/>
        </p:nvPicPr>
        <p:blipFill rotWithShape="1">
          <a:blip r:embed="rId2"/>
          <a:srcRect t="19635" b="17162"/>
          <a:stretch/>
        </p:blipFill>
        <p:spPr>
          <a:xfrm>
            <a:off x="20" y="10"/>
            <a:ext cx="9143980" cy="5143490"/>
          </a:xfrm>
          <a:prstGeom prst="rect">
            <a:avLst/>
          </a:prstGeom>
        </p:spPr>
      </p:pic>
      <p:sp>
        <p:nvSpPr>
          <p:cNvPr id="12" name="Rectangle 11">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F4C01CBE-1D3A-1A6A-6924-A8958CD36393}"/>
              </a:ext>
            </a:extLst>
          </p:cNvPr>
          <p:cNvSpPr>
            <a:spLocks noGrp="1"/>
          </p:cNvSpPr>
          <p:nvPr>
            <p:ph type="title"/>
          </p:nvPr>
        </p:nvSpPr>
        <p:spPr>
          <a:xfrm>
            <a:off x="0" y="4430684"/>
            <a:ext cx="8229600" cy="712806"/>
          </a:xfrm>
        </p:spPr>
        <p:txBody>
          <a:bodyPr>
            <a:normAutofit fontScale="90000"/>
          </a:bodyPr>
          <a:lstStyle/>
          <a:p>
            <a:pPr algn="l"/>
            <a:r>
              <a:rPr lang="en-US" dirty="0">
                <a:solidFill>
                  <a:schemeClr val="bg1"/>
                </a:solidFill>
                <a:effectLst>
                  <a:glow rad="127000">
                    <a:schemeClr val="tx2"/>
                  </a:glow>
                </a:effectLst>
              </a:rPr>
              <a:t>“We all live in a yellow submarine…”</a:t>
            </a:r>
          </a:p>
        </p:txBody>
      </p:sp>
    </p:spTree>
    <p:extLst>
      <p:ext uri="{BB962C8B-B14F-4D97-AF65-F5344CB8AC3E}">
        <p14:creationId xmlns:p14="http://schemas.microsoft.com/office/powerpoint/2010/main" val="3658945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2EE3E7-04DB-ED2C-41A1-EF9A0C715726}"/>
              </a:ext>
            </a:extLst>
          </p:cNvPr>
          <p:cNvPicPr>
            <a:picLocks noChangeAspect="1"/>
          </p:cNvPicPr>
          <p:nvPr/>
        </p:nvPicPr>
        <p:blipFill>
          <a:blip r:embed="rId2"/>
          <a:stretch>
            <a:fillRect/>
          </a:stretch>
        </p:blipFill>
        <p:spPr>
          <a:xfrm>
            <a:off x="0" y="0"/>
            <a:ext cx="5195455" cy="5143500"/>
          </a:xfrm>
          <a:prstGeom prst="rect">
            <a:avLst/>
          </a:prstGeom>
        </p:spPr>
      </p:pic>
      <p:sp>
        <p:nvSpPr>
          <p:cNvPr id="6" name="Title 1">
            <a:extLst>
              <a:ext uri="{FF2B5EF4-FFF2-40B4-BE49-F238E27FC236}">
                <a16:creationId xmlns:a16="http://schemas.microsoft.com/office/drawing/2014/main" id="{37798A5C-0B87-9EA9-8537-1FB931CFD68A}"/>
              </a:ext>
            </a:extLst>
          </p:cNvPr>
          <p:cNvSpPr>
            <a:spLocks noGrp="1"/>
          </p:cNvSpPr>
          <p:nvPr>
            <p:ph type="title"/>
          </p:nvPr>
        </p:nvSpPr>
        <p:spPr>
          <a:xfrm>
            <a:off x="6199611" y="4259483"/>
            <a:ext cx="2643447" cy="624254"/>
          </a:xfrm>
        </p:spPr>
        <p:txBody>
          <a:bodyPr vert="horz" lIns="91440" tIns="45720" rIns="91440" bIns="45720" rtlCol="0" anchor="t">
            <a:noAutofit/>
          </a:bodyPr>
          <a:lstStyle/>
          <a:p>
            <a:pPr algn="l" defTabSz="914400">
              <a:lnSpc>
                <a:spcPct val="90000"/>
              </a:lnSpc>
            </a:pPr>
            <a:r>
              <a:rPr lang="en-US" sz="4000" b="1" dirty="0">
                <a:solidFill>
                  <a:srgbClr val="FFFFFF"/>
                </a:solidFill>
                <a:effectLst>
                  <a:glow rad="127000">
                    <a:schemeClr val="tx1"/>
                  </a:glow>
                </a:effectLst>
              </a:rPr>
              <a:t>The Beatles</a:t>
            </a:r>
            <a:br>
              <a:rPr lang="en-US" sz="4000" b="1" dirty="0">
                <a:solidFill>
                  <a:srgbClr val="FFFFFF"/>
                </a:solidFill>
                <a:effectLst>
                  <a:glow rad="127000">
                    <a:schemeClr val="tx1"/>
                  </a:glow>
                </a:effectLst>
              </a:rPr>
            </a:br>
            <a:endParaRPr lang="en-US" sz="4000" b="1" dirty="0">
              <a:solidFill>
                <a:srgbClr val="FFFFFF"/>
              </a:solidFill>
              <a:effectLst>
                <a:glow rad="127000">
                  <a:schemeClr val="tx1"/>
                </a:glow>
              </a:effectLst>
            </a:endParaRPr>
          </a:p>
        </p:txBody>
      </p:sp>
      <p:sp>
        <p:nvSpPr>
          <p:cNvPr id="2" name="TextBox 1">
            <a:extLst>
              <a:ext uri="{FF2B5EF4-FFF2-40B4-BE49-F238E27FC236}">
                <a16:creationId xmlns:a16="http://schemas.microsoft.com/office/drawing/2014/main" id="{5392BFFF-532F-09BA-0BAD-360A0265CF49}"/>
              </a:ext>
            </a:extLst>
          </p:cNvPr>
          <p:cNvSpPr txBox="1"/>
          <p:nvPr/>
        </p:nvSpPr>
        <p:spPr>
          <a:xfrm>
            <a:off x="5445457" y="615401"/>
            <a:ext cx="3543073" cy="1754326"/>
          </a:xfrm>
          <a:prstGeom prst="rect">
            <a:avLst/>
          </a:prstGeom>
          <a:noFill/>
        </p:spPr>
        <p:txBody>
          <a:bodyPr wrap="square" rtlCol="0">
            <a:spAutoFit/>
          </a:bodyPr>
          <a:lstStyle/>
          <a:p>
            <a:r>
              <a:rPr lang="en-US" b="1" dirty="0">
                <a:solidFill>
                  <a:schemeClr val="bg1"/>
                </a:solidFill>
                <a:effectLst>
                  <a:glow rad="127000">
                    <a:srgbClr val="002060"/>
                  </a:glow>
                </a:effectLst>
              </a:rPr>
              <a:t>Got To Get You Into my Life *</a:t>
            </a:r>
          </a:p>
          <a:p>
            <a:r>
              <a:rPr lang="en-US" b="1" dirty="0">
                <a:solidFill>
                  <a:schemeClr val="bg1"/>
                </a:solidFill>
                <a:effectLst>
                  <a:glow rad="127000">
                    <a:srgbClr val="002060"/>
                  </a:glow>
                </a:effectLst>
              </a:rPr>
              <a:t>Yellow Submarine</a:t>
            </a:r>
          </a:p>
          <a:p>
            <a:r>
              <a:rPr lang="en-US" b="1" dirty="0">
                <a:solidFill>
                  <a:schemeClr val="bg1"/>
                </a:solidFill>
                <a:effectLst>
                  <a:glow rad="127000">
                    <a:srgbClr val="002060"/>
                  </a:glow>
                </a:effectLst>
              </a:rPr>
              <a:t>I'm Only Sleeping</a:t>
            </a:r>
          </a:p>
          <a:p>
            <a:r>
              <a:rPr lang="en-US" b="1" dirty="0">
                <a:solidFill>
                  <a:schemeClr val="bg1"/>
                </a:solidFill>
                <a:effectLst>
                  <a:glow rad="127000">
                    <a:srgbClr val="002060"/>
                  </a:glow>
                </a:effectLst>
              </a:rPr>
              <a:t>I Want to Tell You</a:t>
            </a:r>
          </a:p>
          <a:p>
            <a:endParaRPr lang="en-US" b="1" dirty="0">
              <a:solidFill>
                <a:schemeClr val="bg1"/>
              </a:solidFill>
              <a:effectLst>
                <a:glow rad="127000">
                  <a:srgbClr val="002060"/>
                </a:glow>
              </a:effectLst>
            </a:endParaRPr>
          </a:p>
          <a:p>
            <a:r>
              <a:rPr lang="en-US" b="1" dirty="0">
                <a:solidFill>
                  <a:schemeClr val="bg1"/>
                </a:solidFill>
                <a:effectLst>
                  <a:glow rad="127000">
                    <a:srgbClr val="002060"/>
                  </a:glow>
                </a:effectLst>
              </a:rPr>
              <a:t>* about cannabis 🌲</a:t>
            </a:r>
          </a:p>
        </p:txBody>
      </p:sp>
      <p:sp>
        <p:nvSpPr>
          <p:cNvPr id="3" name="Title 1">
            <a:extLst>
              <a:ext uri="{FF2B5EF4-FFF2-40B4-BE49-F238E27FC236}">
                <a16:creationId xmlns:a16="http://schemas.microsoft.com/office/drawing/2014/main" id="{EF7A4A74-88C1-66B5-F113-7F8B15C79D92}"/>
              </a:ext>
            </a:extLst>
          </p:cNvPr>
          <p:cNvSpPr txBox="1">
            <a:spLocks/>
          </p:cNvSpPr>
          <p:nvPr/>
        </p:nvSpPr>
        <p:spPr>
          <a:xfrm>
            <a:off x="0" y="0"/>
            <a:ext cx="1244138" cy="624254"/>
          </a:xfrm>
          <a:prstGeom prst="rect">
            <a:avLst/>
          </a:prstGeom>
        </p:spPr>
        <p:txBody>
          <a:bodyPr vert="horz" lIns="91440" tIns="45720" rIns="91440" bIns="45720" rtlCol="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pPr>
            <a:r>
              <a:rPr lang="en-US" sz="4000" b="1" dirty="0">
                <a:solidFill>
                  <a:srgbClr val="FFFFFF"/>
                </a:solidFill>
                <a:effectLst>
                  <a:glow rad="127000">
                    <a:schemeClr val="tx1"/>
                  </a:glow>
                </a:effectLst>
              </a:rPr>
              <a:t>1966</a:t>
            </a:r>
            <a:br>
              <a:rPr lang="en-US" sz="4000" b="1" dirty="0">
                <a:solidFill>
                  <a:srgbClr val="FFFFFF"/>
                </a:solidFill>
                <a:effectLst>
                  <a:glow rad="127000">
                    <a:schemeClr val="tx1"/>
                  </a:glow>
                </a:effectLst>
              </a:rPr>
            </a:br>
            <a:endParaRPr lang="en-US" sz="4000" b="1" dirty="0">
              <a:solidFill>
                <a:srgbClr val="FFFFFF"/>
              </a:solidFill>
              <a:effectLst>
                <a:glow rad="127000">
                  <a:schemeClr val="tx1"/>
                </a:glow>
              </a:effectLst>
            </a:endParaRPr>
          </a:p>
        </p:txBody>
      </p:sp>
    </p:spTree>
    <p:extLst>
      <p:ext uri="{BB962C8B-B14F-4D97-AF65-F5344CB8AC3E}">
        <p14:creationId xmlns:p14="http://schemas.microsoft.com/office/powerpoint/2010/main" val="3578514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9FAB03-253F-3237-028D-18DE9AB54916}"/>
              </a:ext>
            </a:extLst>
          </p:cNvPr>
          <p:cNvPicPr>
            <a:picLocks noChangeAspect="1"/>
          </p:cNvPicPr>
          <p:nvPr/>
        </p:nvPicPr>
        <p:blipFill>
          <a:blip r:embed="rId2"/>
          <a:stretch>
            <a:fillRect/>
          </a:stretch>
        </p:blipFill>
        <p:spPr>
          <a:xfrm>
            <a:off x="4550" y="0"/>
            <a:ext cx="9139450" cy="5143500"/>
          </a:xfrm>
          <a:prstGeom prst="rect">
            <a:avLst/>
          </a:prstGeom>
        </p:spPr>
      </p:pic>
      <p:sp>
        <p:nvSpPr>
          <p:cNvPr id="4" name="TextBox 3">
            <a:extLst>
              <a:ext uri="{FF2B5EF4-FFF2-40B4-BE49-F238E27FC236}">
                <a16:creationId xmlns:a16="http://schemas.microsoft.com/office/drawing/2014/main" id="{133B9AC1-2638-B40E-8FBC-B234A0C2B0C4}"/>
              </a:ext>
            </a:extLst>
          </p:cNvPr>
          <p:cNvSpPr txBox="1"/>
          <p:nvPr/>
        </p:nvSpPr>
        <p:spPr>
          <a:xfrm>
            <a:off x="2210011" y="302167"/>
            <a:ext cx="5126274" cy="523220"/>
          </a:xfrm>
          <a:prstGeom prst="rect">
            <a:avLst/>
          </a:prstGeom>
          <a:solidFill>
            <a:schemeClr val="bg1"/>
          </a:solidFill>
        </p:spPr>
        <p:txBody>
          <a:bodyPr wrap="square">
            <a:spAutoFit/>
          </a:bodyPr>
          <a:lstStyle/>
          <a:p>
            <a:pPr algn="l"/>
            <a:r>
              <a:rPr lang="en-US" sz="2800" b="1" i="0" dirty="0">
                <a:effectLst/>
                <a:latin typeface="Times New Roman" panose="02020603050405020304" pitchFamily="18" charset="0"/>
                <a:cs typeface="Times New Roman" panose="02020603050405020304" pitchFamily="18" charset="0"/>
              </a:rPr>
              <a:t>Psychedelics &amp; Environments </a:t>
            </a:r>
          </a:p>
        </p:txBody>
      </p:sp>
    </p:spTree>
    <p:extLst>
      <p:ext uri="{BB962C8B-B14F-4D97-AF65-F5344CB8AC3E}">
        <p14:creationId xmlns:p14="http://schemas.microsoft.com/office/powerpoint/2010/main" val="20336092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4AF3B44-A540-757B-AD31-FC8D45F8B343}"/>
              </a:ext>
            </a:extLst>
          </p:cNvPr>
          <p:cNvPicPr>
            <a:picLocks noChangeAspect="1"/>
          </p:cNvPicPr>
          <p:nvPr/>
        </p:nvPicPr>
        <p:blipFill>
          <a:blip r:embed="rId3"/>
          <a:stretch>
            <a:fillRect/>
          </a:stretch>
        </p:blipFill>
        <p:spPr>
          <a:xfrm>
            <a:off x="0" y="4707"/>
            <a:ext cx="9144000" cy="5138793"/>
          </a:xfrm>
          <a:prstGeom prst="rect">
            <a:avLst/>
          </a:prstGeom>
        </p:spPr>
      </p:pic>
      <p:sp>
        <p:nvSpPr>
          <p:cNvPr id="11" name="Rectangle: Rounded Corners 10">
            <a:extLst>
              <a:ext uri="{FF2B5EF4-FFF2-40B4-BE49-F238E27FC236}">
                <a16:creationId xmlns:a16="http://schemas.microsoft.com/office/drawing/2014/main" id="{A3C25D1E-0763-B2B6-0D53-42675B5970C0}"/>
              </a:ext>
            </a:extLst>
          </p:cNvPr>
          <p:cNvSpPr/>
          <p:nvPr/>
        </p:nvSpPr>
        <p:spPr>
          <a:xfrm>
            <a:off x="160903" y="156979"/>
            <a:ext cx="8763327" cy="4795694"/>
          </a:xfrm>
          <a:prstGeom prst="roundRect">
            <a:avLst/>
          </a:prstGeom>
          <a:solidFill>
            <a:schemeClr val="bg1"/>
          </a:solidFill>
          <a:ln w="38100">
            <a:solidFill>
              <a:schemeClr val="tx1">
                <a:lumMod val="85000"/>
                <a:lumOff val="1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3E1EC12-39F3-8D48-E950-37A3B8E657CD}"/>
              </a:ext>
            </a:extLst>
          </p:cNvPr>
          <p:cNvSpPr txBox="1"/>
          <p:nvPr/>
        </p:nvSpPr>
        <p:spPr>
          <a:xfrm>
            <a:off x="2210011" y="302167"/>
            <a:ext cx="5126274" cy="523220"/>
          </a:xfrm>
          <a:prstGeom prst="rect">
            <a:avLst/>
          </a:prstGeom>
          <a:noFill/>
        </p:spPr>
        <p:txBody>
          <a:bodyPr wrap="square">
            <a:spAutoFit/>
          </a:bodyPr>
          <a:lstStyle/>
          <a:p>
            <a:pPr algn="l"/>
            <a:r>
              <a:rPr lang="en-US" sz="2800" b="1" i="0" dirty="0">
                <a:effectLst/>
                <a:latin typeface="Times New Roman" panose="02020603050405020304" pitchFamily="18" charset="0"/>
                <a:cs typeface="Times New Roman" panose="02020603050405020304" pitchFamily="18" charset="0"/>
              </a:rPr>
              <a:t>Psychedelics &amp; Environments </a:t>
            </a:r>
          </a:p>
        </p:txBody>
      </p:sp>
      <p:sp>
        <p:nvSpPr>
          <p:cNvPr id="13" name="TextBox 12">
            <a:extLst>
              <a:ext uri="{FF2B5EF4-FFF2-40B4-BE49-F238E27FC236}">
                <a16:creationId xmlns:a16="http://schemas.microsoft.com/office/drawing/2014/main" id="{862407D1-BA88-0F1B-5C2D-216E1172895C}"/>
              </a:ext>
            </a:extLst>
          </p:cNvPr>
          <p:cNvSpPr txBox="1"/>
          <p:nvPr/>
        </p:nvSpPr>
        <p:spPr>
          <a:xfrm>
            <a:off x="3538794" y="977659"/>
            <a:ext cx="5126274" cy="523220"/>
          </a:xfrm>
          <a:prstGeom prst="rect">
            <a:avLst/>
          </a:prstGeom>
          <a:noFill/>
        </p:spPr>
        <p:txBody>
          <a:bodyPr wrap="square">
            <a:spAutoFit/>
          </a:bodyPr>
          <a:lstStyle/>
          <a:p>
            <a:pPr algn="l"/>
            <a:r>
              <a:rPr lang="en-US" sz="2800" b="1" i="0" dirty="0">
                <a:effectLst/>
                <a:latin typeface="Times New Roman" panose="02020603050405020304" pitchFamily="18" charset="0"/>
                <a:cs typeface="Times New Roman" panose="02020603050405020304" pitchFamily="18" charset="0"/>
              </a:rPr>
              <a:t>Set &amp; Setting</a:t>
            </a:r>
          </a:p>
        </p:txBody>
      </p:sp>
      <p:pic>
        <p:nvPicPr>
          <p:cNvPr id="14" name="Picture 13">
            <a:extLst>
              <a:ext uri="{FF2B5EF4-FFF2-40B4-BE49-F238E27FC236}">
                <a16:creationId xmlns:a16="http://schemas.microsoft.com/office/drawing/2014/main" id="{2FF623D3-059C-3EF8-3138-9C854CB46ECA}"/>
              </a:ext>
            </a:extLst>
          </p:cNvPr>
          <p:cNvPicPr>
            <a:picLocks noChangeAspect="1"/>
          </p:cNvPicPr>
          <p:nvPr/>
        </p:nvPicPr>
        <p:blipFill>
          <a:blip r:embed="rId4"/>
          <a:stretch>
            <a:fillRect/>
          </a:stretch>
        </p:blipFill>
        <p:spPr>
          <a:xfrm>
            <a:off x="733343" y="1711069"/>
            <a:ext cx="3685608" cy="2764206"/>
          </a:xfrm>
          <a:prstGeom prst="rect">
            <a:avLst/>
          </a:prstGeom>
          <a:ln>
            <a:noFill/>
          </a:ln>
          <a:effectLst>
            <a:softEdge rad="112500"/>
          </a:effectLst>
        </p:spPr>
      </p:pic>
      <p:pic>
        <p:nvPicPr>
          <p:cNvPr id="15" name="Picture 14">
            <a:extLst>
              <a:ext uri="{FF2B5EF4-FFF2-40B4-BE49-F238E27FC236}">
                <a16:creationId xmlns:a16="http://schemas.microsoft.com/office/drawing/2014/main" id="{9387C8EA-D7CB-82DE-0080-12CA9DA5D674}"/>
              </a:ext>
            </a:extLst>
          </p:cNvPr>
          <p:cNvPicPr>
            <a:picLocks noChangeAspect="1"/>
          </p:cNvPicPr>
          <p:nvPr/>
        </p:nvPicPr>
        <p:blipFill>
          <a:blip r:embed="rId5"/>
          <a:stretch>
            <a:fillRect/>
          </a:stretch>
        </p:blipFill>
        <p:spPr>
          <a:xfrm>
            <a:off x="4741295" y="1718918"/>
            <a:ext cx="3685608" cy="2764206"/>
          </a:xfrm>
          <a:prstGeom prst="rect">
            <a:avLst/>
          </a:prstGeom>
          <a:ln>
            <a:noFill/>
          </a:ln>
          <a:effectLst>
            <a:softEdge rad="112500"/>
          </a:effectLst>
        </p:spPr>
      </p:pic>
    </p:spTree>
    <p:extLst>
      <p:ext uri="{BB962C8B-B14F-4D97-AF65-F5344CB8AC3E}">
        <p14:creationId xmlns:p14="http://schemas.microsoft.com/office/powerpoint/2010/main" val="3171255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06F738-2590-3924-2338-1ED5933C8B33}"/>
              </a:ext>
            </a:extLst>
          </p:cNvPr>
          <p:cNvPicPr>
            <a:picLocks noChangeAspect="1"/>
          </p:cNvPicPr>
          <p:nvPr/>
        </p:nvPicPr>
        <p:blipFill>
          <a:blip r:embed="rId2"/>
          <a:stretch>
            <a:fillRect/>
          </a:stretch>
        </p:blipFill>
        <p:spPr>
          <a:xfrm>
            <a:off x="0" y="0"/>
            <a:ext cx="9144000" cy="5143500"/>
          </a:xfrm>
          <a:prstGeom prst="rect">
            <a:avLst/>
          </a:prstGeom>
        </p:spPr>
      </p:pic>
      <p:sp>
        <p:nvSpPr>
          <p:cNvPr id="4" name="TextBox 3">
            <a:extLst>
              <a:ext uri="{FF2B5EF4-FFF2-40B4-BE49-F238E27FC236}">
                <a16:creationId xmlns:a16="http://schemas.microsoft.com/office/drawing/2014/main" id="{DFF90C4A-D930-C4A7-249E-F8D6064545E2}"/>
              </a:ext>
            </a:extLst>
          </p:cNvPr>
          <p:cNvSpPr txBox="1"/>
          <p:nvPr/>
        </p:nvSpPr>
        <p:spPr>
          <a:xfrm>
            <a:off x="2210011" y="302167"/>
            <a:ext cx="5126274" cy="523220"/>
          </a:xfrm>
          <a:prstGeom prst="rect">
            <a:avLst/>
          </a:prstGeom>
          <a:solidFill>
            <a:schemeClr val="bg1"/>
          </a:solidFill>
        </p:spPr>
        <p:txBody>
          <a:bodyPr wrap="square">
            <a:spAutoFit/>
          </a:bodyPr>
          <a:lstStyle/>
          <a:p>
            <a:pPr algn="l"/>
            <a:r>
              <a:rPr lang="en-US" sz="2800" b="1" i="0" dirty="0">
                <a:effectLst/>
                <a:latin typeface="Times New Roman" panose="02020603050405020304" pitchFamily="18" charset="0"/>
                <a:cs typeface="Times New Roman" panose="02020603050405020304" pitchFamily="18" charset="0"/>
              </a:rPr>
              <a:t>Psychedelics &amp; Environments </a:t>
            </a:r>
          </a:p>
        </p:txBody>
      </p:sp>
      <p:pic>
        <p:nvPicPr>
          <p:cNvPr id="5" name="Picture 4">
            <a:extLst>
              <a:ext uri="{FF2B5EF4-FFF2-40B4-BE49-F238E27FC236}">
                <a16:creationId xmlns:a16="http://schemas.microsoft.com/office/drawing/2014/main" id="{F8012A76-5140-C536-9F07-896855E50A7E}"/>
              </a:ext>
            </a:extLst>
          </p:cNvPr>
          <p:cNvPicPr>
            <a:picLocks noChangeAspect="1"/>
          </p:cNvPicPr>
          <p:nvPr/>
        </p:nvPicPr>
        <p:blipFill>
          <a:blip r:embed="rId3"/>
          <a:stretch>
            <a:fillRect/>
          </a:stretch>
        </p:blipFill>
        <p:spPr>
          <a:xfrm>
            <a:off x="2062922" y="927306"/>
            <a:ext cx="5273363" cy="3487376"/>
          </a:xfrm>
          <a:prstGeom prst="rect">
            <a:avLst/>
          </a:prstGeom>
        </p:spPr>
      </p:pic>
    </p:spTree>
    <p:extLst>
      <p:ext uri="{BB962C8B-B14F-4D97-AF65-F5344CB8AC3E}">
        <p14:creationId xmlns:p14="http://schemas.microsoft.com/office/powerpoint/2010/main" val="2032632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99D2C73-08B0-4F6B-A8E9-4651E6BDB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968DB88C-7EF2-487C-85D1-848F61F13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8428482" cy="442341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8E5FBCF-3ED0-37AC-2A46-48B361C20040}"/>
              </a:ext>
            </a:extLst>
          </p:cNvPr>
          <p:cNvPicPr>
            <a:picLocks noChangeAspect="1"/>
          </p:cNvPicPr>
          <p:nvPr/>
        </p:nvPicPr>
        <p:blipFill rotWithShape="1">
          <a:blip r:embed="rId3"/>
          <a:srcRect l="4232" r="19396" b="-4"/>
          <a:stretch/>
        </p:blipFill>
        <p:spPr>
          <a:xfrm>
            <a:off x="482600" y="482600"/>
            <a:ext cx="4029074" cy="4178299"/>
          </a:xfrm>
          <a:prstGeom prst="rect">
            <a:avLst/>
          </a:prstGeom>
        </p:spPr>
      </p:pic>
      <p:pic>
        <p:nvPicPr>
          <p:cNvPr id="2" name="Picture 1">
            <a:extLst>
              <a:ext uri="{FF2B5EF4-FFF2-40B4-BE49-F238E27FC236}">
                <a16:creationId xmlns:a16="http://schemas.microsoft.com/office/drawing/2014/main" id="{89A441C8-EA84-16C7-7C67-CD762F9F1E74}"/>
              </a:ext>
            </a:extLst>
          </p:cNvPr>
          <p:cNvPicPr>
            <a:picLocks noChangeAspect="1"/>
          </p:cNvPicPr>
          <p:nvPr/>
        </p:nvPicPr>
        <p:blipFill rotWithShape="1">
          <a:blip r:embed="rId4"/>
          <a:srcRect l="9182" r="17289" b="-2"/>
          <a:stretch/>
        </p:blipFill>
        <p:spPr>
          <a:xfrm>
            <a:off x="4632324" y="482600"/>
            <a:ext cx="4029075" cy="4178299"/>
          </a:xfrm>
          <a:prstGeom prst="rect">
            <a:avLst/>
          </a:prstGeom>
        </p:spPr>
      </p:pic>
    </p:spTree>
    <p:extLst>
      <p:ext uri="{BB962C8B-B14F-4D97-AF65-F5344CB8AC3E}">
        <p14:creationId xmlns:p14="http://schemas.microsoft.com/office/powerpoint/2010/main" val="206918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B28FB8-BB0C-4E00-73AB-3047B3CB361A}"/>
              </a:ext>
            </a:extLst>
          </p:cNvPr>
          <p:cNvPicPr>
            <a:picLocks noChangeAspect="1"/>
          </p:cNvPicPr>
          <p:nvPr/>
        </p:nvPicPr>
        <p:blipFill>
          <a:blip r:embed="rId2"/>
          <a:stretch>
            <a:fillRect/>
          </a:stretch>
        </p:blipFill>
        <p:spPr>
          <a:xfrm>
            <a:off x="0" y="0"/>
            <a:ext cx="4936180" cy="5143500"/>
          </a:xfrm>
          <a:prstGeom prst="rect">
            <a:avLst/>
          </a:prstGeom>
        </p:spPr>
      </p:pic>
      <p:sp>
        <p:nvSpPr>
          <p:cNvPr id="5" name="Title 1">
            <a:extLst>
              <a:ext uri="{FF2B5EF4-FFF2-40B4-BE49-F238E27FC236}">
                <a16:creationId xmlns:a16="http://schemas.microsoft.com/office/drawing/2014/main" id="{7552AC02-402D-EDC9-F7F4-546930469B4D}"/>
              </a:ext>
            </a:extLst>
          </p:cNvPr>
          <p:cNvSpPr>
            <a:spLocks noGrp="1"/>
          </p:cNvSpPr>
          <p:nvPr>
            <p:ph type="title"/>
          </p:nvPr>
        </p:nvSpPr>
        <p:spPr>
          <a:xfrm>
            <a:off x="6199611" y="4259483"/>
            <a:ext cx="2643447" cy="624254"/>
          </a:xfrm>
        </p:spPr>
        <p:txBody>
          <a:bodyPr vert="horz" lIns="91440" tIns="45720" rIns="91440" bIns="45720" rtlCol="0" anchor="t">
            <a:noAutofit/>
          </a:bodyPr>
          <a:lstStyle/>
          <a:p>
            <a:pPr algn="l" defTabSz="914400">
              <a:lnSpc>
                <a:spcPct val="90000"/>
              </a:lnSpc>
            </a:pPr>
            <a:r>
              <a:rPr lang="en-US" sz="4000" b="1" dirty="0">
                <a:solidFill>
                  <a:srgbClr val="FFFFFF"/>
                </a:solidFill>
                <a:effectLst>
                  <a:glow rad="127000">
                    <a:schemeClr val="tx1"/>
                  </a:glow>
                </a:effectLst>
              </a:rPr>
              <a:t>The Beatles</a:t>
            </a:r>
            <a:br>
              <a:rPr lang="en-US" sz="4000" b="1" dirty="0">
                <a:solidFill>
                  <a:srgbClr val="FFFFFF"/>
                </a:solidFill>
                <a:effectLst>
                  <a:glow rad="127000">
                    <a:schemeClr val="tx1"/>
                  </a:glow>
                </a:effectLst>
              </a:rPr>
            </a:br>
            <a:endParaRPr lang="en-US" sz="4000" b="1" dirty="0">
              <a:solidFill>
                <a:srgbClr val="FFFFFF"/>
              </a:solidFill>
              <a:effectLst>
                <a:glow rad="127000">
                  <a:schemeClr val="tx1"/>
                </a:glow>
              </a:effectLst>
            </a:endParaRPr>
          </a:p>
        </p:txBody>
      </p:sp>
      <p:sp>
        <p:nvSpPr>
          <p:cNvPr id="2" name="TextBox 1">
            <a:extLst>
              <a:ext uri="{FF2B5EF4-FFF2-40B4-BE49-F238E27FC236}">
                <a16:creationId xmlns:a16="http://schemas.microsoft.com/office/drawing/2014/main" id="{3056F451-F469-81B2-1536-67F802ECA0EC}"/>
              </a:ext>
            </a:extLst>
          </p:cNvPr>
          <p:cNvSpPr txBox="1"/>
          <p:nvPr/>
        </p:nvSpPr>
        <p:spPr>
          <a:xfrm>
            <a:off x="6508955" y="259763"/>
            <a:ext cx="2334103" cy="1711366"/>
          </a:xfrm>
          <a:prstGeom prst="rect">
            <a:avLst/>
          </a:prstGeom>
          <a:noFill/>
        </p:spPr>
        <p:txBody>
          <a:bodyPr wrap="square" rtlCol="0">
            <a:spAutoFit/>
          </a:bodyPr>
          <a:lstStyle/>
          <a:p>
            <a:pPr>
              <a:lnSpc>
                <a:spcPct val="150000"/>
              </a:lnSpc>
            </a:pPr>
            <a:r>
              <a:rPr lang="en-US" b="1" dirty="0">
                <a:solidFill>
                  <a:schemeClr val="bg1"/>
                </a:solidFill>
                <a:effectLst>
                  <a:glow rad="127000">
                    <a:srgbClr val="002060"/>
                  </a:glow>
                </a:effectLst>
              </a:rPr>
              <a:t>Magical Mystery Tour</a:t>
            </a:r>
          </a:p>
          <a:p>
            <a:pPr>
              <a:lnSpc>
                <a:spcPct val="150000"/>
              </a:lnSpc>
            </a:pPr>
            <a:r>
              <a:rPr lang="en-US" b="1" dirty="0">
                <a:solidFill>
                  <a:schemeClr val="bg1"/>
                </a:solidFill>
                <a:effectLst>
                  <a:glow rad="127000">
                    <a:srgbClr val="002060"/>
                  </a:glow>
                </a:effectLst>
              </a:rPr>
              <a:t>I am the Walrus</a:t>
            </a:r>
          </a:p>
          <a:p>
            <a:pPr>
              <a:lnSpc>
                <a:spcPct val="150000"/>
              </a:lnSpc>
            </a:pPr>
            <a:r>
              <a:rPr lang="en-US" b="1" dirty="0">
                <a:solidFill>
                  <a:schemeClr val="bg1"/>
                </a:solidFill>
                <a:effectLst>
                  <a:glow rad="127000">
                    <a:srgbClr val="002060"/>
                  </a:glow>
                </a:effectLst>
              </a:rPr>
              <a:t>Blue Jay Way</a:t>
            </a:r>
          </a:p>
          <a:p>
            <a:pPr>
              <a:lnSpc>
                <a:spcPct val="150000"/>
              </a:lnSpc>
            </a:pPr>
            <a:r>
              <a:rPr lang="en-US" b="1" dirty="0">
                <a:solidFill>
                  <a:schemeClr val="bg1"/>
                </a:solidFill>
                <a:effectLst>
                  <a:glow rad="127000">
                    <a:srgbClr val="002060"/>
                  </a:glow>
                </a:effectLst>
              </a:rPr>
              <a:t>All Together Now</a:t>
            </a:r>
          </a:p>
        </p:txBody>
      </p:sp>
      <p:sp>
        <p:nvSpPr>
          <p:cNvPr id="3" name="Title 1">
            <a:extLst>
              <a:ext uri="{FF2B5EF4-FFF2-40B4-BE49-F238E27FC236}">
                <a16:creationId xmlns:a16="http://schemas.microsoft.com/office/drawing/2014/main" id="{CF007906-59BA-B06C-66B0-50047CB9A35B}"/>
              </a:ext>
            </a:extLst>
          </p:cNvPr>
          <p:cNvSpPr txBox="1">
            <a:spLocks/>
          </p:cNvSpPr>
          <p:nvPr/>
        </p:nvSpPr>
        <p:spPr>
          <a:xfrm>
            <a:off x="-1" y="0"/>
            <a:ext cx="1760561" cy="624254"/>
          </a:xfrm>
          <a:prstGeom prst="rect">
            <a:avLst/>
          </a:prstGeom>
        </p:spPr>
        <p:txBody>
          <a:bodyPr vert="horz" lIns="91440" tIns="45720" rIns="91440" bIns="45720" rtlCol="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pPr>
            <a:r>
              <a:rPr lang="en-US" sz="4000" b="1" dirty="0">
                <a:solidFill>
                  <a:srgbClr val="FFFFFF"/>
                </a:solidFill>
                <a:effectLst>
                  <a:glow rad="127000">
                    <a:schemeClr val="tx1"/>
                  </a:glow>
                </a:effectLst>
              </a:rPr>
              <a:t>1967/8</a:t>
            </a:r>
            <a:br>
              <a:rPr lang="en-US" sz="4000" b="1" dirty="0">
                <a:solidFill>
                  <a:srgbClr val="FFFFFF"/>
                </a:solidFill>
                <a:effectLst>
                  <a:glow rad="127000">
                    <a:schemeClr val="tx1"/>
                  </a:glow>
                </a:effectLst>
              </a:rPr>
            </a:br>
            <a:endParaRPr lang="en-US" sz="4000" b="1" dirty="0">
              <a:solidFill>
                <a:srgbClr val="FFFFFF"/>
              </a:solidFill>
              <a:effectLst>
                <a:glow rad="127000">
                  <a:schemeClr val="tx1"/>
                </a:glow>
              </a:effectLst>
            </a:endParaRPr>
          </a:p>
        </p:txBody>
      </p:sp>
      <p:sp>
        <p:nvSpPr>
          <p:cNvPr id="6" name="Title 1">
            <a:extLst>
              <a:ext uri="{FF2B5EF4-FFF2-40B4-BE49-F238E27FC236}">
                <a16:creationId xmlns:a16="http://schemas.microsoft.com/office/drawing/2014/main" id="{6742558C-4493-D1DA-3E57-BEE15870319C}"/>
              </a:ext>
            </a:extLst>
          </p:cNvPr>
          <p:cNvSpPr txBox="1">
            <a:spLocks/>
          </p:cNvSpPr>
          <p:nvPr/>
        </p:nvSpPr>
        <p:spPr>
          <a:xfrm>
            <a:off x="-1" y="4701491"/>
            <a:ext cx="3215148" cy="442009"/>
          </a:xfrm>
          <a:prstGeom prst="rect">
            <a:avLst/>
          </a:prstGeom>
        </p:spPr>
        <p:txBody>
          <a:bodyPr vert="horz" lIns="91440" tIns="45720" rIns="91440" bIns="45720" rtlCol="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pPr>
            <a:r>
              <a:rPr lang="en-US" sz="2800" b="1" i="1" dirty="0">
                <a:solidFill>
                  <a:srgbClr val="FFFFFF"/>
                </a:solidFill>
                <a:effectLst>
                  <a:glow rad="127000">
                    <a:schemeClr val="tx1"/>
                  </a:glow>
                </a:effectLst>
              </a:rPr>
              <a:t>Another year later…</a:t>
            </a:r>
          </a:p>
        </p:txBody>
      </p:sp>
    </p:spTree>
    <p:extLst>
      <p:ext uri="{BB962C8B-B14F-4D97-AF65-F5344CB8AC3E}">
        <p14:creationId xmlns:p14="http://schemas.microsoft.com/office/powerpoint/2010/main" val="26735241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media-cache-ec0.pinimg.com/736x/f1/31/63/f131631e19d349a7792796a3a7db6392.jpg">
            <a:extLst>
              <a:ext uri="{FF2B5EF4-FFF2-40B4-BE49-F238E27FC236}">
                <a16:creationId xmlns:a16="http://schemas.microsoft.com/office/drawing/2014/main" id="{F9D9E02B-903C-8462-451C-7FEB36029513}"/>
              </a:ext>
            </a:extLst>
          </p:cNvPr>
          <p:cNvPicPr>
            <a:picLocks noChangeAspect="1" noChangeArrowheads="1"/>
          </p:cNvPicPr>
          <p:nvPr/>
        </p:nvPicPr>
        <p:blipFill>
          <a:blip r:embed="rId2"/>
          <a:srcRect/>
          <a:stretch>
            <a:fillRect/>
          </a:stretch>
        </p:blipFill>
        <p:spPr bwMode="auto">
          <a:xfrm>
            <a:off x="0" y="0"/>
            <a:ext cx="5898509" cy="5143500"/>
          </a:xfrm>
          <a:prstGeom prst="rect">
            <a:avLst/>
          </a:prstGeom>
          <a:noFill/>
        </p:spPr>
      </p:pic>
      <p:sp>
        <p:nvSpPr>
          <p:cNvPr id="3" name="TextBox 2">
            <a:extLst>
              <a:ext uri="{FF2B5EF4-FFF2-40B4-BE49-F238E27FC236}">
                <a16:creationId xmlns:a16="http://schemas.microsoft.com/office/drawing/2014/main" id="{19FD87B6-9E74-3E65-5297-8B3EFF7A8D94}"/>
              </a:ext>
            </a:extLst>
          </p:cNvPr>
          <p:cNvSpPr txBox="1"/>
          <p:nvPr/>
        </p:nvSpPr>
        <p:spPr>
          <a:xfrm>
            <a:off x="6578688" y="4587679"/>
            <a:ext cx="2117375" cy="369332"/>
          </a:xfrm>
          <a:prstGeom prst="rect">
            <a:avLst/>
          </a:prstGeom>
          <a:noFill/>
        </p:spPr>
        <p:txBody>
          <a:bodyPr wrap="none" rtlCol="0">
            <a:spAutoFit/>
          </a:bodyPr>
          <a:lstStyle/>
          <a:p>
            <a:r>
              <a:rPr lang="en-US" b="1" dirty="0"/>
              <a:t>Robert Crumb </a:t>
            </a:r>
            <a:r>
              <a:rPr lang="en-US" dirty="0"/>
              <a:t>“LSD”</a:t>
            </a:r>
          </a:p>
        </p:txBody>
      </p:sp>
    </p:spTree>
    <p:extLst>
      <p:ext uri="{BB962C8B-B14F-4D97-AF65-F5344CB8AC3E}">
        <p14:creationId xmlns:p14="http://schemas.microsoft.com/office/powerpoint/2010/main" val="20749864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C48C58-0AC9-4A55-1767-F88A55A53E2D}"/>
              </a:ext>
            </a:extLst>
          </p:cNvPr>
          <p:cNvSpPr/>
          <p:nvPr/>
        </p:nvSpPr>
        <p:spPr>
          <a:xfrm>
            <a:off x="131223" y="2571750"/>
            <a:ext cx="5926677" cy="2462213"/>
          </a:xfrm>
          <a:prstGeom prst="rect">
            <a:avLst/>
          </a:prstGeom>
        </p:spPr>
        <p:txBody>
          <a:bodyPr wrap="square">
            <a:spAutoFit/>
          </a:bodyPr>
          <a:lstStyle/>
          <a:p>
            <a:r>
              <a:rPr lang="en-US" sz="1400" dirty="0"/>
              <a:t>In 1952 Lászlo Mátéfi described how an experimental subject under the influence of a hallucinogen experienced a discrepancy between his intention and performance while making a portrait:</a:t>
            </a:r>
          </a:p>
          <a:p>
            <a:endParaRPr lang="en-US" sz="1400" dirty="0"/>
          </a:p>
          <a:p>
            <a:r>
              <a:rPr lang="en-US" sz="1400" dirty="0"/>
              <a:t>I see the object correctly but draw it falsely; my hands won't follow it.... This desire to paint is harder and harder for me to perform since the expanse of my experience pulls me more and more into it. Myself, the drawing, and the surroundings create a unity--and that hinders me because I cannot concentrate on the model. I have the need to bring everything including the painted picture into the surface of the image. Had the painting process been more of a technical success, I would have been able to produce a fantastically good work</a:t>
            </a:r>
          </a:p>
        </p:txBody>
      </p:sp>
      <p:pic>
        <p:nvPicPr>
          <p:cNvPr id="3" name="Picture 8" descr="https://www.erowid.org/culture/art/images/art_article2_8.jpg">
            <a:extLst>
              <a:ext uri="{FF2B5EF4-FFF2-40B4-BE49-F238E27FC236}">
                <a16:creationId xmlns:a16="http://schemas.microsoft.com/office/drawing/2014/main" id="{C306B465-9B4E-874D-7194-4CCB46536653}"/>
              </a:ext>
            </a:extLst>
          </p:cNvPr>
          <p:cNvPicPr>
            <a:picLocks noChangeAspect="1" noChangeArrowheads="1"/>
          </p:cNvPicPr>
          <p:nvPr/>
        </p:nvPicPr>
        <p:blipFill>
          <a:blip r:embed="rId2"/>
          <a:srcRect/>
          <a:stretch>
            <a:fillRect/>
          </a:stretch>
        </p:blipFill>
        <p:spPr bwMode="auto">
          <a:xfrm>
            <a:off x="0" y="0"/>
            <a:ext cx="4149725" cy="1962227"/>
          </a:xfrm>
          <a:prstGeom prst="rect">
            <a:avLst/>
          </a:prstGeom>
          <a:noFill/>
        </p:spPr>
      </p:pic>
      <p:sp>
        <p:nvSpPr>
          <p:cNvPr id="4" name="Rectangle 3">
            <a:extLst>
              <a:ext uri="{FF2B5EF4-FFF2-40B4-BE49-F238E27FC236}">
                <a16:creationId xmlns:a16="http://schemas.microsoft.com/office/drawing/2014/main" id="{986030C0-29EE-0752-C7A9-D525CAC4051A}"/>
              </a:ext>
            </a:extLst>
          </p:cNvPr>
          <p:cNvSpPr/>
          <p:nvPr/>
        </p:nvSpPr>
        <p:spPr>
          <a:xfrm>
            <a:off x="0" y="1965025"/>
            <a:ext cx="4645479" cy="523220"/>
          </a:xfrm>
          <a:prstGeom prst="rect">
            <a:avLst/>
          </a:prstGeom>
        </p:spPr>
        <p:txBody>
          <a:bodyPr wrap="square">
            <a:spAutoFit/>
          </a:bodyPr>
          <a:lstStyle/>
          <a:p>
            <a:r>
              <a:rPr lang="en-US" sz="1400" dirty="0"/>
              <a:t>Mandalas created before (left) and during (right) an LSD session conducted in 1972 at the Maryland Psychiatric Center </a:t>
            </a:r>
          </a:p>
        </p:txBody>
      </p:sp>
      <p:pic>
        <p:nvPicPr>
          <p:cNvPr id="5" name="Picture 2" descr="https://www.erowid.org/culture/art/images/art_article2_9.jpg">
            <a:extLst>
              <a:ext uri="{FF2B5EF4-FFF2-40B4-BE49-F238E27FC236}">
                <a16:creationId xmlns:a16="http://schemas.microsoft.com/office/drawing/2014/main" id="{325ECC4D-305B-1515-DEF2-24FC552ABD12}"/>
              </a:ext>
            </a:extLst>
          </p:cNvPr>
          <p:cNvPicPr>
            <a:picLocks noChangeAspect="1" noChangeArrowheads="1"/>
          </p:cNvPicPr>
          <p:nvPr/>
        </p:nvPicPr>
        <p:blipFill>
          <a:blip r:embed="rId3"/>
          <a:srcRect/>
          <a:stretch>
            <a:fillRect/>
          </a:stretch>
        </p:blipFill>
        <p:spPr bwMode="auto">
          <a:xfrm>
            <a:off x="6310993" y="1880828"/>
            <a:ext cx="2833007" cy="3262005"/>
          </a:xfrm>
          <a:prstGeom prst="rect">
            <a:avLst/>
          </a:prstGeom>
          <a:noFill/>
        </p:spPr>
      </p:pic>
      <p:sp>
        <p:nvSpPr>
          <p:cNvPr id="6" name="Rectangle 5">
            <a:extLst>
              <a:ext uri="{FF2B5EF4-FFF2-40B4-BE49-F238E27FC236}">
                <a16:creationId xmlns:a16="http://schemas.microsoft.com/office/drawing/2014/main" id="{6AC0E6E2-D2DB-4CAF-EDF9-9CE63F25FE72}"/>
              </a:ext>
            </a:extLst>
          </p:cNvPr>
          <p:cNvSpPr/>
          <p:nvPr/>
        </p:nvSpPr>
        <p:spPr>
          <a:xfrm>
            <a:off x="4743450" y="944543"/>
            <a:ext cx="4400550" cy="954107"/>
          </a:xfrm>
          <a:prstGeom prst="rect">
            <a:avLst/>
          </a:prstGeom>
        </p:spPr>
        <p:txBody>
          <a:bodyPr wrap="square">
            <a:spAutoFit/>
          </a:bodyPr>
          <a:lstStyle/>
          <a:p>
            <a:pPr algn="r"/>
            <a:r>
              <a:rPr lang="en-US" sz="1400" dirty="0"/>
              <a:t>Distortion of body extremities is illustrated in a sophisticated way by a professional painter. This drawing was executed by a well-known Czech artist after the recovery from LSD intoxication.</a:t>
            </a:r>
          </a:p>
        </p:txBody>
      </p:sp>
      <p:sp>
        <p:nvSpPr>
          <p:cNvPr id="7" name="TextBox 6">
            <a:extLst>
              <a:ext uri="{FF2B5EF4-FFF2-40B4-BE49-F238E27FC236}">
                <a16:creationId xmlns:a16="http://schemas.microsoft.com/office/drawing/2014/main" id="{7689B70A-B5E5-1724-E7FF-C7736E222691}"/>
              </a:ext>
            </a:extLst>
          </p:cNvPr>
          <p:cNvSpPr txBox="1"/>
          <p:nvPr/>
        </p:nvSpPr>
        <p:spPr>
          <a:xfrm>
            <a:off x="4149724" y="5366"/>
            <a:ext cx="4994275" cy="954107"/>
          </a:xfrm>
          <a:prstGeom prst="rect">
            <a:avLst/>
          </a:prstGeom>
          <a:noFill/>
        </p:spPr>
        <p:txBody>
          <a:bodyPr wrap="square">
            <a:spAutoFit/>
          </a:bodyPr>
          <a:lstStyle/>
          <a:p>
            <a:pPr algn="ctr"/>
            <a:r>
              <a:rPr lang="en-US" sz="2800" b="1" dirty="0">
                <a:solidFill>
                  <a:srgbClr val="7030A0"/>
                </a:solidFill>
              </a:rPr>
              <a:t>Is there a link between creativity and hallucinogens?</a:t>
            </a:r>
          </a:p>
        </p:txBody>
      </p:sp>
    </p:spTree>
    <p:extLst>
      <p:ext uri="{BB962C8B-B14F-4D97-AF65-F5344CB8AC3E}">
        <p14:creationId xmlns:p14="http://schemas.microsoft.com/office/powerpoint/2010/main" val="2334024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www.erowid.org/culture/art/images/art_article2_2.jpg">
            <a:extLst>
              <a:ext uri="{FF2B5EF4-FFF2-40B4-BE49-F238E27FC236}">
                <a16:creationId xmlns:a16="http://schemas.microsoft.com/office/drawing/2014/main" id="{90F745F2-5AAC-6D54-2A07-C835DD90B058}"/>
              </a:ext>
            </a:extLst>
          </p:cNvPr>
          <p:cNvPicPr>
            <a:picLocks noChangeAspect="1" noChangeArrowheads="1"/>
          </p:cNvPicPr>
          <p:nvPr/>
        </p:nvPicPr>
        <p:blipFill>
          <a:blip r:embed="rId2"/>
          <a:srcRect/>
          <a:stretch>
            <a:fillRect/>
          </a:stretch>
        </p:blipFill>
        <p:spPr bwMode="auto">
          <a:xfrm>
            <a:off x="4763" y="619125"/>
            <a:ext cx="3333750" cy="4524375"/>
          </a:xfrm>
          <a:prstGeom prst="rect">
            <a:avLst/>
          </a:prstGeom>
          <a:noFill/>
        </p:spPr>
      </p:pic>
      <p:pic>
        <p:nvPicPr>
          <p:cNvPr id="3" name="Picture 4" descr="https://www.erowid.org/culture/art/images/art_article2_3.jpg">
            <a:extLst>
              <a:ext uri="{FF2B5EF4-FFF2-40B4-BE49-F238E27FC236}">
                <a16:creationId xmlns:a16="http://schemas.microsoft.com/office/drawing/2014/main" id="{9CE5DC96-8F5A-2581-6AAA-6B39BC6441E9}"/>
              </a:ext>
            </a:extLst>
          </p:cNvPr>
          <p:cNvPicPr>
            <a:picLocks noChangeAspect="1" noChangeArrowheads="1"/>
          </p:cNvPicPr>
          <p:nvPr/>
        </p:nvPicPr>
        <p:blipFill>
          <a:blip r:embed="rId3"/>
          <a:srcRect/>
          <a:stretch>
            <a:fillRect/>
          </a:stretch>
        </p:blipFill>
        <p:spPr bwMode="auto">
          <a:xfrm>
            <a:off x="5552168" y="0"/>
            <a:ext cx="3591832" cy="4792530"/>
          </a:xfrm>
          <a:prstGeom prst="rect">
            <a:avLst/>
          </a:prstGeom>
          <a:noFill/>
        </p:spPr>
      </p:pic>
      <p:sp>
        <p:nvSpPr>
          <p:cNvPr id="4" name="Rectangle 3">
            <a:extLst>
              <a:ext uri="{FF2B5EF4-FFF2-40B4-BE49-F238E27FC236}">
                <a16:creationId xmlns:a16="http://schemas.microsoft.com/office/drawing/2014/main" id="{7901D365-4F3A-A7BD-AAFA-A22CF4FBF036}"/>
              </a:ext>
            </a:extLst>
          </p:cNvPr>
          <p:cNvSpPr/>
          <p:nvPr/>
        </p:nvSpPr>
        <p:spPr>
          <a:xfrm>
            <a:off x="4009346" y="3315202"/>
            <a:ext cx="1542822" cy="1477328"/>
          </a:xfrm>
          <a:prstGeom prst="rect">
            <a:avLst/>
          </a:prstGeom>
        </p:spPr>
        <p:txBody>
          <a:bodyPr wrap="square">
            <a:spAutoFit/>
          </a:bodyPr>
          <a:lstStyle/>
          <a:p>
            <a:pPr algn="r"/>
            <a:r>
              <a:rPr lang="en-US" dirty="0"/>
              <a:t>Witkacy made this portrait under the influence of peyote. </a:t>
            </a:r>
          </a:p>
        </p:txBody>
      </p:sp>
      <p:sp>
        <p:nvSpPr>
          <p:cNvPr id="5" name="Rectangle 4">
            <a:extLst>
              <a:ext uri="{FF2B5EF4-FFF2-40B4-BE49-F238E27FC236}">
                <a16:creationId xmlns:a16="http://schemas.microsoft.com/office/drawing/2014/main" id="{159576BC-AFB0-0896-E4DC-ADAC860E439D}"/>
              </a:ext>
            </a:extLst>
          </p:cNvPr>
          <p:cNvSpPr/>
          <p:nvPr/>
        </p:nvSpPr>
        <p:spPr>
          <a:xfrm>
            <a:off x="3338513" y="611430"/>
            <a:ext cx="1896383" cy="1200329"/>
          </a:xfrm>
          <a:prstGeom prst="rect">
            <a:avLst/>
          </a:prstGeom>
        </p:spPr>
        <p:txBody>
          <a:bodyPr wrap="square">
            <a:spAutoFit/>
          </a:bodyPr>
          <a:lstStyle/>
          <a:p>
            <a:r>
              <a:rPr lang="en-US" dirty="0"/>
              <a:t>Witkacy made this portrait under the influence of mescaline.</a:t>
            </a:r>
          </a:p>
        </p:txBody>
      </p:sp>
      <p:sp>
        <p:nvSpPr>
          <p:cNvPr id="6" name="TextBox 5">
            <a:extLst>
              <a:ext uri="{FF2B5EF4-FFF2-40B4-BE49-F238E27FC236}">
                <a16:creationId xmlns:a16="http://schemas.microsoft.com/office/drawing/2014/main" id="{A3EEF906-AB7A-572A-9D3C-DC9920228735}"/>
              </a:ext>
            </a:extLst>
          </p:cNvPr>
          <p:cNvSpPr txBox="1"/>
          <p:nvPr/>
        </p:nvSpPr>
        <p:spPr>
          <a:xfrm>
            <a:off x="5737225" y="4792530"/>
            <a:ext cx="3406775" cy="307777"/>
          </a:xfrm>
          <a:prstGeom prst="rect">
            <a:avLst/>
          </a:prstGeom>
          <a:noFill/>
        </p:spPr>
        <p:txBody>
          <a:bodyPr wrap="square" rtlCol="0">
            <a:spAutoFit/>
          </a:bodyPr>
          <a:lstStyle/>
          <a:p>
            <a:r>
              <a:rPr lang="en-US" sz="1400" dirty="0"/>
              <a:t>Stanislaw Witkacy “Neny Stachurskiej” 1929 </a:t>
            </a:r>
          </a:p>
        </p:txBody>
      </p:sp>
      <p:sp>
        <p:nvSpPr>
          <p:cNvPr id="7" name="Rectangle 6">
            <a:extLst>
              <a:ext uri="{FF2B5EF4-FFF2-40B4-BE49-F238E27FC236}">
                <a16:creationId xmlns:a16="http://schemas.microsoft.com/office/drawing/2014/main" id="{B0E193F9-130F-9BA3-25FF-B4EABB772456}"/>
              </a:ext>
            </a:extLst>
          </p:cNvPr>
          <p:cNvSpPr/>
          <p:nvPr/>
        </p:nvSpPr>
        <p:spPr>
          <a:xfrm>
            <a:off x="75745" y="88210"/>
            <a:ext cx="2340884" cy="523220"/>
          </a:xfrm>
          <a:prstGeom prst="rect">
            <a:avLst/>
          </a:prstGeom>
        </p:spPr>
        <p:txBody>
          <a:bodyPr wrap="square">
            <a:spAutoFit/>
          </a:bodyPr>
          <a:lstStyle/>
          <a:p>
            <a:r>
              <a:rPr lang="en-US" sz="1400" dirty="0"/>
              <a:t>Stanislaw Witkacy “Teodora Bialynickiego-Birul” 1929 </a:t>
            </a:r>
          </a:p>
        </p:txBody>
      </p:sp>
    </p:spTree>
    <p:extLst>
      <p:ext uri="{BB962C8B-B14F-4D97-AF65-F5344CB8AC3E}">
        <p14:creationId xmlns:p14="http://schemas.microsoft.com/office/powerpoint/2010/main" val="1492676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AC5D2C-F51B-CDDD-E24E-9EB5D278BF40}"/>
              </a:ext>
            </a:extLst>
          </p:cNvPr>
          <p:cNvPicPr>
            <a:picLocks noChangeAspect="1"/>
          </p:cNvPicPr>
          <p:nvPr/>
        </p:nvPicPr>
        <p:blipFill>
          <a:blip r:embed="rId2"/>
          <a:stretch>
            <a:fillRect/>
          </a:stretch>
        </p:blipFill>
        <p:spPr>
          <a:xfrm>
            <a:off x="0" y="0"/>
            <a:ext cx="4907552" cy="2579971"/>
          </a:xfrm>
          <a:prstGeom prst="rect">
            <a:avLst/>
          </a:prstGeom>
        </p:spPr>
      </p:pic>
      <p:sp>
        <p:nvSpPr>
          <p:cNvPr id="3" name="TextBox 2">
            <a:extLst>
              <a:ext uri="{FF2B5EF4-FFF2-40B4-BE49-F238E27FC236}">
                <a16:creationId xmlns:a16="http://schemas.microsoft.com/office/drawing/2014/main" id="{DF13889E-EC0A-7372-D662-BE4A4316B159}"/>
              </a:ext>
            </a:extLst>
          </p:cNvPr>
          <p:cNvSpPr txBox="1"/>
          <p:nvPr/>
        </p:nvSpPr>
        <p:spPr>
          <a:xfrm>
            <a:off x="190809" y="3109027"/>
            <a:ext cx="4907552" cy="1815882"/>
          </a:xfrm>
          <a:prstGeom prst="rect">
            <a:avLst/>
          </a:prstGeom>
          <a:noFill/>
        </p:spPr>
        <p:txBody>
          <a:bodyPr wrap="square">
            <a:spAutoFit/>
          </a:bodyPr>
          <a:lstStyle/>
          <a:p>
            <a:r>
              <a:rPr lang="en-US" sz="1600" b="0" i="0" dirty="0">
                <a:solidFill>
                  <a:srgbClr val="333333"/>
                </a:solidFill>
                <a:effectLst/>
              </a:rPr>
              <a:t>“Drugs were a big part of it, the aesthetic</a:t>
            </a:r>
            <a:r>
              <a:rPr lang="en-US" sz="1600" dirty="0">
                <a:solidFill>
                  <a:srgbClr val="333333"/>
                </a:solidFill>
              </a:rPr>
              <a:t> </a:t>
            </a:r>
            <a:r>
              <a:rPr lang="en-US" sz="1600" b="0" i="0" dirty="0">
                <a:solidFill>
                  <a:srgbClr val="333333"/>
                </a:solidFill>
                <a:effectLst/>
              </a:rPr>
              <a:t>has a bad name due to that. I mean Van Gogh painted his strange paintings and there’s been no mention of drugs, but drugs definitely had an influence as far as the cause was concerned, with the strange moving lines, definitely … and since I’m not ashamed about it I don’t have to hide it. That’s where it comes from.” -</a:t>
            </a:r>
            <a:r>
              <a:rPr lang="en-US" sz="1600" b="0" i="1" dirty="0">
                <a:solidFill>
                  <a:srgbClr val="333333"/>
                </a:solidFill>
                <a:effectLst/>
              </a:rPr>
              <a:t>Marijke Dunham</a:t>
            </a:r>
            <a:endParaRPr lang="en-US" sz="1600" i="1" dirty="0"/>
          </a:p>
        </p:txBody>
      </p:sp>
      <p:sp>
        <p:nvSpPr>
          <p:cNvPr id="4" name="TextBox 3">
            <a:extLst>
              <a:ext uri="{FF2B5EF4-FFF2-40B4-BE49-F238E27FC236}">
                <a16:creationId xmlns:a16="http://schemas.microsoft.com/office/drawing/2014/main" id="{73965780-8618-2F84-1882-E57A91B43004}"/>
              </a:ext>
            </a:extLst>
          </p:cNvPr>
          <p:cNvSpPr txBox="1"/>
          <p:nvPr/>
        </p:nvSpPr>
        <p:spPr>
          <a:xfrm>
            <a:off x="566786" y="2690610"/>
            <a:ext cx="3352070" cy="307777"/>
          </a:xfrm>
          <a:prstGeom prst="rect">
            <a:avLst/>
          </a:prstGeom>
          <a:noFill/>
        </p:spPr>
        <p:txBody>
          <a:bodyPr wrap="square">
            <a:spAutoFit/>
          </a:bodyPr>
          <a:lstStyle/>
          <a:p>
            <a:r>
              <a:rPr lang="en-US" sz="1400" b="0" i="0" dirty="0">
                <a:solidFill>
                  <a:srgbClr val="333333"/>
                </a:solidFill>
                <a:effectLst/>
                <a:latin typeface="Georgia" panose="02040502050405020303" pitchFamily="18" charset="0"/>
              </a:rPr>
              <a:t>Marijke Dunham, outfits for the Beatles</a:t>
            </a:r>
            <a:endParaRPr lang="en-US" sz="1400" dirty="0"/>
          </a:p>
        </p:txBody>
      </p:sp>
      <p:pic>
        <p:nvPicPr>
          <p:cNvPr id="5" name="Picture 4">
            <a:extLst>
              <a:ext uri="{FF2B5EF4-FFF2-40B4-BE49-F238E27FC236}">
                <a16:creationId xmlns:a16="http://schemas.microsoft.com/office/drawing/2014/main" id="{2F9AEFF9-51E8-F2C4-C069-50B24B3A02DF}"/>
              </a:ext>
            </a:extLst>
          </p:cNvPr>
          <p:cNvPicPr>
            <a:picLocks noChangeAspect="1"/>
          </p:cNvPicPr>
          <p:nvPr/>
        </p:nvPicPr>
        <p:blipFill>
          <a:blip r:embed="rId3"/>
          <a:stretch>
            <a:fillRect/>
          </a:stretch>
        </p:blipFill>
        <p:spPr>
          <a:xfrm>
            <a:off x="5289169" y="1288669"/>
            <a:ext cx="3854832" cy="3854832"/>
          </a:xfrm>
          <a:prstGeom prst="rect">
            <a:avLst/>
          </a:prstGeom>
        </p:spPr>
      </p:pic>
      <p:sp>
        <p:nvSpPr>
          <p:cNvPr id="6" name="TextBox 5">
            <a:extLst>
              <a:ext uri="{FF2B5EF4-FFF2-40B4-BE49-F238E27FC236}">
                <a16:creationId xmlns:a16="http://schemas.microsoft.com/office/drawing/2014/main" id="{7051508B-8838-DA87-0832-C6634E8AC014}"/>
              </a:ext>
            </a:extLst>
          </p:cNvPr>
          <p:cNvSpPr txBox="1"/>
          <p:nvPr/>
        </p:nvSpPr>
        <p:spPr>
          <a:xfrm>
            <a:off x="6237027" y="4724854"/>
            <a:ext cx="2906973" cy="400110"/>
          </a:xfrm>
          <a:prstGeom prst="rect">
            <a:avLst/>
          </a:prstGeom>
          <a:solidFill>
            <a:schemeClr val="bg1"/>
          </a:solidFill>
        </p:spPr>
        <p:txBody>
          <a:bodyPr wrap="square">
            <a:spAutoFit/>
          </a:bodyPr>
          <a:lstStyle/>
          <a:p>
            <a:pPr algn="r" fontAlgn="base"/>
            <a:r>
              <a:rPr lang="en-US" sz="1000" i="0" dirty="0">
                <a:solidFill>
                  <a:srgbClr val="000000"/>
                </a:solidFill>
                <a:effectLst/>
                <a:latin typeface="tex_gyre_adventorbold"/>
              </a:rPr>
              <a:t>The Beatles – Sgt. Pepper’s Lonely Hearts Club Band</a:t>
            </a:r>
          </a:p>
          <a:p>
            <a:pPr algn="r" fontAlgn="base"/>
            <a:r>
              <a:rPr lang="en-US" sz="1000" i="0" dirty="0">
                <a:solidFill>
                  <a:srgbClr val="000000"/>
                </a:solidFill>
                <a:effectLst/>
                <a:latin typeface="tex_gyre_adventorbold"/>
              </a:rPr>
              <a:t>(1967, designed by Peter Blake and Jann Haworth</a:t>
            </a:r>
          </a:p>
        </p:txBody>
      </p:sp>
      <p:sp>
        <p:nvSpPr>
          <p:cNvPr id="7" name="TextBox 6">
            <a:extLst>
              <a:ext uri="{FF2B5EF4-FFF2-40B4-BE49-F238E27FC236}">
                <a16:creationId xmlns:a16="http://schemas.microsoft.com/office/drawing/2014/main" id="{9F9DD183-6FDD-4E22-AFF1-355708F4D2E7}"/>
              </a:ext>
            </a:extLst>
          </p:cNvPr>
          <p:cNvSpPr txBox="1"/>
          <p:nvPr/>
        </p:nvSpPr>
        <p:spPr>
          <a:xfrm>
            <a:off x="5397908" y="388394"/>
            <a:ext cx="3508517" cy="584775"/>
          </a:xfrm>
          <a:prstGeom prst="rect">
            <a:avLst/>
          </a:prstGeom>
          <a:noFill/>
        </p:spPr>
        <p:txBody>
          <a:bodyPr wrap="square">
            <a:spAutoFit/>
          </a:bodyPr>
          <a:lstStyle/>
          <a:p>
            <a:r>
              <a:rPr lang="en-US" sz="1600" b="0" i="0" dirty="0">
                <a:solidFill>
                  <a:srgbClr val="222222"/>
                </a:solidFill>
                <a:effectLst/>
              </a:rPr>
              <a:t>"I didn't take LSD, I didn't want to be that far from my senses”-</a:t>
            </a:r>
            <a:r>
              <a:rPr lang="en-US" sz="1600" b="0" i="1" dirty="0">
                <a:solidFill>
                  <a:srgbClr val="222222"/>
                </a:solidFill>
                <a:effectLst/>
              </a:rPr>
              <a:t>Peter Blake</a:t>
            </a:r>
            <a:endParaRPr lang="en-US" sz="1600" i="1" dirty="0"/>
          </a:p>
        </p:txBody>
      </p:sp>
    </p:spTree>
    <p:extLst>
      <p:ext uri="{BB962C8B-B14F-4D97-AF65-F5344CB8AC3E}">
        <p14:creationId xmlns:p14="http://schemas.microsoft.com/office/powerpoint/2010/main" val="9527245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416334-24BE-7EA9-7B99-CB01ADFD043E}"/>
              </a:ext>
            </a:extLst>
          </p:cNvPr>
          <p:cNvPicPr>
            <a:picLocks noChangeAspect="1"/>
          </p:cNvPicPr>
          <p:nvPr/>
        </p:nvPicPr>
        <p:blipFill>
          <a:blip r:embed="rId3"/>
          <a:stretch>
            <a:fillRect/>
          </a:stretch>
        </p:blipFill>
        <p:spPr>
          <a:xfrm>
            <a:off x="-145796" y="0"/>
            <a:ext cx="2431799" cy="1421817"/>
          </a:xfrm>
          <a:prstGeom prst="rect">
            <a:avLst/>
          </a:prstGeom>
        </p:spPr>
      </p:pic>
      <p:pic>
        <p:nvPicPr>
          <p:cNvPr id="5" name="Picture 4">
            <a:extLst>
              <a:ext uri="{FF2B5EF4-FFF2-40B4-BE49-F238E27FC236}">
                <a16:creationId xmlns:a16="http://schemas.microsoft.com/office/drawing/2014/main" id="{5B756325-D448-E0CE-F349-20EAAF9214F5}"/>
              </a:ext>
            </a:extLst>
          </p:cNvPr>
          <p:cNvPicPr>
            <a:picLocks noChangeAspect="1"/>
          </p:cNvPicPr>
          <p:nvPr/>
        </p:nvPicPr>
        <p:blipFill>
          <a:blip r:embed="rId4"/>
          <a:stretch>
            <a:fillRect/>
          </a:stretch>
        </p:blipFill>
        <p:spPr>
          <a:xfrm>
            <a:off x="2286003" y="1"/>
            <a:ext cx="6857998" cy="5143500"/>
          </a:xfrm>
          <a:prstGeom prst="rect">
            <a:avLst/>
          </a:prstGeom>
        </p:spPr>
      </p:pic>
    </p:spTree>
    <p:extLst>
      <p:ext uri="{BB962C8B-B14F-4D97-AF65-F5344CB8AC3E}">
        <p14:creationId xmlns:p14="http://schemas.microsoft.com/office/powerpoint/2010/main" val="32104086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5132</TotalTime>
  <Words>1072</Words>
  <Application>Microsoft Macintosh PowerPoint</Application>
  <PresentationFormat>On-screen Show (16:9)</PresentationFormat>
  <Paragraphs>171</Paragraphs>
  <Slides>36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Cooper Black</vt:lpstr>
      <vt:lpstr>Georgia</vt:lpstr>
      <vt:lpstr>tex_gyre_adventorbold</vt:lpstr>
      <vt:lpstr>Times New Roman</vt:lpstr>
      <vt:lpstr>Office Theme</vt:lpstr>
      <vt:lpstr>Music, Brains, Drugs &amp; The Beatles </vt:lpstr>
      <vt:lpstr>Northwest Noggin </vt:lpstr>
      <vt:lpstr>Art &amp; Brains!</vt:lpstr>
      <vt:lpstr>PowerPoint Presentation</vt:lpstr>
      <vt:lpstr>Gilbert &amp; Sullivan </vt:lpstr>
      <vt:lpstr>The Lord Chancellor </vt:lpstr>
      <vt:lpstr>Your brain:  made of cells</vt:lpstr>
      <vt:lpstr>PowerPoint Presentation</vt:lpstr>
      <vt:lpstr>All cells have membranes</vt:lpstr>
      <vt:lpstr>Preludin Phenmetrazine Hydrochloride</vt:lpstr>
      <vt:lpstr>The Beatles 1963 </vt:lpstr>
      <vt:lpstr>PowerPoint Presentation</vt:lpstr>
      <vt:lpstr>PowerPoint Presentation</vt:lpstr>
      <vt:lpstr>PowerPoint Presentation</vt:lpstr>
      <vt:lpstr>PowerPoint Presentation</vt:lpstr>
      <vt:lpstr>PowerPoint Presentation</vt:lpstr>
      <vt:lpstr>The Beatles </vt:lpstr>
      <vt:lpstr>PowerPoint Presentation</vt:lpstr>
      <vt:lpstr>Most psychedelics are agonists at ONE type of SEROTONIN receptor (5-HT2A)</vt:lpstr>
      <vt:lpstr>Where are these receptors?</vt:lpstr>
      <vt:lpstr>PowerPoint Presentation</vt:lpstr>
      <vt:lpstr>PowerPoint Presentation</vt:lpstr>
      <vt:lpstr>PowerPoint Presentation</vt:lpstr>
      <vt:lpstr>“Default mode” network</vt:lpstr>
      <vt:lpstr>“We all live in a yellow submarine…”</vt:lpstr>
      <vt:lpstr>The Beatles </vt:lpstr>
      <vt:lpstr>PowerPoint Presentation</vt:lpstr>
      <vt:lpstr>PowerPoint Presentation</vt:lpstr>
      <vt:lpstr>PowerPoint Presentation</vt:lpstr>
      <vt:lpstr>PowerPoint Presentation</vt:lpstr>
      <vt:lpstr>The Beatles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Griesar</dc:creator>
  <cp:lastModifiedBy>Bill Griesar</cp:lastModifiedBy>
  <cp:revision>67</cp:revision>
  <dcterms:created xsi:type="dcterms:W3CDTF">2020-06-18T17:50:42Z</dcterms:created>
  <dcterms:modified xsi:type="dcterms:W3CDTF">2026-10-05T15:16:44Z</dcterms:modified>
</cp:coreProperties>
</file>