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Lst>
  <p:notesMasterIdLst>
    <p:notesMasterId r:id="rId38"/>
  </p:notesMasterIdLst>
  <p:sldIdLst>
    <p:sldId id="309" r:id="rId2"/>
    <p:sldId id="258" r:id="rId3"/>
    <p:sldId id="259" r:id="rId4"/>
    <p:sldId id="317" r:id="rId5"/>
    <p:sldId id="260" r:id="rId6"/>
    <p:sldId id="261" r:id="rId7"/>
    <p:sldId id="262" r:id="rId8"/>
    <p:sldId id="319" r:id="rId9"/>
    <p:sldId id="263" r:id="rId10"/>
    <p:sldId id="334" r:id="rId11"/>
    <p:sldId id="335" r:id="rId12"/>
    <p:sldId id="348" r:id="rId13"/>
    <p:sldId id="337" r:id="rId14"/>
    <p:sldId id="336" r:id="rId15"/>
    <p:sldId id="347" r:id="rId16"/>
    <p:sldId id="349" r:id="rId17"/>
    <p:sldId id="346" r:id="rId18"/>
    <p:sldId id="338" r:id="rId19"/>
    <p:sldId id="342" r:id="rId20"/>
    <p:sldId id="343" r:id="rId21"/>
    <p:sldId id="344" r:id="rId22"/>
    <p:sldId id="339" r:id="rId23"/>
    <p:sldId id="340" r:id="rId24"/>
    <p:sldId id="324" r:id="rId25"/>
    <p:sldId id="325" r:id="rId26"/>
    <p:sldId id="326" r:id="rId27"/>
    <p:sldId id="331" r:id="rId28"/>
    <p:sldId id="327" r:id="rId29"/>
    <p:sldId id="341" r:id="rId30"/>
    <p:sldId id="330" r:id="rId31"/>
    <p:sldId id="311" r:id="rId32"/>
    <p:sldId id="320" r:id="rId33"/>
    <p:sldId id="321" r:id="rId34"/>
    <p:sldId id="345" r:id="rId35"/>
    <p:sldId id="333" r:id="rId36"/>
    <p:sldId id="32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10F"/>
    <a:srgbClr val="646A53"/>
    <a:srgbClr val="2A373A"/>
    <a:srgbClr val="A8683A"/>
    <a:srgbClr val="B0B0B0"/>
    <a:srgbClr val="BFEFFF"/>
    <a:srgbClr val="F8611C"/>
    <a:srgbClr val="B3E6FB"/>
    <a:srgbClr val="48ACDE"/>
    <a:srgbClr val="027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95"/>
    <p:restoredTop sz="94694"/>
  </p:normalViewPr>
  <p:slideViewPr>
    <p:cSldViewPr snapToGrid="0">
      <p:cViewPr varScale="1">
        <p:scale>
          <a:sx n="74" d="100"/>
          <a:sy n="74" d="100"/>
        </p:scale>
        <p:origin x="200" y="10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C7D93C-79A0-DC4D-AD65-2C5C1490A53A}"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9A5797-56D0-B446-B339-05DE64145047}" type="slidenum">
              <a:rPr lang="en-US" smtClean="0"/>
              <a:t>‹#›</a:t>
            </a:fld>
            <a:endParaRPr lang="en-US"/>
          </a:p>
        </p:txBody>
      </p:sp>
    </p:spTree>
    <p:extLst>
      <p:ext uri="{BB962C8B-B14F-4D97-AF65-F5344CB8AC3E}">
        <p14:creationId xmlns:p14="http://schemas.microsoft.com/office/powerpoint/2010/main" val="831340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9A5797-56D0-B446-B339-05DE64145047}" type="slidenum">
              <a:rPr lang="en-US" smtClean="0"/>
              <a:t>5</a:t>
            </a:fld>
            <a:endParaRPr lang="en-US"/>
          </a:p>
        </p:txBody>
      </p:sp>
    </p:spTree>
    <p:extLst>
      <p:ext uri="{BB962C8B-B14F-4D97-AF65-F5344CB8AC3E}">
        <p14:creationId xmlns:p14="http://schemas.microsoft.com/office/powerpoint/2010/main" val="2547523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9A5797-56D0-B446-B339-05DE64145047}" type="slidenum">
              <a:rPr lang="en-US" smtClean="0"/>
              <a:t>10</a:t>
            </a:fld>
            <a:endParaRPr lang="en-US"/>
          </a:p>
        </p:txBody>
      </p:sp>
    </p:spTree>
    <p:extLst>
      <p:ext uri="{BB962C8B-B14F-4D97-AF65-F5344CB8AC3E}">
        <p14:creationId xmlns:p14="http://schemas.microsoft.com/office/powerpoint/2010/main" val="348112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9A5797-56D0-B446-B339-05DE64145047}" type="slidenum">
              <a:rPr lang="en-US" smtClean="0"/>
              <a:t>24</a:t>
            </a:fld>
            <a:endParaRPr lang="en-US"/>
          </a:p>
        </p:txBody>
      </p:sp>
    </p:spTree>
    <p:extLst>
      <p:ext uri="{BB962C8B-B14F-4D97-AF65-F5344CB8AC3E}">
        <p14:creationId xmlns:p14="http://schemas.microsoft.com/office/powerpoint/2010/main" val="286320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9A5797-56D0-B446-B339-05DE64145047}" type="slidenum">
              <a:rPr lang="en-US" smtClean="0"/>
              <a:t>26</a:t>
            </a:fld>
            <a:endParaRPr lang="en-US"/>
          </a:p>
        </p:txBody>
      </p:sp>
    </p:spTree>
    <p:extLst>
      <p:ext uri="{BB962C8B-B14F-4D97-AF65-F5344CB8AC3E}">
        <p14:creationId xmlns:p14="http://schemas.microsoft.com/office/powerpoint/2010/main" val="2136220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9A5797-56D0-B446-B339-05DE64145047}" type="slidenum">
              <a:rPr lang="en-US" smtClean="0"/>
              <a:t>29</a:t>
            </a:fld>
            <a:endParaRPr lang="en-US"/>
          </a:p>
        </p:txBody>
      </p:sp>
    </p:spTree>
    <p:extLst>
      <p:ext uri="{BB962C8B-B14F-4D97-AF65-F5344CB8AC3E}">
        <p14:creationId xmlns:p14="http://schemas.microsoft.com/office/powerpoint/2010/main" val="3509442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21726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19596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93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4177787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95722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4262980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882238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559905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282018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91045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A1E45834-53BD-4C8F-B791-CD5378F4150E}" type="datetimeFigureOut">
              <a:rPr lang="en-US" smtClean="0"/>
              <a:t>9/2/26</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875876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A1E45834-53BD-4C8F-B791-CD5378F4150E}" type="datetimeFigureOut">
              <a:rPr lang="en-US" smtClean="0"/>
              <a:t>9/2/26</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058003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94" r:id="rId6"/>
    <p:sldLayoutId id="2147483689" r:id="rId7"/>
    <p:sldLayoutId id="2147483690" r:id="rId8"/>
    <p:sldLayoutId id="2147483691" r:id="rId9"/>
    <p:sldLayoutId id="2147483693" r:id="rId10"/>
    <p:sldLayoutId id="2147483692" r:id="rId11"/>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1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27.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0.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1.jpeg"/><Relationship Id="rId4" Type="http://schemas.openxmlformats.org/officeDocument/2006/relationships/image" Target="../media/image88.jpe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99.png"/></Relationships>
</file>

<file path=ppt/slides/_rels/slide3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2.jpeg"/></Relationships>
</file>

<file path=ppt/slides/_rels/slide3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png"/><Relationship Id="rId4" Type="http://schemas.openxmlformats.org/officeDocument/2006/relationships/image" Target="../media/image105.jpeg"/></Relationships>
</file>

<file path=ppt/slides/_rels/slide3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3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6.gif"/><Relationship Id="rId4" Type="http://schemas.openxmlformats.org/officeDocument/2006/relationships/image" Target="../media/image115.png"/></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5.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jpe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png"/><Relationship Id="rId4" Type="http://schemas.openxmlformats.org/officeDocument/2006/relationships/image" Target="../media/image35.jpg"/><Relationship Id="rId9" Type="http://schemas.openxmlformats.org/officeDocument/2006/relationships/image" Target="../media/image40.jpe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3BB69-8C5D-5AC8-065E-C247D31B955A}"/>
              </a:ext>
            </a:extLst>
          </p:cNvPr>
          <p:cNvSpPr>
            <a:spLocks noGrp="1"/>
          </p:cNvSpPr>
          <p:nvPr>
            <p:ph type="title"/>
          </p:nvPr>
        </p:nvSpPr>
        <p:spPr/>
        <p:txBody>
          <a:bodyPr/>
          <a:lstStyle/>
          <a:p>
            <a:endParaRPr lang="en-US"/>
          </a:p>
        </p:txBody>
      </p:sp>
      <p:sp useBgFill="1">
        <p:nvSpPr>
          <p:cNvPr id="4" name="Rectangle 3">
            <a:extLst>
              <a:ext uri="{FF2B5EF4-FFF2-40B4-BE49-F238E27FC236}">
                <a16:creationId xmlns:a16="http://schemas.microsoft.com/office/drawing/2014/main" id="{75254D82-56F7-000E-C3B8-29797E89C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35E168C-1995-0126-BA69-97204B0AB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6B4AC88-3815-F7E2-696E-96C4372BBE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0" y="1207120"/>
            <a:ext cx="804195" cy="0"/>
          </a:xfrm>
          <a:prstGeom prst="line">
            <a:avLst/>
          </a:prstGeom>
          <a:ln w="12382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A blue abstract watercolor pattern on a white background">
            <a:extLst>
              <a:ext uri="{FF2B5EF4-FFF2-40B4-BE49-F238E27FC236}">
                <a16:creationId xmlns:a16="http://schemas.microsoft.com/office/drawing/2014/main" id="{BC4D8684-4CCA-82E4-7458-CC805B833CF8}"/>
              </a:ext>
            </a:extLst>
          </p:cNvPr>
          <p:cNvPicPr>
            <a:picLocks noChangeAspect="1"/>
          </p:cNvPicPr>
          <p:nvPr/>
        </p:nvPicPr>
        <p:blipFill rotWithShape="1">
          <a:blip r:embed="rId2">
            <a:alphaModFix amt="65000"/>
          </a:blip>
          <a:srcRect l="4023" r="12926" b="-1"/>
          <a:stretch/>
        </p:blipFill>
        <p:spPr>
          <a:xfrm>
            <a:off x="-1" y="10"/>
            <a:ext cx="8532727" cy="6857987"/>
          </a:xfrm>
          <a:prstGeom prst="rect">
            <a:avLst/>
          </a:prstGeom>
        </p:spPr>
      </p:pic>
      <p:sp>
        <p:nvSpPr>
          <p:cNvPr id="8" name="Rectangle 7">
            <a:extLst>
              <a:ext uri="{FF2B5EF4-FFF2-40B4-BE49-F238E27FC236}">
                <a16:creationId xmlns:a16="http://schemas.microsoft.com/office/drawing/2014/main" id="{1A347531-A8A8-3061-17AD-D8286295A9FB}"/>
              </a:ext>
            </a:extLst>
          </p:cNvPr>
          <p:cNvSpPr/>
          <p:nvPr/>
        </p:nvSpPr>
        <p:spPr>
          <a:xfrm>
            <a:off x="402097" y="348746"/>
            <a:ext cx="6857552" cy="3495365"/>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Northwest</a:t>
            </a:r>
          </a:p>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Noggin</a:t>
            </a:r>
          </a:p>
        </p:txBody>
      </p:sp>
      <p:pic>
        <p:nvPicPr>
          <p:cNvPr id="9" name="Picture 8" descr="A group of children looking at a variety of jars&#10;&#10;Description automatically generated">
            <a:extLst>
              <a:ext uri="{FF2B5EF4-FFF2-40B4-BE49-F238E27FC236}">
                <a16:creationId xmlns:a16="http://schemas.microsoft.com/office/drawing/2014/main" id="{E9BEAD7C-4FB9-932E-3780-4E4BD7418B85}"/>
              </a:ext>
            </a:extLst>
          </p:cNvPr>
          <p:cNvPicPr>
            <a:picLocks noChangeAspect="1"/>
          </p:cNvPicPr>
          <p:nvPr/>
        </p:nvPicPr>
        <p:blipFill rotWithShape="1">
          <a:blip r:embed="rId3">
            <a:alphaModFix amt="65000"/>
          </a:blip>
          <a:srcRect l="24586" r="35396"/>
          <a:stretch/>
        </p:blipFill>
        <p:spPr>
          <a:xfrm>
            <a:off x="8532727" y="1"/>
            <a:ext cx="3659274" cy="6857999"/>
          </a:xfrm>
          <a:prstGeom prst="rect">
            <a:avLst/>
          </a:prstGeom>
        </p:spPr>
      </p:pic>
      <p:sp>
        <p:nvSpPr>
          <p:cNvPr id="12" name="Title 1">
            <a:extLst>
              <a:ext uri="{FF2B5EF4-FFF2-40B4-BE49-F238E27FC236}">
                <a16:creationId xmlns:a16="http://schemas.microsoft.com/office/drawing/2014/main" id="{96BA541F-D63D-7254-D366-0D0C38DDA344}"/>
              </a:ext>
            </a:extLst>
          </p:cNvPr>
          <p:cNvSpPr txBox="1">
            <a:spLocks/>
          </p:cNvSpPr>
          <p:nvPr/>
        </p:nvSpPr>
        <p:spPr>
          <a:xfrm>
            <a:off x="-2" y="2828551"/>
            <a:ext cx="8532727" cy="608355"/>
          </a:xfrm>
          <a:prstGeom prst="rect">
            <a:avLst/>
          </a:prstGeom>
          <a:solidFill>
            <a:schemeClr val="accent5">
              <a:lumMod val="50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pPr algn="ctr">
              <a:lnSpc>
                <a:spcPct val="100000"/>
              </a:lnSpc>
            </a:pP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BRAINs LEARN WHAT BRAINS DO: AI and the brain</a:t>
            </a:r>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p:txBody>
      </p:sp>
      <p:pic>
        <p:nvPicPr>
          <p:cNvPr id="18" name="Picture 17" descr="A person holding a plant&#10;&#10;Description automatically generated">
            <a:extLst>
              <a:ext uri="{FF2B5EF4-FFF2-40B4-BE49-F238E27FC236}">
                <a16:creationId xmlns:a16="http://schemas.microsoft.com/office/drawing/2014/main" id="{23BE15B2-D625-78B7-A148-FE23F47B288B}"/>
              </a:ext>
            </a:extLst>
          </p:cNvPr>
          <p:cNvPicPr>
            <a:picLocks noChangeAspect="1"/>
          </p:cNvPicPr>
          <p:nvPr/>
        </p:nvPicPr>
        <p:blipFill>
          <a:blip r:embed="rId4"/>
          <a:stretch>
            <a:fillRect/>
          </a:stretch>
        </p:blipFill>
        <p:spPr>
          <a:xfrm>
            <a:off x="5957455" y="3423405"/>
            <a:ext cx="2580406" cy="3438943"/>
          </a:xfrm>
          <a:prstGeom prst="rect">
            <a:avLst/>
          </a:prstGeom>
        </p:spPr>
      </p:pic>
      <p:pic>
        <p:nvPicPr>
          <p:cNvPr id="3" name="Picture 2">
            <a:extLst>
              <a:ext uri="{FF2B5EF4-FFF2-40B4-BE49-F238E27FC236}">
                <a16:creationId xmlns:a16="http://schemas.microsoft.com/office/drawing/2014/main" id="{B6DA08AE-9165-2FF4-D76D-954891EFA4F6}"/>
              </a:ext>
            </a:extLst>
          </p:cNvPr>
          <p:cNvPicPr>
            <a:picLocks noChangeAspect="1"/>
          </p:cNvPicPr>
          <p:nvPr/>
        </p:nvPicPr>
        <p:blipFill>
          <a:blip r:embed="rId5"/>
          <a:stretch>
            <a:fillRect/>
          </a:stretch>
        </p:blipFill>
        <p:spPr>
          <a:xfrm>
            <a:off x="6611996" y="843174"/>
            <a:ext cx="1863188" cy="1863188"/>
          </a:xfrm>
          <a:prstGeom prst="rect">
            <a:avLst/>
          </a:prstGeom>
        </p:spPr>
      </p:pic>
      <p:pic>
        <p:nvPicPr>
          <p:cNvPr id="13" name="Picture 12" descr="A group of people in a room&#10;&#10;Description automatically generated">
            <a:extLst>
              <a:ext uri="{FF2B5EF4-FFF2-40B4-BE49-F238E27FC236}">
                <a16:creationId xmlns:a16="http://schemas.microsoft.com/office/drawing/2014/main" id="{D75CCE7F-3507-E7E5-9A54-C57FF07D5A40}"/>
              </a:ext>
            </a:extLst>
          </p:cNvPr>
          <p:cNvPicPr>
            <a:picLocks noChangeAspect="1"/>
          </p:cNvPicPr>
          <p:nvPr/>
        </p:nvPicPr>
        <p:blipFill>
          <a:blip r:embed="rId6"/>
          <a:stretch>
            <a:fillRect/>
          </a:stretch>
        </p:blipFill>
        <p:spPr>
          <a:xfrm>
            <a:off x="0" y="3433348"/>
            <a:ext cx="4572000" cy="3429000"/>
          </a:xfrm>
          <a:prstGeom prst="rect">
            <a:avLst/>
          </a:prstGeom>
        </p:spPr>
      </p:pic>
      <p:pic>
        <p:nvPicPr>
          <p:cNvPr id="15" name="Picture 14" descr="A group of kids looking at a project&#10;&#10;Description automatically generated">
            <a:extLst>
              <a:ext uri="{FF2B5EF4-FFF2-40B4-BE49-F238E27FC236}">
                <a16:creationId xmlns:a16="http://schemas.microsoft.com/office/drawing/2014/main" id="{17CC8449-CDBA-3222-858A-7EC17859F494}"/>
              </a:ext>
            </a:extLst>
          </p:cNvPr>
          <p:cNvPicPr>
            <a:picLocks noChangeAspect="1"/>
          </p:cNvPicPr>
          <p:nvPr/>
        </p:nvPicPr>
        <p:blipFill>
          <a:blip r:embed="rId7"/>
          <a:stretch>
            <a:fillRect/>
          </a:stretch>
        </p:blipFill>
        <p:spPr>
          <a:xfrm>
            <a:off x="3481036" y="3433348"/>
            <a:ext cx="2568482" cy="3424642"/>
          </a:xfrm>
          <a:prstGeom prst="rect">
            <a:avLst/>
          </a:prstGeom>
        </p:spPr>
      </p:pic>
    </p:spTree>
    <p:extLst>
      <p:ext uri="{BB962C8B-B14F-4D97-AF65-F5344CB8AC3E}">
        <p14:creationId xmlns:p14="http://schemas.microsoft.com/office/powerpoint/2010/main" val="116997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AA6B4F65-EE0E-4A52-B5A5-85584D080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colorful object&#10;&#10;Description automatically generated">
            <a:extLst>
              <a:ext uri="{FF2B5EF4-FFF2-40B4-BE49-F238E27FC236}">
                <a16:creationId xmlns:a16="http://schemas.microsoft.com/office/drawing/2014/main" id="{D8E33C2C-FD53-C7A3-ECE0-3BAAD92127BE}"/>
              </a:ext>
            </a:extLst>
          </p:cNvPr>
          <p:cNvPicPr>
            <a:picLocks noChangeAspect="1"/>
          </p:cNvPicPr>
          <p:nvPr/>
        </p:nvPicPr>
        <p:blipFill>
          <a:blip r:embed="rId3"/>
          <a:srcRect l="12203" r="15796" b="-1"/>
          <a:stretch>
            <a:fillRect/>
          </a:stretch>
        </p:blipFill>
        <p:spPr>
          <a:xfrm>
            <a:off x="20" y="10"/>
            <a:ext cx="12191979" cy="6857989"/>
          </a:xfrm>
          <a:prstGeom prst="rect">
            <a:avLst/>
          </a:prstGeom>
        </p:spPr>
      </p:pic>
      <p:sp>
        <p:nvSpPr>
          <p:cNvPr id="6" name="Rectangle 5">
            <a:extLst>
              <a:ext uri="{FF2B5EF4-FFF2-40B4-BE49-F238E27FC236}">
                <a16:creationId xmlns:a16="http://schemas.microsoft.com/office/drawing/2014/main" id="{EAA73A73-7A9A-06A6-EB3C-A8B158D6C16F}"/>
              </a:ext>
            </a:extLst>
          </p:cNvPr>
          <p:cNvSpPr/>
          <p:nvPr/>
        </p:nvSpPr>
        <p:spPr>
          <a:xfrm>
            <a:off x="402097" y="348747"/>
            <a:ext cx="6857552"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What is AI?</a:t>
            </a:r>
          </a:p>
        </p:txBody>
      </p:sp>
      <p:sp>
        <p:nvSpPr>
          <p:cNvPr id="7" name="Title 1">
            <a:extLst>
              <a:ext uri="{FF2B5EF4-FFF2-40B4-BE49-F238E27FC236}">
                <a16:creationId xmlns:a16="http://schemas.microsoft.com/office/drawing/2014/main" id="{F0B36EDB-3F53-2B5F-6513-9EFF522C3512}"/>
              </a:ext>
            </a:extLst>
          </p:cNvPr>
          <p:cNvSpPr txBox="1">
            <a:spLocks/>
          </p:cNvSpPr>
          <p:nvPr/>
        </p:nvSpPr>
        <p:spPr>
          <a:xfrm>
            <a:off x="0" y="1590657"/>
            <a:ext cx="7798279" cy="2428931"/>
          </a:xfrm>
          <a:prstGeom prst="rect">
            <a:avLst/>
          </a:prstGeom>
          <a:solidFill>
            <a:schemeClr val="accent5">
              <a:lumMod val="50000"/>
              <a:alpha val="79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ARTIFICIAL INTELLIGENCE (AI) uses algorithms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to seek patterns in </a:t>
            </a:r>
            <a:r>
              <a:rPr lang="en-US" sz="2400" i="1" dirty="0">
                <a:solidFill>
                  <a:schemeClr val="bg1"/>
                </a:solidFill>
                <a:effectLst/>
                <a:latin typeface="Bangla Sangam MN" panose="02000000000000000000" pitchFamily="2" charset="0"/>
                <a:ea typeface="Heiti TC Medium" pitchFamily="2" charset="-128"/>
                <a:cs typeface="Bangla Sangam MN" panose="02000000000000000000" pitchFamily="2" charset="0"/>
              </a:rPr>
              <a:t>huge</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 amounts of data,</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and learn from those patterns to</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make predictions.</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
        <p:nvSpPr>
          <p:cNvPr id="8" name="TextBox 7">
            <a:extLst>
              <a:ext uri="{FF2B5EF4-FFF2-40B4-BE49-F238E27FC236}">
                <a16:creationId xmlns:a16="http://schemas.microsoft.com/office/drawing/2014/main" id="{CFFC0197-016A-D170-65EA-FA38728D2A84}"/>
              </a:ext>
            </a:extLst>
          </p:cNvPr>
          <p:cNvSpPr txBox="1"/>
          <p:nvPr/>
        </p:nvSpPr>
        <p:spPr>
          <a:xfrm>
            <a:off x="0" y="4238468"/>
            <a:ext cx="7176164" cy="830997"/>
          </a:xfrm>
          <a:prstGeom prst="rect">
            <a:avLst/>
          </a:prstGeom>
          <a:noFill/>
        </p:spPr>
        <p:txBody>
          <a:bodyPr wrap="square" rtlCol="0">
            <a:spAutoFit/>
          </a:bodyPr>
          <a:lstStyle/>
          <a:p>
            <a:r>
              <a:rPr lang="en-US" sz="2400" dirty="0">
                <a:solidFill>
                  <a:srgbClr val="FFFF00"/>
                </a:solidFill>
                <a:effectLst>
                  <a:glow rad="334432">
                    <a:schemeClr val="tx1">
                      <a:alpha val="66000"/>
                    </a:schemeClr>
                  </a:glow>
                </a:effectLst>
              </a:rPr>
              <a:t>Machine Learning</a:t>
            </a:r>
          </a:p>
          <a:p>
            <a:r>
              <a:rPr lang="en-US" sz="2400" dirty="0">
                <a:solidFill>
                  <a:schemeClr val="bg1"/>
                </a:solidFill>
                <a:effectLst>
                  <a:glow rad="334432">
                    <a:schemeClr val="tx1">
                      <a:alpha val="66000"/>
                    </a:schemeClr>
                  </a:glow>
                </a:effectLst>
              </a:rPr>
              <a:t>Models that make predictions based on data</a:t>
            </a:r>
          </a:p>
        </p:txBody>
      </p:sp>
      <p:sp>
        <p:nvSpPr>
          <p:cNvPr id="9" name="TextBox 8">
            <a:extLst>
              <a:ext uri="{FF2B5EF4-FFF2-40B4-BE49-F238E27FC236}">
                <a16:creationId xmlns:a16="http://schemas.microsoft.com/office/drawing/2014/main" id="{097BFA5B-B36F-CE9B-0B28-97DB98A08C2B}"/>
              </a:ext>
            </a:extLst>
          </p:cNvPr>
          <p:cNvSpPr txBox="1"/>
          <p:nvPr/>
        </p:nvSpPr>
        <p:spPr>
          <a:xfrm>
            <a:off x="0" y="5288340"/>
            <a:ext cx="7176164" cy="1569660"/>
          </a:xfrm>
          <a:prstGeom prst="rect">
            <a:avLst/>
          </a:prstGeom>
          <a:noFill/>
        </p:spPr>
        <p:txBody>
          <a:bodyPr wrap="square" rtlCol="0">
            <a:spAutoFit/>
          </a:bodyPr>
          <a:lstStyle/>
          <a:p>
            <a:r>
              <a:rPr lang="en-US" sz="2400" dirty="0">
                <a:solidFill>
                  <a:srgbClr val="FFFF00"/>
                </a:solidFill>
                <a:effectLst>
                  <a:glow rad="334432">
                    <a:schemeClr val="tx1">
                      <a:alpha val="66000"/>
                    </a:schemeClr>
                  </a:glow>
                </a:effectLst>
              </a:rPr>
              <a:t>Neural Networks</a:t>
            </a:r>
          </a:p>
          <a:p>
            <a:r>
              <a:rPr lang="en-US" sz="2400" dirty="0">
                <a:solidFill>
                  <a:schemeClr val="bg1"/>
                </a:solidFill>
                <a:effectLst>
                  <a:glow rad="334432">
                    <a:schemeClr val="tx1">
                      <a:alpha val="66000"/>
                    </a:schemeClr>
                  </a:glow>
                </a:effectLst>
              </a:rPr>
              <a:t>A machine learning technique that models the organization of the brain to find patterns in data;</a:t>
            </a:r>
          </a:p>
          <a:p>
            <a:r>
              <a:rPr lang="en-US" sz="2400" dirty="0">
                <a:solidFill>
                  <a:schemeClr val="bg1"/>
                </a:solidFill>
                <a:effectLst>
                  <a:glow rad="334432">
                    <a:schemeClr val="tx1">
                      <a:alpha val="66000"/>
                    </a:schemeClr>
                  </a:glow>
                </a:effectLst>
              </a:rPr>
              <a:t>Often supervised (inputs/outputs provided) </a:t>
            </a:r>
          </a:p>
        </p:txBody>
      </p:sp>
      <p:sp>
        <p:nvSpPr>
          <p:cNvPr id="11" name="TextBox 10">
            <a:extLst>
              <a:ext uri="{FF2B5EF4-FFF2-40B4-BE49-F238E27FC236}">
                <a16:creationId xmlns:a16="http://schemas.microsoft.com/office/drawing/2014/main" id="{5C65F9B8-4A92-E984-45B5-EE62E8FC07D3}"/>
              </a:ext>
            </a:extLst>
          </p:cNvPr>
          <p:cNvSpPr txBox="1"/>
          <p:nvPr/>
        </p:nvSpPr>
        <p:spPr>
          <a:xfrm>
            <a:off x="7015398" y="4238468"/>
            <a:ext cx="5176582" cy="1200329"/>
          </a:xfrm>
          <a:prstGeom prst="rect">
            <a:avLst/>
          </a:prstGeom>
          <a:noFill/>
        </p:spPr>
        <p:txBody>
          <a:bodyPr wrap="square" rtlCol="0">
            <a:spAutoFit/>
          </a:bodyPr>
          <a:lstStyle/>
          <a:p>
            <a:pPr algn="r"/>
            <a:r>
              <a:rPr lang="en-US" sz="2400" dirty="0">
                <a:solidFill>
                  <a:srgbClr val="FFFF00"/>
                </a:solidFill>
                <a:effectLst>
                  <a:glow rad="334432">
                    <a:schemeClr val="tx1">
                      <a:alpha val="66000"/>
                    </a:schemeClr>
                  </a:glow>
                </a:effectLst>
              </a:rPr>
              <a:t>Deep Learning</a:t>
            </a:r>
          </a:p>
          <a:p>
            <a:pPr algn="r"/>
            <a:r>
              <a:rPr lang="en-US" sz="2400" dirty="0">
                <a:solidFill>
                  <a:schemeClr val="bg1"/>
                </a:solidFill>
                <a:effectLst>
                  <a:glow rad="334432">
                    <a:schemeClr val="tx1">
                      <a:alpha val="66000"/>
                    </a:schemeClr>
                  </a:glow>
                </a:effectLst>
              </a:rPr>
              <a:t>More complex neural networks that find patterns; unsupervised</a:t>
            </a:r>
          </a:p>
        </p:txBody>
      </p:sp>
      <p:sp>
        <p:nvSpPr>
          <p:cNvPr id="13" name="TextBox 12">
            <a:extLst>
              <a:ext uri="{FF2B5EF4-FFF2-40B4-BE49-F238E27FC236}">
                <a16:creationId xmlns:a16="http://schemas.microsoft.com/office/drawing/2014/main" id="{A94B307D-9FF5-C179-0D3A-D0E35934AFF0}"/>
              </a:ext>
            </a:extLst>
          </p:cNvPr>
          <p:cNvSpPr txBox="1"/>
          <p:nvPr/>
        </p:nvSpPr>
        <p:spPr>
          <a:xfrm>
            <a:off x="7015398" y="5657661"/>
            <a:ext cx="5176582" cy="1200329"/>
          </a:xfrm>
          <a:prstGeom prst="rect">
            <a:avLst/>
          </a:prstGeom>
          <a:noFill/>
        </p:spPr>
        <p:txBody>
          <a:bodyPr wrap="square" rtlCol="0">
            <a:spAutoFit/>
          </a:bodyPr>
          <a:lstStyle/>
          <a:p>
            <a:pPr algn="r"/>
            <a:r>
              <a:rPr lang="en-US" sz="2400" dirty="0">
                <a:solidFill>
                  <a:srgbClr val="FFFF00"/>
                </a:solidFill>
                <a:effectLst>
                  <a:glow rad="334432">
                    <a:schemeClr val="tx1">
                      <a:alpha val="66000"/>
                    </a:schemeClr>
                  </a:glow>
                </a:effectLst>
              </a:rPr>
              <a:t>Generative AI (including LLMs)</a:t>
            </a:r>
          </a:p>
          <a:p>
            <a:pPr algn="r"/>
            <a:r>
              <a:rPr lang="en-US" sz="2400" dirty="0">
                <a:solidFill>
                  <a:schemeClr val="bg1"/>
                </a:solidFill>
                <a:effectLst>
                  <a:glow rad="334432">
                    <a:schemeClr val="tx1">
                      <a:alpha val="66000"/>
                    </a:schemeClr>
                  </a:glow>
                </a:effectLst>
              </a:rPr>
              <a:t>Deep learning systems that create original content; unsupervised</a:t>
            </a:r>
          </a:p>
        </p:txBody>
      </p:sp>
      <p:sp>
        <p:nvSpPr>
          <p:cNvPr id="14" name="TextBox 13">
            <a:extLst>
              <a:ext uri="{FF2B5EF4-FFF2-40B4-BE49-F238E27FC236}">
                <a16:creationId xmlns:a16="http://schemas.microsoft.com/office/drawing/2014/main" id="{DCAFC27B-BDC0-E55D-ABAC-D8F0469F6843}"/>
              </a:ext>
            </a:extLst>
          </p:cNvPr>
          <p:cNvSpPr txBox="1"/>
          <p:nvPr/>
        </p:nvSpPr>
        <p:spPr>
          <a:xfrm>
            <a:off x="1764962" y="3299159"/>
            <a:ext cx="6033318" cy="646331"/>
          </a:xfrm>
          <a:prstGeom prst="rect">
            <a:avLst/>
          </a:prstGeom>
          <a:noFill/>
        </p:spPr>
        <p:txBody>
          <a:bodyPr wrap="none" rtlCol="0">
            <a:spAutoFit/>
          </a:bodyPr>
          <a:lstStyle/>
          <a:p>
            <a:pPr algn="r"/>
            <a:r>
              <a:rPr lang="en-US" dirty="0">
                <a:solidFill>
                  <a:schemeClr val="bg1"/>
                </a:solidFill>
              </a:rPr>
              <a:t>LEARN MORE: </a:t>
            </a:r>
            <a:r>
              <a:rPr lang="en-US" i="1" dirty="0">
                <a:solidFill>
                  <a:schemeClr val="bg1"/>
                </a:solidFill>
              </a:rPr>
              <a:t>What is artificial intelligence (AI)?</a:t>
            </a:r>
          </a:p>
          <a:p>
            <a:pPr algn="r"/>
            <a:r>
              <a:rPr lang="en-US" dirty="0">
                <a:solidFill>
                  <a:schemeClr val="bg1"/>
                </a:solidFill>
              </a:rPr>
              <a:t>https://www.ibm.com/think/topics/artificial-intelligence</a:t>
            </a:r>
          </a:p>
        </p:txBody>
      </p:sp>
      <p:pic>
        <p:nvPicPr>
          <p:cNvPr id="3" name="Picture 2" descr="A screenshot of a music player&#10;&#10;Description automatically generated">
            <a:extLst>
              <a:ext uri="{FF2B5EF4-FFF2-40B4-BE49-F238E27FC236}">
                <a16:creationId xmlns:a16="http://schemas.microsoft.com/office/drawing/2014/main" id="{2110F9CF-CE33-AFC5-D3A7-280B834F6DFE}"/>
              </a:ext>
            </a:extLst>
          </p:cNvPr>
          <p:cNvPicPr>
            <a:picLocks noChangeAspect="1"/>
          </p:cNvPicPr>
          <p:nvPr/>
        </p:nvPicPr>
        <p:blipFill>
          <a:blip r:embed="rId4"/>
          <a:stretch>
            <a:fillRect/>
          </a:stretch>
        </p:blipFill>
        <p:spPr>
          <a:xfrm>
            <a:off x="9333780" y="0"/>
            <a:ext cx="2858219" cy="4047959"/>
          </a:xfrm>
          <a:prstGeom prst="rect">
            <a:avLst/>
          </a:prstGeom>
        </p:spPr>
      </p:pic>
    </p:spTree>
    <p:extLst>
      <p:ext uri="{BB962C8B-B14F-4D97-AF65-F5344CB8AC3E}">
        <p14:creationId xmlns:p14="http://schemas.microsoft.com/office/powerpoint/2010/main" val="4036732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75C35AC6-BDA7-3CFC-EE62-856DBB1FA42B}"/>
              </a:ext>
            </a:extLst>
          </p:cNvPr>
          <p:cNvPicPr>
            <a:picLocks noChangeAspect="1"/>
          </p:cNvPicPr>
          <p:nvPr/>
        </p:nvPicPr>
        <p:blipFill>
          <a:blip r:embed="rId2">
            <a:alphaModFix amt="41000"/>
          </a:blip>
          <a:srcRect l="12203" r="15796" b="-1"/>
          <a:stretch>
            <a:fillRect/>
          </a:stretch>
        </p:blipFill>
        <p:spPr>
          <a:xfrm>
            <a:off x="20" y="10"/>
            <a:ext cx="12191979" cy="6857989"/>
          </a:xfrm>
          <a:prstGeom prst="rect">
            <a:avLst/>
          </a:prstGeom>
        </p:spPr>
      </p:pic>
      <p:sp>
        <p:nvSpPr>
          <p:cNvPr id="6" name="TextBox 5">
            <a:extLst>
              <a:ext uri="{FF2B5EF4-FFF2-40B4-BE49-F238E27FC236}">
                <a16:creationId xmlns:a16="http://schemas.microsoft.com/office/drawing/2014/main" id="{CE1F87AE-7F43-1A6E-2D23-617E81CE7C26}"/>
              </a:ext>
            </a:extLst>
          </p:cNvPr>
          <p:cNvSpPr txBox="1"/>
          <p:nvPr/>
        </p:nvSpPr>
        <p:spPr>
          <a:xfrm>
            <a:off x="0" y="5120352"/>
            <a:ext cx="12178332" cy="1754326"/>
          </a:xfrm>
          <a:prstGeom prst="rect">
            <a:avLst/>
          </a:prstGeom>
          <a:solidFill>
            <a:schemeClr val="accent5">
              <a:lumMod val="50000"/>
            </a:schemeClr>
          </a:solidFill>
        </p:spPr>
        <p:txBody>
          <a:bodyPr wrap="square" rtlCol="0">
            <a:spAutoFit/>
          </a:bodyPr>
          <a:lstStyle/>
          <a:p>
            <a:pPr algn="ctr"/>
            <a:r>
              <a:rPr lang="en-US" dirty="0">
                <a:solidFill>
                  <a:schemeClr val="bg1"/>
                </a:solidFill>
              </a:rPr>
              <a:t>“A neural network learning procedure has been applied to the classification of sonar returns from two undersea targets, a metal cylinder and a similarly shaped rock. Networks with an intermediate layer of hidden processing units achieved a classification accuracy as high as 100% on a training set of 104 returns…networks correctly classified up to 90.4% of…returns not contained in the training set....Network performance &amp; classification strategy was comparable to that of trained human listeners.” - </a:t>
            </a:r>
            <a:r>
              <a:rPr lang="en-US" i="1" dirty="0">
                <a:solidFill>
                  <a:schemeClr val="bg1"/>
                </a:solidFill>
              </a:rPr>
              <a:t>Analysis of hidden units in a layered</a:t>
            </a:r>
          </a:p>
          <a:p>
            <a:pPr algn="ctr"/>
            <a:r>
              <a:rPr lang="en-US" i="1" dirty="0">
                <a:solidFill>
                  <a:schemeClr val="bg1"/>
                </a:solidFill>
              </a:rPr>
              <a:t>network trained to classify sonar targets (1998)</a:t>
            </a:r>
          </a:p>
        </p:txBody>
      </p:sp>
      <p:pic>
        <p:nvPicPr>
          <p:cNvPr id="12" name="Picture 11">
            <a:extLst>
              <a:ext uri="{FF2B5EF4-FFF2-40B4-BE49-F238E27FC236}">
                <a16:creationId xmlns:a16="http://schemas.microsoft.com/office/drawing/2014/main" id="{B3CE645C-CE92-6A34-F4DB-34D214FD5751}"/>
              </a:ext>
            </a:extLst>
          </p:cNvPr>
          <p:cNvPicPr>
            <a:picLocks noChangeAspect="1"/>
          </p:cNvPicPr>
          <p:nvPr/>
        </p:nvPicPr>
        <p:blipFill>
          <a:blip r:embed="rId3"/>
          <a:stretch>
            <a:fillRect/>
          </a:stretch>
        </p:blipFill>
        <p:spPr>
          <a:xfrm rot="10800000">
            <a:off x="7804841" y="2571358"/>
            <a:ext cx="1286447" cy="964344"/>
          </a:xfrm>
          <a:prstGeom prst="rect">
            <a:avLst/>
          </a:prstGeom>
          <a:effectLst>
            <a:glow rad="127000">
              <a:srgbClr val="FFFF00"/>
            </a:glow>
          </a:effectLst>
        </p:spPr>
      </p:pic>
      <p:pic>
        <p:nvPicPr>
          <p:cNvPr id="13" name="Picture 12">
            <a:extLst>
              <a:ext uri="{FF2B5EF4-FFF2-40B4-BE49-F238E27FC236}">
                <a16:creationId xmlns:a16="http://schemas.microsoft.com/office/drawing/2014/main" id="{664AC6BE-2CFD-0AC6-E6BB-2BB31236E3DF}"/>
              </a:ext>
            </a:extLst>
          </p:cNvPr>
          <p:cNvPicPr>
            <a:picLocks noChangeAspect="1"/>
          </p:cNvPicPr>
          <p:nvPr/>
        </p:nvPicPr>
        <p:blipFill>
          <a:blip r:embed="rId3"/>
          <a:stretch>
            <a:fillRect/>
          </a:stretch>
        </p:blipFill>
        <p:spPr>
          <a:xfrm rot="10800000">
            <a:off x="8614760" y="2571358"/>
            <a:ext cx="1286447" cy="964344"/>
          </a:xfrm>
          <a:prstGeom prst="rect">
            <a:avLst/>
          </a:prstGeom>
          <a:effectLst>
            <a:glow rad="127000">
              <a:srgbClr val="FFFF00"/>
            </a:glow>
          </a:effectLst>
        </p:spPr>
      </p:pic>
      <p:pic>
        <p:nvPicPr>
          <p:cNvPr id="14" name="Picture 13">
            <a:extLst>
              <a:ext uri="{FF2B5EF4-FFF2-40B4-BE49-F238E27FC236}">
                <a16:creationId xmlns:a16="http://schemas.microsoft.com/office/drawing/2014/main" id="{AF0388ED-778A-974B-0AAA-03E23A5FA5DE}"/>
              </a:ext>
            </a:extLst>
          </p:cNvPr>
          <p:cNvPicPr>
            <a:picLocks noChangeAspect="1"/>
          </p:cNvPicPr>
          <p:nvPr/>
        </p:nvPicPr>
        <p:blipFill>
          <a:blip r:embed="rId3"/>
          <a:stretch>
            <a:fillRect/>
          </a:stretch>
        </p:blipFill>
        <p:spPr>
          <a:xfrm rot="10800000">
            <a:off x="10065387" y="2533538"/>
            <a:ext cx="1286447" cy="964344"/>
          </a:xfrm>
          <a:prstGeom prst="rect">
            <a:avLst/>
          </a:prstGeom>
          <a:effectLst>
            <a:glow rad="127000">
              <a:srgbClr val="FFFF00"/>
            </a:glow>
          </a:effectLst>
        </p:spPr>
      </p:pic>
      <p:pic>
        <p:nvPicPr>
          <p:cNvPr id="15" name="Picture 14">
            <a:extLst>
              <a:ext uri="{FF2B5EF4-FFF2-40B4-BE49-F238E27FC236}">
                <a16:creationId xmlns:a16="http://schemas.microsoft.com/office/drawing/2014/main" id="{9EAC840D-9523-D61A-026A-9A2DD8F5DC80}"/>
              </a:ext>
            </a:extLst>
          </p:cNvPr>
          <p:cNvPicPr>
            <a:picLocks noChangeAspect="1"/>
          </p:cNvPicPr>
          <p:nvPr/>
        </p:nvPicPr>
        <p:blipFill>
          <a:blip r:embed="rId3"/>
          <a:stretch>
            <a:fillRect/>
          </a:stretch>
        </p:blipFill>
        <p:spPr>
          <a:xfrm rot="10800000">
            <a:off x="9359801" y="2552029"/>
            <a:ext cx="1286447" cy="964344"/>
          </a:xfrm>
          <a:prstGeom prst="rect">
            <a:avLst/>
          </a:prstGeom>
          <a:effectLst>
            <a:glow rad="127000">
              <a:srgbClr val="FFFF00"/>
            </a:glow>
          </a:effectLst>
        </p:spPr>
      </p:pic>
      <p:pic>
        <p:nvPicPr>
          <p:cNvPr id="16" name="Picture 15">
            <a:extLst>
              <a:ext uri="{FF2B5EF4-FFF2-40B4-BE49-F238E27FC236}">
                <a16:creationId xmlns:a16="http://schemas.microsoft.com/office/drawing/2014/main" id="{C7D28CDF-61C3-5C16-5661-EA32DB4B3B4E}"/>
              </a:ext>
            </a:extLst>
          </p:cNvPr>
          <p:cNvPicPr>
            <a:picLocks noChangeAspect="1"/>
          </p:cNvPicPr>
          <p:nvPr/>
        </p:nvPicPr>
        <p:blipFill>
          <a:blip r:embed="rId3"/>
          <a:stretch>
            <a:fillRect/>
          </a:stretch>
        </p:blipFill>
        <p:spPr>
          <a:xfrm rot="10800000">
            <a:off x="8700480" y="1554336"/>
            <a:ext cx="1286447" cy="964344"/>
          </a:xfrm>
          <a:prstGeom prst="rect">
            <a:avLst/>
          </a:prstGeom>
          <a:effectLst>
            <a:glow rad="127000">
              <a:srgbClr val="FFFF00"/>
            </a:glow>
          </a:effectLst>
        </p:spPr>
      </p:pic>
      <p:pic>
        <p:nvPicPr>
          <p:cNvPr id="18" name="Picture 17">
            <a:extLst>
              <a:ext uri="{FF2B5EF4-FFF2-40B4-BE49-F238E27FC236}">
                <a16:creationId xmlns:a16="http://schemas.microsoft.com/office/drawing/2014/main" id="{F6364D05-04F4-DC17-5983-7D171F523DFC}"/>
              </a:ext>
            </a:extLst>
          </p:cNvPr>
          <p:cNvPicPr>
            <a:picLocks noChangeAspect="1"/>
          </p:cNvPicPr>
          <p:nvPr/>
        </p:nvPicPr>
        <p:blipFill>
          <a:blip r:embed="rId3"/>
          <a:stretch>
            <a:fillRect/>
          </a:stretch>
        </p:blipFill>
        <p:spPr>
          <a:xfrm rot="10800000">
            <a:off x="9986927" y="1545575"/>
            <a:ext cx="1286447" cy="964344"/>
          </a:xfrm>
          <a:prstGeom prst="rect">
            <a:avLst/>
          </a:prstGeom>
          <a:effectLst>
            <a:glow rad="127000">
              <a:srgbClr val="FFFF00"/>
            </a:glow>
          </a:effectLst>
        </p:spPr>
      </p:pic>
      <p:pic>
        <p:nvPicPr>
          <p:cNvPr id="20" name="Picture 19">
            <a:extLst>
              <a:ext uri="{FF2B5EF4-FFF2-40B4-BE49-F238E27FC236}">
                <a16:creationId xmlns:a16="http://schemas.microsoft.com/office/drawing/2014/main" id="{396CB35A-8831-9F5E-5E01-9A4F4FA130FA}"/>
              </a:ext>
            </a:extLst>
          </p:cNvPr>
          <p:cNvPicPr>
            <a:picLocks noChangeAspect="1"/>
          </p:cNvPicPr>
          <p:nvPr/>
        </p:nvPicPr>
        <p:blipFill>
          <a:blip r:embed="rId3"/>
          <a:stretch>
            <a:fillRect/>
          </a:stretch>
        </p:blipFill>
        <p:spPr>
          <a:xfrm rot="10800000">
            <a:off x="10781430" y="2518671"/>
            <a:ext cx="1286447" cy="964344"/>
          </a:xfrm>
          <a:prstGeom prst="rect">
            <a:avLst/>
          </a:prstGeom>
          <a:effectLst>
            <a:glow rad="127000">
              <a:srgbClr val="FFFF00"/>
            </a:glow>
          </a:effectLst>
        </p:spPr>
      </p:pic>
      <p:sp>
        <p:nvSpPr>
          <p:cNvPr id="5" name="Rectangle 4">
            <a:extLst>
              <a:ext uri="{FF2B5EF4-FFF2-40B4-BE49-F238E27FC236}">
                <a16:creationId xmlns:a16="http://schemas.microsoft.com/office/drawing/2014/main" id="{6E2365FD-894A-4204-536D-7239F5C07D58}"/>
              </a:ext>
            </a:extLst>
          </p:cNvPr>
          <p:cNvSpPr/>
          <p:nvPr/>
        </p:nvSpPr>
        <p:spPr>
          <a:xfrm>
            <a:off x="0" y="99474"/>
            <a:ext cx="9131853" cy="1270192"/>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“Mines” vs. rocks</a:t>
            </a:r>
          </a:p>
        </p:txBody>
      </p:sp>
      <p:pic>
        <p:nvPicPr>
          <p:cNvPr id="21" name="Picture 20">
            <a:extLst>
              <a:ext uri="{FF2B5EF4-FFF2-40B4-BE49-F238E27FC236}">
                <a16:creationId xmlns:a16="http://schemas.microsoft.com/office/drawing/2014/main" id="{C1075D57-BC47-1E84-28E3-1707431DDE49}"/>
              </a:ext>
            </a:extLst>
          </p:cNvPr>
          <p:cNvPicPr>
            <a:picLocks noChangeAspect="1"/>
          </p:cNvPicPr>
          <p:nvPr/>
        </p:nvPicPr>
        <p:blipFill>
          <a:blip r:embed="rId3"/>
          <a:stretch>
            <a:fillRect/>
          </a:stretch>
        </p:blipFill>
        <p:spPr>
          <a:xfrm rot="10800000">
            <a:off x="10799891" y="3611543"/>
            <a:ext cx="1286447" cy="964344"/>
          </a:xfrm>
          <a:prstGeom prst="rect">
            <a:avLst/>
          </a:prstGeom>
          <a:effectLst>
            <a:glow rad="127000">
              <a:srgbClr val="FFFF00"/>
            </a:glow>
          </a:effectLst>
        </p:spPr>
      </p:pic>
      <p:pic>
        <p:nvPicPr>
          <p:cNvPr id="22" name="Picture 21">
            <a:extLst>
              <a:ext uri="{FF2B5EF4-FFF2-40B4-BE49-F238E27FC236}">
                <a16:creationId xmlns:a16="http://schemas.microsoft.com/office/drawing/2014/main" id="{CB066CCE-8A65-2706-9322-1EA144903238}"/>
              </a:ext>
            </a:extLst>
          </p:cNvPr>
          <p:cNvPicPr>
            <a:picLocks noChangeAspect="1"/>
          </p:cNvPicPr>
          <p:nvPr/>
        </p:nvPicPr>
        <p:blipFill>
          <a:blip r:embed="rId3"/>
          <a:stretch>
            <a:fillRect/>
          </a:stretch>
        </p:blipFill>
        <p:spPr>
          <a:xfrm rot="10800000">
            <a:off x="10661944" y="3611543"/>
            <a:ext cx="1286447" cy="964344"/>
          </a:xfrm>
          <a:prstGeom prst="rect">
            <a:avLst/>
          </a:prstGeom>
          <a:effectLst>
            <a:glow rad="127000">
              <a:srgbClr val="FFFF00"/>
            </a:glow>
          </a:effectLst>
        </p:spPr>
      </p:pic>
      <p:pic>
        <p:nvPicPr>
          <p:cNvPr id="23" name="Picture 22">
            <a:extLst>
              <a:ext uri="{FF2B5EF4-FFF2-40B4-BE49-F238E27FC236}">
                <a16:creationId xmlns:a16="http://schemas.microsoft.com/office/drawing/2014/main" id="{71B26310-7016-1184-A26A-4DC4A91DB5E7}"/>
              </a:ext>
            </a:extLst>
          </p:cNvPr>
          <p:cNvPicPr>
            <a:picLocks noChangeAspect="1"/>
          </p:cNvPicPr>
          <p:nvPr/>
        </p:nvPicPr>
        <p:blipFill>
          <a:blip r:embed="rId3"/>
          <a:stretch>
            <a:fillRect/>
          </a:stretch>
        </p:blipFill>
        <p:spPr>
          <a:xfrm rot="10800000">
            <a:off x="10200769" y="3628222"/>
            <a:ext cx="1286447" cy="964344"/>
          </a:xfrm>
          <a:prstGeom prst="rect">
            <a:avLst/>
          </a:prstGeom>
          <a:effectLst>
            <a:glow rad="127000">
              <a:srgbClr val="FFFF00"/>
            </a:glow>
          </a:effectLst>
        </p:spPr>
      </p:pic>
      <p:pic>
        <p:nvPicPr>
          <p:cNvPr id="24" name="Picture 23">
            <a:extLst>
              <a:ext uri="{FF2B5EF4-FFF2-40B4-BE49-F238E27FC236}">
                <a16:creationId xmlns:a16="http://schemas.microsoft.com/office/drawing/2014/main" id="{5A4C7061-3E2D-589A-BD59-3B0756D4E1F0}"/>
              </a:ext>
            </a:extLst>
          </p:cNvPr>
          <p:cNvPicPr>
            <a:picLocks noChangeAspect="1"/>
          </p:cNvPicPr>
          <p:nvPr/>
        </p:nvPicPr>
        <p:blipFill>
          <a:blip r:embed="rId3"/>
          <a:stretch>
            <a:fillRect/>
          </a:stretch>
        </p:blipFill>
        <p:spPr>
          <a:xfrm rot="10800000">
            <a:off x="10438256" y="3613961"/>
            <a:ext cx="1286447" cy="964344"/>
          </a:xfrm>
          <a:prstGeom prst="rect">
            <a:avLst/>
          </a:prstGeom>
          <a:effectLst>
            <a:glow rad="127000">
              <a:srgbClr val="FFFF00"/>
            </a:glow>
          </a:effectLst>
        </p:spPr>
      </p:pic>
      <p:pic>
        <p:nvPicPr>
          <p:cNvPr id="25" name="Picture 24">
            <a:extLst>
              <a:ext uri="{FF2B5EF4-FFF2-40B4-BE49-F238E27FC236}">
                <a16:creationId xmlns:a16="http://schemas.microsoft.com/office/drawing/2014/main" id="{E8ACFF7A-C04D-DC3C-D03D-A0070F0BA7EA}"/>
              </a:ext>
            </a:extLst>
          </p:cNvPr>
          <p:cNvPicPr>
            <a:picLocks noChangeAspect="1"/>
          </p:cNvPicPr>
          <p:nvPr/>
        </p:nvPicPr>
        <p:blipFill>
          <a:blip r:embed="rId3"/>
          <a:stretch>
            <a:fillRect/>
          </a:stretch>
        </p:blipFill>
        <p:spPr>
          <a:xfrm rot="10800000">
            <a:off x="9552464" y="3644901"/>
            <a:ext cx="1286447" cy="964344"/>
          </a:xfrm>
          <a:prstGeom prst="rect">
            <a:avLst/>
          </a:prstGeom>
          <a:effectLst>
            <a:glow rad="127000">
              <a:srgbClr val="FFFF00"/>
            </a:glow>
          </a:effectLst>
        </p:spPr>
      </p:pic>
      <p:pic>
        <p:nvPicPr>
          <p:cNvPr id="26" name="Picture 25">
            <a:extLst>
              <a:ext uri="{FF2B5EF4-FFF2-40B4-BE49-F238E27FC236}">
                <a16:creationId xmlns:a16="http://schemas.microsoft.com/office/drawing/2014/main" id="{DDE935AE-1B39-3376-7789-4AD2DA2F7DAD}"/>
              </a:ext>
            </a:extLst>
          </p:cNvPr>
          <p:cNvPicPr>
            <a:picLocks noChangeAspect="1"/>
          </p:cNvPicPr>
          <p:nvPr/>
        </p:nvPicPr>
        <p:blipFill>
          <a:blip r:embed="rId3"/>
          <a:stretch>
            <a:fillRect/>
          </a:stretch>
        </p:blipFill>
        <p:spPr>
          <a:xfrm rot="10800000">
            <a:off x="9852025" y="3646713"/>
            <a:ext cx="1286447" cy="964344"/>
          </a:xfrm>
          <a:prstGeom prst="rect">
            <a:avLst/>
          </a:prstGeom>
          <a:effectLst>
            <a:glow rad="127000">
              <a:srgbClr val="FFFF00"/>
            </a:glow>
          </a:effectLst>
        </p:spPr>
      </p:pic>
      <p:pic>
        <p:nvPicPr>
          <p:cNvPr id="27" name="Picture 26">
            <a:extLst>
              <a:ext uri="{FF2B5EF4-FFF2-40B4-BE49-F238E27FC236}">
                <a16:creationId xmlns:a16="http://schemas.microsoft.com/office/drawing/2014/main" id="{6CEAE3B5-B808-042C-C05C-C581C38DE87E}"/>
              </a:ext>
            </a:extLst>
          </p:cNvPr>
          <p:cNvPicPr>
            <a:picLocks noChangeAspect="1"/>
          </p:cNvPicPr>
          <p:nvPr/>
        </p:nvPicPr>
        <p:blipFill>
          <a:blip r:embed="rId3"/>
          <a:stretch>
            <a:fillRect/>
          </a:stretch>
        </p:blipFill>
        <p:spPr>
          <a:xfrm rot="10800000">
            <a:off x="8909241" y="3644901"/>
            <a:ext cx="1286447" cy="964344"/>
          </a:xfrm>
          <a:prstGeom prst="rect">
            <a:avLst/>
          </a:prstGeom>
          <a:effectLst>
            <a:glow rad="127000">
              <a:srgbClr val="FFFF00"/>
            </a:glow>
          </a:effectLst>
        </p:spPr>
      </p:pic>
      <p:pic>
        <p:nvPicPr>
          <p:cNvPr id="28" name="Picture 27">
            <a:extLst>
              <a:ext uri="{FF2B5EF4-FFF2-40B4-BE49-F238E27FC236}">
                <a16:creationId xmlns:a16="http://schemas.microsoft.com/office/drawing/2014/main" id="{2F4C65E4-2CF9-E5AC-6074-228713C4DC19}"/>
              </a:ext>
            </a:extLst>
          </p:cNvPr>
          <p:cNvPicPr>
            <a:picLocks noChangeAspect="1"/>
          </p:cNvPicPr>
          <p:nvPr/>
        </p:nvPicPr>
        <p:blipFill>
          <a:blip r:embed="rId3"/>
          <a:stretch>
            <a:fillRect/>
          </a:stretch>
        </p:blipFill>
        <p:spPr>
          <a:xfrm rot="10800000">
            <a:off x="9208802" y="3646713"/>
            <a:ext cx="1286447" cy="964344"/>
          </a:xfrm>
          <a:prstGeom prst="rect">
            <a:avLst/>
          </a:prstGeom>
          <a:effectLst>
            <a:glow rad="127000">
              <a:srgbClr val="FFFF00"/>
            </a:glow>
          </a:effectLst>
        </p:spPr>
      </p:pic>
      <p:pic>
        <p:nvPicPr>
          <p:cNvPr id="29" name="Picture 28">
            <a:extLst>
              <a:ext uri="{FF2B5EF4-FFF2-40B4-BE49-F238E27FC236}">
                <a16:creationId xmlns:a16="http://schemas.microsoft.com/office/drawing/2014/main" id="{1F8D1B22-B8C8-7668-351C-1FDB0673E256}"/>
              </a:ext>
            </a:extLst>
          </p:cNvPr>
          <p:cNvPicPr>
            <a:picLocks noChangeAspect="1"/>
          </p:cNvPicPr>
          <p:nvPr/>
        </p:nvPicPr>
        <p:blipFill>
          <a:blip r:embed="rId3"/>
          <a:stretch>
            <a:fillRect/>
          </a:stretch>
        </p:blipFill>
        <p:spPr>
          <a:xfrm rot="10800000">
            <a:off x="8315200" y="3657956"/>
            <a:ext cx="1286447" cy="964344"/>
          </a:xfrm>
          <a:prstGeom prst="rect">
            <a:avLst/>
          </a:prstGeom>
          <a:effectLst>
            <a:glow rad="127000">
              <a:srgbClr val="FFFF00"/>
            </a:glow>
          </a:effectLst>
        </p:spPr>
      </p:pic>
      <p:pic>
        <p:nvPicPr>
          <p:cNvPr id="30" name="Picture 29">
            <a:extLst>
              <a:ext uri="{FF2B5EF4-FFF2-40B4-BE49-F238E27FC236}">
                <a16:creationId xmlns:a16="http://schemas.microsoft.com/office/drawing/2014/main" id="{4B27C11C-6C5F-3208-9EFE-8602E917556A}"/>
              </a:ext>
            </a:extLst>
          </p:cNvPr>
          <p:cNvPicPr>
            <a:picLocks noChangeAspect="1"/>
          </p:cNvPicPr>
          <p:nvPr/>
        </p:nvPicPr>
        <p:blipFill>
          <a:blip r:embed="rId3"/>
          <a:stretch>
            <a:fillRect/>
          </a:stretch>
        </p:blipFill>
        <p:spPr>
          <a:xfrm rot="10800000">
            <a:off x="8614761" y="3659768"/>
            <a:ext cx="1286447" cy="964344"/>
          </a:xfrm>
          <a:prstGeom prst="rect">
            <a:avLst/>
          </a:prstGeom>
          <a:effectLst>
            <a:glow rad="127000">
              <a:srgbClr val="FFFF00"/>
            </a:glow>
          </a:effectLst>
        </p:spPr>
      </p:pic>
      <p:pic>
        <p:nvPicPr>
          <p:cNvPr id="31" name="Picture 30">
            <a:extLst>
              <a:ext uri="{FF2B5EF4-FFF2-40B4-BE49-F238E27FC236}">
                <a16:creationId xmlns:a16="http://schemas.microsoft.com/office/drawing/2014/main" id="{4839E43B-FE9A-3954-29E3-FB9B5A13B733}"/>
              </a:ext>
            </a:extLst>
          </p:cNvPr>
          <p:cNvPicPr>
            <a:picLocks noChangeAspect="1"/>
          </p:cNvPicPr>
          <p:nvPr/>
        </p:nvPicPr>
        <p:blipFill>
          <a:blip r:embed="rId3"/>
          <a:stretch>
            <a:fillRect/>
          </a:stretch>
        </p:blipFill>
        <p:spPr>
          <a:xfrm rot="10800000">
            <a:off x="7804842" y="3643089"/>
            <a:ext cx="1286447" cy="964344"/>
          </a:xfrm>
          <a:prstGeom prst="rect">
            <a:avLst/>
          </a:prstGeom>
          <a:effectLst>
            <a:glow rad="127000">
              <a:srgbClr val="FFFF00"/>
            </a:glow>
          </a:effectLst>
        </p:spPr>
      </p:pic>
      <p:pic>
        <p:nvPicPr>
          <p:cNvPr id="32" name="Picture 31">
            <a:extLst>
              <a:ext uri="{FF2B5EF4-FFF2-40B4-BE49-F238E27FC236}">
                <a16:creationId xmlns:a16="http://schemas.microsoft.com/office/drawing/2014/main" id="{A3F7F992-D062-2C0E-868A-0D0BBDA4EF00}"/>
              </a:ext>
            </a:extLst>
          </p:cNvPr>
          <p:cNvPicPr>
            <a:picLocks noChangeAspect="1"/>
          </p:cNvPicPr>
          <p:nvPr/>
        </p:nvPicPr>
        <p:blipFill>
          <a:blip r:embed="rId3"/>
          <a:stretch>
            <a:fillRect/>
          </a:stretch>
        </p:blipFill>
        <p:spPr>
          <a:xfrm rot="10800000">
            <a:off x="8104403" y="3644901"/>
            <a:ext cx="1286447" cy="964344"/>
          </a:xfrm>
          <a:prstGeom prst="rect">
            <a:avLst/>
          </a:prstGeom>
          <a:effectLst>
            <a:glow rad="127000">
              <a:srgbClr val="FFFF00"/>
            </a:glow>
          </a:effectLst>
        </p:spPr>
      </p:pic>
      <p:pic>
        <p:nvPicPr>
          <p:cNvPr id="33" name="Picture 32">
            <a:extLst>
              <a:ext uri="{FF2B5EF4-FFF2-40B4-BE49-F238E27FC236}">
                <a16:creationId xmlns:a16="http://schemas.microsoft.com/office/drawing/2014/main" id="{7F59B80C-EC8B-B4F2-A017-A443861249BF}"/>
              </a:ext>
            </a:extLst>
          </p:cNvPr>
          <p:cNvPicPr>
            <a:picLocks noChangeAspect="1"/>
          </p:cNvPicPr>
          <p:nvPr/>
        </p:nvPicPr>
        <p:blipFill>
          <a:blip r:embed="rId3"/>
          <a:stretch>
            <a:fillRect/>
          </a:stretch>
        </p:blipFill>
        <p:spPr>
          <a:xfrm rot="10800000">
            <a:off x="7892436" y="3625900"/>
            <a:ext cx="1286447" cy="964344"/>
          </a:xfrm>
          <a:prstGeom prst="rect">
            <a:avLst/>
          </a:prstGeom>
          <a:effectLst>
            <a:glow rad="127000">
              <a:srgbClr val="FFFF00"/>
            </a:glow>
          </a:effectLst>
        </p:spPr>
      </p:pic>
      <p:pic>
        <p:nvPicPr>
          <p:cNvPr id="34" name="Picture 33">
            <a:extLst>
              <a:ext uri="{FF2B5EF4-FFF2-40B4-BE49-F238E27FC236}">
                <a16:creationId xmlns:a16="http://schemas.microsoft.com/office/drawing/2014/main" id="{02A2EC6F-F365-3CD4-F4BD-63B5C3A00BCA}"/>
              </a:ext>
            </a:extLst>
          </p:cNvPr>
          <p:cNvPicPr>
            <a:picLocks noChangeAspect="1"/>
          </p:cNvPicPr>
          <p:nvPr/>
        </p:nvPicPr>
        <p:blipFill>
          <a:blip r:embed="rId3"/>
          <a:stretch>
            <a:fillRect/>
          </a:stretch>
        </p:blipFill>
        <p:spPr>
          <a:xfrm rot="10800000">
            <a:off x="7819217" y="3657956"/>
            <a:ext cx="1286447" cy="964344"/>
          </a:xfrm>
          <a:prstGeom prst="rect">
            <a:avLst/>
          </a:prstGeom>
          <a:effectLst>
            <a:glow rad="127000">
              <a:srgbClr val="FFFF00"/>
            </a:glow>
          </a:effectLst>
        </p:spPr>
      </p:pic>
      <p:sp>
        <p:nvSpPr>
          <p:cNvPr id="35" name="TextBox 34">
            <a:extLst>
              <a:ext uri="{FF2B5EF4-FFF2-40B4-BE49-F238E27FC236}">
                <a16:creationId xmlns:a16="http://schemas.microsoft.com/office/drawing/2014/main" id="{8C15E042-1F96-033D-C105-F51B37E1ADCE}"/>
              </a:ext>
            </a:extLst>
          </p:cNvPr>
          <p:cNvSpPr txBox="1"/>
          <p:nvPr/>
        </p:nvSpPr>
        <p:spPr>
          <a:xfrm>
            <a:off x="5875972" y="3821294"/>
            <a:ext cx="2148191" cy="584775"/>
          </a:xfrm>
          <a:prstGeom prst="rect">
            <a:avLst/>
          </a:prstGeom>
          <a:noFill/>
        </p:spPr>
        <p:txBody>
          <a:bodyPr wrap="square" rtlCol="0">
            <a:spAutoFit/>
          </a:bodyPr>
          <a:lstStyle/>
          <a:p>
            <a:pPr algn="ctr"/>
            <a:r>
              <a:rPr lang="en-US" sz="1600" dirty="0">
                <a:solidFill>
                  <a:srgbClr val="FFFF00"/>
                </a:solidFill>
                <a:effectLst>
                  <a:glow rad="334432">
                    <a:schemeClr val="tx1">
                      <a:alpha val="66000"/>
                    </a:schemeClr>
                  </a:glow>
                </a:effectLst>
              </a:rPr>
              <a:t>SENSORY INPUT</a:t>
            </a:r>
          </a:p>
          <a:p>
            <a:pPr algn="ctr"/>
            <a:r>
              <a:rPr lang="en-US" sz="1600" dirty="0">
                <a:solidFill>
                  <a:schemeClr val="bg1"/>
                </a:solidFill>
                <a:effectLst>
                  <a:glow rad="334432">
                    <a:schemeClr val="tx1">
                      <a:alpha val="66000"/>
                    </a:schemeClr>
                  </a:glow>
                </a:effectLst>
              </a:rPr>
              <a:t>Auditory neurons</a:t>
            </a:r>
          </a:p>
        </p:txBody>
      </p:sp>
      <p:sp>
        <p:nvSpPr>
          <p:cNvPr id="36" name="TextBox 35">
            <a:extLst>
              <a:ext uri="{FF2B5EF4-FFF2-40B4-BE49-F238E27FC236}">
                <a16:creationId xmlns:a16="http://schemas.microsoft.com/office/drawing/2014/main" id="{0334E0DD-F014-E482-29DC-1F7A8862B502}"/>
              </a:ext>
            </a:extLst>
          </p:cNvPr>
          <p:cNvSpPr txBox="1"/>
          <p:nvPr/>
        </p:nvSpPr>
        <p:spPr>
          <a:xfrm>
            <a:off x="5999144" y="2854206"/>
            <a:ext cx="2148191" cy="584775"/>
          </a:xfrm>
          <a:prstGeom prst="rect">
            <a:avLst/>
          </a:prstGeom>
          <a:noFill/>
        </p:spPr>
        <p:txBody>
          <a:bodyPr wrap="square" rtlCol="0">
            <a:spAutoFit/>
          </a:bodyPr>
          <a:lstStyle/>
          <a:p>
            <a:pPr algn="ctr"/>
            <a:r>
              <a:rPr lang="en-US" sz="1600" dirty="0">
                <a:solidFill>
                  <a:srgbClr val="FFFF00"/>
                </a:solidFill>
                <a:effectLst>
                  <a:glow rad="334432">
                    <a:schemeClr val="tx1">
                      <a:alpha val="66000"/>
                    </a:schemeClr>
                  </a:glow>
                </a:effectLst>
              </a:rPr>
              <a:t>MIDDLE LAYER</a:t>
            </a:r>
          </a:p>
          <a:p>
            <a:pPr algn="ctr"/>
            <a:r>
              <a:rPr lang="en-US" sz="1600" dirty="0">
                <a:solidFill>
                  <a:schemeClr val="bg1"/>
                </a:solidFill>
                <a:effectLst>
                  <a:glow rad="334432">
                    <a:schemeClr val="tx1">
                      <a:alpha val="66000"/>
                    </a:schemeClr>
                  </a:glow>
                </a:effectLst>
              </a:rPr>
              <a:t>Interneurons</a:t>
            </a:r>
          </a:p>
        </p:txBody>
      </p:sp>
      <p:sp>
        <p:nvSpPr>
          <p:cNvPr id="37" name="TextBox 36">
            <a:extLst>
              <a:ext uri="{FF2B5EF4-FFF2-40B4-BE49-F238E27FC236}">
                <a16:creationId xmlns:a16="http://schemas.microsoft.com/office/drawing/2014/main" id="{788C33A5-6346-5D47-1238-AEB15C9FDC32}"/>
              </a:ext>
            </a:extLst>
          </p:cNvPr>
          <p:cNvSpPr txBox="1"/>
          <p:nvPr/>
        </p:nvSpPr>
        <p:spPr>
          <a:xfrm>
            <a:off x="6318559" y="1755503"/>
            <a:ext cx="2586644" cy="584775"/>
          </a:xfrm>
          <a:prstGeom prst="rect">
            <a:avLst/>
          </a:prstGeom>
          <a:noFill/>
        </p:spPr>
        <p:txBody>
          <a:bodyPr wrap="square" rtlCol="0">
            <a:spAutoFit/>
          </a:bodyPr>
          <a:lstStyle/>
          <a:p>
            <a:pPr algn="ctr"/>
            <a:r>
              <a:rPr lang="en-US" sz="1600" dirty="0">
                <a:solidFill>
                  <a:srgbClr val="FFFF00"/>
                </a:solidFill>
                <a:effectLst>
                  <a:glow rad="334432">
                    <a:schemeClr val="tx1">
                      <a:alpha val="66000"/>
                    </a:schemeClr>
                  </a:glow>
                </a:effectLst>
              </a:rPr>
              <a:t>MOTOR OUTPUT</a:t>
            </a:r>
          </a:p>
          <a:p>
            <a:pPr algn="ctr"/>
            <a:r>
              <a:rPr lang="en-US" sz="1600" dirty="0">
                <a:solidFill>
                  <a:schemeClr val="bg1"/>
                </a:solidFill>
                <a:effectLst>
                  <a:glow rad="334432">
                    <a:schemeClr val="tx1">
                      <a:alpha val="66000"/>
                    </a:schemeClr>
                  </a:glow>
                </a:effectLst>
              </a:rPr>
              <a:t>Motor neurons</a:t>
            </a:r>
          </a:p>
        </p:txBody>
      </p:sp>
      <p:sp>
        <p:nvSpPr>
          <p:cNvPr id="38" name="TextBox 37">
            <a:extLst>
              <a:ext uri="{FF2B5EF4-FFF2-40B4-BE49-F238E27FC236}">
                <a16:creationId xmlns:a16="http://schemas.microsoft.com/office/drawing/2014/main" id="{06D35B01-3FA0-3FC2-68A0-97BD8DA54333}"/>
              </a:ext>
            </a:extLst>
          </p:cNvPr>
          <p:cNvSpPr txBox="1"/>
          <p:nvPr/>
        </p:nvSpPr>
        <p:spPr>
          <a:xfrm>
            <a:off x="8750993" y="1266288"/>
            <a:ext cx="1074096" cy="338554"/>
          </a:xfrm>
          <a:prstGeom prst="rect">
            <a:avLst/>
          </a:prstGeom>
          <a:noFill/>
        </p:spPr>
        <p:txBody>
          <a:bodyPr wrap="square" rtlCol="0">
            <a:spAutoFit/>
          </a:bodyPr>
          <a:lstStyle/>
          <a:p>
            <a:pPr algn="ctr"/>
            <a:r>
              <a:rPr lang="en-US" sz="1600" dirty="0">
                <a:solidFill>
                  <a:srgbClr val="BFEFFF"/>
                </a:solidFill>
                <a:effectLst>
                  <a:glow rad="334432">
                    <a:schemeClr val="tx1">
                      <a:alpha val="66000"/>
                    </a:schemeClr>
                  </a:glow>
                </a:effectLst>
              </a:rPr>
              <a:t>MINE</a:t>
            </a:r>
          </a:p>
        </p:txBody>
      </p:sp>
      <p:sp>
        <p:nvSpPr>
          <p:cNvPr id="39" name="TextBox 38">
            <a:extLst>
              <a:ext uri="{FF2B5EF4-FFF2-40B4-BE49-F238E27FC236}">
                <a16:creationId xmlns:a16="http://schemas.microsoft.com/office/drawing/2014/main" id="{3462227C-EF39-B42F-262A-5DE3AEBE876C}"/>
              </a:ext>
            </a:extLst>
          </p:cNvPr>
          <p:cNvSpPr txBox="1"/>
          <p:nvPr/>
        </p:nvSpPr>
        <p:spPr>
          <a:xfrm>
            <a:off x="10037440" y="1265329"/>
            <a:ext cx="1074096" cy="338554"/>
          </a:xfrm>
          <a:prstGeom prst="rect">
            <a:avLst/>
          </a:prstGeom>
          <a:noFill/>
        </p:spPr>
        <p:txBody>
          <a:bodyPr wrap="square" rtlCol="0">
            <a:spAutoFit/>
          </a:bodyPr>
          <a:lstStyle/>
          <a:p>
            <a:pPr algn="ctr"/>
            <a:r>
              <a:rPr lang="en-US" sz="1600" dirty="0">
                <a:solidFill>
                  <a:srgbClr val="BFEFFF"/>
                </a:solidFill>
                <a:effectLst>
                  <a:glow rad="334432">
                    <a:schemeClr val="tx1">
                      <a:alpha val="66000"/>
                    </a:schemeClr>
                  </a:glow>
                </a:effectLst>
              </a:rPr>
              <a:t>ROCK</a:t>
            </a:r>
          </a:p>
        </p:txBody>
      </p:sp>
      <p:pic>
        <p:nvPicPr>
          <p:cNvPr id="40" name="Picture 39">
            <a:extLst>
              <a:ext uri="{FF2B5EF4-FFF2-40B4-BE49-F238E27FC236}">
                <a16:creationId xmlns:a16="http://schemas.microsoft.com/office/drawing/2014/main" id="{A6B1BBBA-D7D9-289A-5867-EE710793A03F}"/>
              </a:ext>
            </a:extLst>
          </p:cNvPr>
          <p:cNvPicPr>
            <a:picLocks noChangeAspect="1"/>
          </p:cNvPicPr>
          <p:nvPr/>
        </p:nvPicPr>
        <p:blipFill>
          <a:blip r:embed="rId3"/>
          <a:stretch>
            <a:fillRect/>
          </a:stretch>
        </p:blipFill>
        <p:spPr>
          <a:xfrm rot="10800000">
            <a:off x="10891885" y="3632452"/>
            <a:ext cx="1286447" cy="964344"/>
          </a:xfrm>
          <a:prstGeom prst="rect">
            <a:avLst/>
          </a:prstGeom>
          <a:effectLst>
            <a:glow rad="127000">
              <a:srgbClr val="FFFF00"/>
            </a:glow>
          </a:effectLst>
        </p:spPr>
      </p:pic>
      <p:pic>
        <p:nvPicPr>
          <p:cNvPr id="8" name="Picture 7" descr="Diagram of a diagram of a sound wave&#10;&#10;Description automatically generated">
            <a:extLst>
              <a:ext uri="{FF2B5EF4-FFF2-40B4-BE49-F238E27FC236}">
                <a16:creationId xmlns:a16="http://schemas.microsoft.com/office/drawing/2014/main" id="{34EF6301-BDC6-398F-406F-CA83691D115E}"/>
              </a:ext>
            </a:extLst>
          </p:cNvPr>
          <p:cNvPicPr>
            <a:picLocks noChangeAspect="1"/>
          </p:cNvPicPr>
          <p:nvPr/>
        </p:nvPicPr>
        <p:blipFill>
          <a:blip r:embed="rId4"/>
          <a:stretch>
            <a:fillRect/>
          </a:stretch>
        </p:blipFill>
        <p:spPr>
          <a:xfrm>
            <a:off x="42466" y="1150180"/>
            <a:ext cx="5805774" cy="3821892"/>
          </a:xfrm>
          <a:prstGeom prst="rect">
            <a:avLst/>
          </a:prstGeom>
          <a:effectLst>
            <a:glow rad="127000">
              <a:schemeClr val="tx1"/>
            </a:glow>
          </a:effectLst>
        </p:spPr>
      </p:pic>
      <p:sp>
        <p:nvSpPr>
          <p:cNvPr id="3" name="TextBox 2">
            <a:extLst>
              <a:ext uri="{FF2B5EF4-FFF2-40B4-BE49-F238E27FC236}">
                <a16:creationId xmlns:a16="http://schemas.microsoft.com/office/drawing/2014/main" id="{6AA5B475-0F6B-E2DD-78FE-AEDC6E921B94}"/>
              </a:ext>
            </a:extLst>
          </p:cNvPr>
          <p:cNvSpPr txBox="1"/>
          <p:nvPr/>
        </p:nvSpPr>
        <p:spPr>
          <a:xfrm>
            <a:off x="3713834" y="2008106"/>
            <a:ext cx="2047997" cy="646331"/>
          </a:xfrm>
          <a:prstGeom prst="rect">
            <a:avLst/>
          </a:prstGeom>
          <a:solidFill>
            <a:schemeClr val="accent5">
              <a:lumMod val="20000"/>
              <a:lumOff val="80000"/>
            </a:schemeClr>
          </a:solidFill>
        </p:spPr>
        <p:txBody>
          <a:bodyPr wrap="none" rtlCol="0">
            <a:spAutoFit/>
          </a:bodyPr>
          <a:lstStyle/>
          <a:p>
            <a:pPr algn="ctr"/>
            <a:r>
              <a:rPr lang="en-US" dirty="0"/>
              <a:t>My first exposure</a:t>
            </a:r>
          </a:p>
          <a:p>
            <a:pPr algn="ctr"/>
            <a:r>
              <a:rPr lang="en-US" dirty="0"/>
              <a:t>to AI  - </a:t>
            </a:r>
            <a:r>
              <a:rPr lang="en-US" i="1" dirty="0"/>
              <a:t>exciting! </a:t>
            </a:r>
          </a:p>
        </p:txBody>
      </p:sp>
    </p:spTree>
    <p:extLst>
      <p:ext uri="{BB962C8B-B14F-4D97-AF65-F5344CB8AC3E}">
        <p14:creationId xmlns:p14="http://schemas.microsoft.com/office/powerpoint/2010/main" val="2320089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965D9964-9686-7213-C1F4-AF29F397B271}"/>
              </a:ext>
            </a:extLst>
          </p:cNvPr>
          <p:cNvPicPr>
            <a:picLocks noChangeAspect="1"/>
          </p:cNvPicPr>
          <p:nvPr/>
        </p:nvPicPr>
        <p:blipFill>
          <a:blip r:embed="rId2"/>
          <a:srcRect l="12203" r="15796" b="-1"/>
          <a:stretch>
            <a:fillRect/>
          </a:stretch>
        </p:blipFill>
        <p:spPr>
          <a:xfrm>
            <a:off x="20" y="10"/>
            <a:ext cx="12191979" cy="6857989"/>
          </a:xfrm>
          <a:prstGeom prst="rect">
            <a:avLst/>
          </a:prstGeom>
        </p:spPr>
      </p:pic>
      <p:pic>
        <p:nvPicPr>
          <p:cNvPr id="6" name="Picture 5" descr="A green rectangular sign with white text&#10;&#10;Description automatically generated">
            <a:extLst>
              <a:ext uri="{FF2B5EF4-FFF2-40B4-BE49-F238E27FC236}">
                <a16:creationId xmlns:a16="http://schemas.microsoft.com/office/drawing/2014/main" id="{01243AB7-1B72-CDFB-2FC3-0985F7533257}"/>
              </a:ext>
            </a:extLst>
          </p:cNvPr>
          <p:cNvPicPr>
            <a:picLocks noChangeAspect="1"/>
          </p:cNvPicPr>
          <p:nvPr/>
        </p:nvPicPr>
        <p:blipFill>
          <a:blip r:embed="rId3"/>
          <a:stretch>
            <a:fillRect/>
          </a:stretch>
        </p:blipFill>
        <p:spPr>
          <a:xfrm>
            <a:off x="-14377" y="4010200"/>
            <a:ext cx="7019026" cy="1802416"/>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FEDED148-E682-2A98-E274-F246F6923D39}"/>
              </a:ext>
            </a:extLst>
          </p:cNvPr>
          <p:cNvPicPr>
            <a:picLocks noChangeAspect="1"/>
          </p:cNvPicPr>
          <p:nvPr/>
        </p:nvPicPr>
        <p:blipFill>
          <a:blip r:embed="rId4"/>
          <a:stretch>
            <a:fillRect/>
          </a:stretch>
        </p:blipFill>
        <p:spPr>
          <a:xfrm>
            <a:off x="-14377" y="1192216"/>
            <a:ext cx="7019026" cy="2817983"/>
          </a:xfrm>
          <a:prstGeom prst="rect">
            <a:avLst/>
          </a:prstGeom>
        </p:spPr>
      </p:pic>
      <p:pic>
        <p:nvPicPr>
          <p:cNvPr id="10" name="Picture 9" descr="A collage of a human brain&#10;&#10;Description automatically generated">
            <a:extLst>
              <a:ext uri="{FF2B5EF4-FFF2-40B4-BE49-F238E27FC236}">
                <a16:creationId xmlns:a16="http://schemas.microsoft.com/office/drawing/2014/main" id="{42D2BEDA-69A6-6EA6-FFC1-A0F792CF787F}"/>
              </a:ext>
            </a:extLst>
          </p:cNvPr>
          <p:cNvPicPr>
            <a:picLocks noChangeAspect="1"/>
          </p:cNvPicPr>
          <p:nvPr/>
        </p:nvPicPr>
        <p:blipFill>
          <a:blip r:embed="rId5"/>
          <a:stretch>
            <a:fillRect/>
          </a:stretch>
        </p:blipFill>
        <p:spPr>
          <a:xfrm>
            <a:off x="6890366" y="2898782"/>
            <a:ext cx="5301614" cy="3976211"/>
          </a:xfrm>
          <a:prstGeom prst="rect">
            <a:avLst/>
          </a:prstGeom>
        </p:spPr>
      </p:pic>
      <p:sp>
        <p:nvSpPr>
          <p:cNvPr id="11" name="Rectangle 10">
            <a:extLst>
              <a:ext uri="{FF2B5EF4-FFF2-40B4-BE49-F238E27FC236}">
                <a16:creationId xmlns:a16="http://schemas.microsoft.com/office/drawing/2014/main" id="{0A07FFC5-8899-903E-D02B-160CFFEFDC00}"/>
              </a:ext>
            </a:extLst>
          </p:cNvPr>
          <p:cNvSpPr/>
          <p:nvPr/>
        </p:nvSpPr>
        <p:spPr>
          <a:xfrm>
            <a:off x="0" y="99474"/>
            <a:ext cx="11611155"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A COOL NEW USE of Ai </a:t>
            </a:r>
          </a:p>
        </p:txBody>
      </p:sp>
      <p:pic>
        <p:nvPicPr>
          <p:cNvPr id="13" name="Picture 12" descr="A white background with black text&#10;&#10;Description automatically generated">
            <a:extLst>
              <a:ext uri="{FF2B5EF4-FFF2-40B4-BE49-F238E27FC236}">
                <a16:creationId xmlns:a16="http://schemas.microsoft.com/office/drawing/2014/main" id="{367C7DE4-F3B3-F300-698C-A6DDA4BA2B0C}"/>
              </a:ext>
            </a:extLst>
          </p:cNvPr>
          <p:cNvPicPr>
            <a:picLocks noChangeAspect="1"/>
          </p:cNvPicPr>
          <p:nvPr/>
        </p:nvPicPr>
        <p:blipFill>
          <a:blip r:embed="rId6"/>
          <a:stretch>
            <a:fillRect/>
          </a:stretch>
        </p:blipFill>
        <p:spPr>
          <a:xfrm>
            <a:off x="2159" y="5793258"/>
            <a:ext cx="6888188" cy="1086707"/>
          </a:xfrm>
          <a:prstGeom prst="rect">
            <a:avLst/>
          </a:prstGeom>
        </p:spPr>
      </p:pic>
      <p:sp>
        <p:nvSpPr>
          <p:cNvPr id="14" name="Title 1">
            <a:extLst>
              <a:ext uri="{FF2B5EF4-FFF2-40B4-BE49-F238E27FC236}">
                <a16:creationId xmlns:a16="http://schemas.microsoft.com/office/drawing/2014/main" id="{CCB08A1E-B48D-CB6A-8E6A-CC9C957594EC}"/>
              </a:ext>
            </a:extLst>
          </p:cNvPr>
          <p:cNvSpPr txBox="1">
            <a:spLocks/>
          </p:cNvSpPr>
          <p:nvPr/>
        </p:nvSpPr>
        <p:spPr>
          <a:xfrm>
            <a:off x="7004649" y="1187243"/>
            <a:ext cx="5172953" cy="1755607"/>
          </a:xfrm>
          <a:prstGeom prst="rect">
            <a:avLst/>
          </a:prstGeom>
          <a:solidFill>
            <a:schemeClr val="accent5">
              <a:lumMod val="50000"/>
              <a:alpha val="79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Heiti TC Medium" pitchFamily="2" charset="-128"/>
                <a:ea typeface="Heiti TC Medium" pitchFamily="2" charset="-128"/>
                <a:cs typeface="Aptos Display" panose="020F0502020204030204" pitchFamily="34" charset="0"/>
              </a:rPr>
              <a:t>Check it out here: https://nwnoggin.org/2026/05/07/listening-to-macaques/</a:t>
            </a:r>
          </a:p>
        </p:txBody>
      </p:sp>
      <p:pic>
        <p:nvPicPr>
          <p:cNvPr id="2" name="Picture 1" descr="A logo with a skull and two sticks in it&#10;&#10;Description automatically generated">
            <a:extLst>
              <a:ext uri="{FF2B5EF4-FFF2-40B4-BE49-F238E27FC236}">
                <a16:creationId xmlns:a16="http://schemas.microsoft.com/office/drawing/2014/main" id="{3EBE95C0-A2BC-8B5B-48B9-972DD42E6997}"/>
              </a:ext>
            </a:extLst>
          </p:cNvPr>
          <p:cNvPicPr>
            <a:picLocks noChangeAspect="1"/>
          </p:cNvPicPr>
          <p:nvPr/>
        </p:nvPicPr>
        <p:blipFill>
          <a:blip r:embed="rId7"/>
          <a:stretch>
            <a:fillRect/>
          </a:stretch>
        </p:blipFill>
        <p:spPr>
          <a:xfrm>
            <a:off x="5905949" y="1235582"/>
            <a:ext cx="984398" cy="1067097"/>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p:spPr>
      </p:pic>
      <p:sp>
        <p:nvSpPr>
          <p:cNvPr id="3" name="TextBox 2">
            <a:extLst>
              <a:ext uri="{FF2B5EF4-FFF2-40B4-BE49-F238E27FC236}">
                <a16:creationId xmlns:a16="http://schemas.microsoft.com/office/drawing/2014/main" id="{34841FDD-82FC-6631-855E-499AB7666DAD}"/>
              </a:ext>
            </a:extLst>
          </p:cNvPr>
          <p:cNvSpPr txBox="1"/>
          <p:nvPr/>
        </p:nvSpPr>
        <p:spPr>
          <a:xfrm>
            <a:off x="4606506" y="1415187"/>
            <a:ext cx="1357518" cy="707886"/>
          </a:xfrm>
          <a:prstGeom prst="rect">
            <a:avLst/>
          </a:prstGeom>
          <a:noFill/>
          <a:effectLst/>
        </p:spPr>
        <p:txBody>
          <a:bodyPr wrap="square" rtlCol="0">
            <a:spAutoFit/>
          </a:bodyPr>
          <a:lstStyle/>
          <a:p>
            <a:pPr algn="r"/>
            <a:r>
              <a:rPr lang="en-US" sz="1000" b="1" dirty="0">
                <a:effectLst>
                  <a:glow rad="492392">
                    <a:schemeClr val="bg1">
                      <a:alpha val="76000"/>
                    </a:schemeClr>
                  </a:glow>
                </a:effectLst>
              </a:rPr>
              <a:t>GO PLACES</a:t>
            </a:r>
          </a:p>
          <a:p>
            <a:pPr algn="r"/>
            <a:r>
              <a:rPr lang="en-US" sz="1000" b="1" dirty="0">
                <a:effectLst>
                  <a:glow rad="492392">
                    <a:schemeClr val="bg1">
                      <a:alpha val="76000"/>
                    </a:schemeClr>
                  </a:glow>
                </a:effectLst>
              </a:rPr>
              <a:t>EXAMINE BRAINS</a:t>
            </a:r>
          </a:p>
          <a:p>
            <a:pPr algn="r"/>
            <a:r>
              <a:rPr lang="en-US" sz="1000" b="1" dirty="0">
                <a:effectLst>
                  <a:glow rad="492392">
                    <a:schemeClr val="bg1">
                      <a:alpha val="76000"/>
                    </a:schemeClr>
                  </a:glow>
                </a:effectLst>
              </a:rPr>
              <a:t>ASK QUESTIONS</a:t>
            </a:r>
          </a:p>
          <a:p>
            <a:pPr algn="r"/>
            <a:r>
              <a:rPr lang="en-US" sz="1000" b="1" dirty="0">
                <a:effectLst>
                  <a:glow rad="492392">
                    <a:schemeClr val="bg1">
                      <a:alpha val="76000"/>
                    </a:schemeClr>
                  </a:glow>
                </a:effectLst>
              </a:rPr>
              <a:t>MAKE ART</a:t>
            </a:r>
          </a:p>
        </p:txBody>
      </p:sp>
    </p:spTree>
    <p:extLst>
      <p:ext uri="{BB962C8B-B14F-4D97-AF65-F5344CB8AC3E}">
        <p14:creationId xmlns:p14="http://schemas.microsoft.com/office/powerpoint/2010/main" val="2415575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0DF41CFD-3F7B-CA14-CAD7-72A4B9419D6E}"/>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C97E87B6-9AA4-6ED9-C328-CE741574E79E}"/>
              </a:ext>
            </a:extLst>
          </p:cNvPr>
          <p:cNvSpPr/>
          <p:nvPr/>
        </p:nvSpPr>
        <p:spPr>
          <a:xfrm>
            <a:off x="256260" y="1830105"/>
            <a:ext cx="9786642"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i="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BUT…WHOSE DATA?</a:t>
            </a:r>
          </a:p>
        </p:txBody>
      </p:sp>
      <p:sp>
        <p:nvSpPr>
          <p:cNvPr id="6" name="TextBox 5">
            <a:extLst>
              <a:ext uri="{FF2B5EF4-FFF2-40B4-BE49-F238E27FC236}">
                <a16:creationId xmlns:a16="http://schemas.microsoft.com/office/drawing/2014/main" id="{26200EC7-6CC1-FE2A-AF98-86DB1BBA0425}"/>
              </a:ext>
            </a:extLst>
          </p:cNvPr>
          <p:cNvSpPr txBox="1"/>
          <p:nvPr/>
        </p:nvSpPr>
        <p:spPr>
          <a:xfrm>
            <a:off x="0" y="5380662"/>
            <a:ext cx="12178332" cy="1477328"/>
          </a:xfrm>
          <a:prstGeom prst="rect">
            <a:avLst/>
          </a:prstGeom>
          <a:solidFill>
            <a:schemeClr val="accent5">
              <a:lumMod val="50000"/>
            </a:schemeClr>
          </a:solidFill>
        </p:spPr>
        <p:txBody>
          <a:bodyPr wrap="square" rtlCol="0">
            <a:spAutoFit/>
          </a:bodyPr>
          <a:lstStyle/>
          <a:p>
            <a:r>
              <a:rPr lang="en-US" dirty="0">
                <a:solidFill>
                  <a:schemeClr val="bg1"/>
                </a:solidFill>
              </a:rPr>
              <a:t>EXAMPLE: “AI improves diagnostic sensitivity, prioritizes critical cases, and optimizes radiology workflows. Clinical uses span triage, image classification, report generation, and administrative task automation. </a:t>
            </a:r>
            <a:r>
              <a:rPr lang="en-US" b="1" dirty="0">
                <a:solidFill>
                  <a:schemeClr val="bg1"/>
                </a:solidFill>
              </a:rPr>
              <a:t>However, challenges persist, including …lack of external validation, demographic bias, and inconsistent regulatory frameworks. Vision-language models expand AI capabilities but show reduced accuracy in under-represented populations and lack contextual clinical reasoning.</a:t>
            </a:r>
            <a:r>
              <a:rPr lang="en-US" dirty="0">
                <a:solidFill>
                  <a:schemeClr val="bg1"/>
                </a:solidFill>
              </a:rPr>
              <a:t>” - </a:t>
            </a:r>
            <a:r>
              <a:rPr lang="en-US" i="1" dirty="0">
                <a:solidFill>
                  <a:schemeClr val="bg1"/>
                </a:solidFill>
              </a:rPr>
              <a:t>AI in radiology (2026)</a:t>
            </a:r>
          </a:p>
        </p:txBody>
      </p:sp>
      <p:sp>
        <p:nvSpPr>
          <p:cNvPr id="7" name="TextBox 6">
            <a:extLst>
              <a:ext uri="{FF2B5EF4-FFF2-40B4-BE49-F238E27FC236}">
                <a16:creationId xmlns:a16="http://schemas.microsoft.com/office/drawing/2014/main" id="{F9289A77-1742-AFB4-149F-6D5B157B873C}"/>
              </a:ext>
            </a:extLst>
          </p:cNvPr>
          <p:cNvSpPr txBox="1"/>
          <p:nvPr/>
        </p:nvSpPr>
        <p:spPr>
          <a:xfrm>
            <a:off x="4265433" y="3131396"/>
            <a:ext cx="7906272" cy="830997"/>
          </a:xfrm>
          <a:prstGeom prst="rect">
            <a:avLst/>
          </a:prstGeom>
          <a:noFill/>
        </p:spPr>
        <p:txBody>
          <a:bodyPr wrap="square" rtlCol="0">
            <a:spAutoFit/>
          </a:bodyPr>
          <a:lstStyle/>
          <a:p>
            <a:r>
              <a:rPr lang="en-US" sz="2400" dirty="0">
                <a:solidFill>
                  <a:srgbClr val="FFFF00"/>
                </a:solidFill>
                <a:effectLst>
                  <a:glow rad="334432">
                    <a:schemeClr val="tx1">
                      <a:alpha val="66000"/>
                    </a:schemeClr>
                  </a:glow>
                </a:effectLst>
              </a:rPr>
              <a:t>Underrepresented populations</a:t>
            </a:r>
          </a:p>
          <a:p>
            <a:r>
              <a:rPr lang="en-US" sz="2400" dirty="0">
                <a:solidFill>
                  <a:schemeClr val="bg1"/>
                </a:solidFill>
                <a:effectLst>
                  <a:glow rad="334432">
                    <a:schemeClr val="tx1">
                      <a:alpha val="66000"/>
                    </a:schemeClr>
                  </a:glow>
                </a:effectLst>
              </a:rPr>
              <a:t>Predictions based on available data; who is missing?</a:t>
            </a:r>
          </a:p>
        </p:txBody>
      </p:sp>
      <p:sp>
        <p:nvSpPr>
          <p:cNvPr id="8" name="TextBox 7">
            <a:extLst>
              <a:ext uri="{FF2B5EF4-FFF2-40B4-BE49-F238E27FC236}">
                <a16:creationId xmlns:a16="http://schemas.microsoft.com/office/drawing/2014/main" id="{34B54342-3FC8-6887-6497-4DF7DA8213F9}"/>
              </a:ext>
            </a:extLst>
          </p:cNvPr>
          <p:cNvSpPr txBox="1"/>
          <p:nvPr/>
        </p:nvSpPr>
        <p:spPr>
          <a:xfrm>
            <a:off x="20295" y="3809431"/>
            <a:ext cx="6306164" cy="1200329"/>
          </a:xfrm>
          <a:prstGeom prst="rect">
            <a:avLst/>
          </a:prstGeom>
          <a:noFill/>
        </p:spPr>
        <p:txBody>
          <a:bodyPr wrap="square" rtlCol="0">
            <a:spAutoFit/>
          </a:bodyPr>
          <a:lstStyle/>
          <a:p>
            <a:r>
              <a:rPr lang="en-US" sz="2400" dirty="0">
                <a:solidFill>
                  <a:srgbClr val="FFFF00"/>
                </a:solidFill>
                <a:effectLst>
                  <a:glow rad="334432">
                    <a:schemeClr val="tx1">
                      <a:alpha val="66000"/>
                    </a:schemeClr>
                  </a:glow>
                </a:effectLst>
              </a:rPr>
              <a:t>Lack of context </a:t>
            </a:r>
          </a:p>
          <a:p>
            <a:r>
              <a:rPr lang="en-US" sz="2400" dirty="0">
                <a:solidFill>
                  <a:schemeClr val="bg1"/>
                </a:solidFill>
                <a:effectLst>
                  <a:glow rad="334432">
                    <a:schemeClr val="tx1">
                      <a:alpha val="66000"/>
                    </a:schemeClr>
                  </a:glow>
                </a:effectLst>
              </a:rPr>
              <a:t>AI has no global understanding of the why; </a:t>
            </a:r>
          </a:p>
          <a:p>
            <a:r>
              <a:rPr lang="en-US" sz="2400" dirty="0">
                <a:solidFill>
                  <a:schemeClr val="bg1"/>
                </a:solidFill>
                <a:effectLst>
                  <a:glow rad="334432">
                    <a:schemeClr val="tx1">
                      <a:alpha val="66000"/>
                    </a:schemeClr>
                  </a:glow>
                </a:effectLst>
              </a:rPr>
              <a:t>trained brains still required to assess</a:t>
            </a:r>
          </a:p>
        </p:txBody>
      </p:sp>
      <p:sp>
        <p:nvSpPr>
          <p:cNvPr id="9" name="TextBox 8">
            <a:extLst>
              <a:ext uri="{FF2B5EF4-FFF2-40B4-BE49-F238E27FC236}">
                <a16:creationId xmlns:a16="http://schemas.microsoft.com/office/drawing/2014/main" id="{55435EEE-F3AB-6837-A133-2E0E6477C70C}"/>
              </a:ext>
            </a:extLst>
          </p:cNvPr>
          <p:cNvSpPr txBox="1"/>
          <p:nvPr/>
        </p:nvSpPr>
        <p:spPr>
          <a:xfrm>
            <a:off x="8867550" y="4499638"/>
            <a:ext cx="3304155" cy="830997"/>
          </a:xfrm>
          <a:prstGeom prst="rect">
            <a:avLst/>
          </a:prstGeom>
          <a:noFill/>
        </p:spPr>
        <p:txBody>
          <a:bodyPr wrap="square" rtlCol="0">
            <a:spAutoFit/>
          </a:bodyPr>
          <a:lstStyle/>
          <a:p>
            <a:pPr algn="r"/>
            <a:r>
              <a:rPr lang="en-US" sz="2400" dirty="0">
                <a:solidFill>
                  <a:srgbClr val="FFFF00"/>
                </a:solidFill>
                <a:effectLst>
                  <a:glow rad="334432">
                    <a:schemeClr val="tx1">
                      <a:alpha val="66000"/>
                    </a:schemeClr>
                  </a:glow>
                </a:effectLst>
              </a:rPr>
              <a:t>Hallucinations</a:t>
            </a:r>
          </a:p>
          <a:p>
            <a:pPr algn="r"/>
            <a:r>
              <a:rPr lang="en-US" sz="2400" dirty="0">
                <a:solidFill>
                  <a:schemeClr val="bg1"/>
                </a:solidFill>
                <a:effectLst>
                  <a:glow rad="334432">
                    <a:schemeClr val="tx1">
                      <a:alpha val="66000"/>
                    </a:schemeClr>
                  </a:glow>
                </a:effectLst>
              </a:rPr>
              <a:t>AI makes shit up</a:t>
            </a:r>
          </a:p>
        </p:txBody>
      </p:sp>
      <p:sp>
        <p:nvSpPr>
          <p:cNvPr id="2" name="TextBox 1">
            <a:extLst>
              <a:ext uri="{FF2B5EF4-FFF2-40B4-BE49-F238E27FC236}">
                <a16:creationId xmlns:a16="http://schemas.microsoft.com/office/drawing/2014/main" id="{3A59EDBA-E1F0-394C-ED93-5BB62B3F4098}"/>
              </a:ext>
            </a:extLst>
          </p:cNvPr>
          <p:cNvSpPr txBox="1"/>
          <p:nvPr/>
        </p:nvSpPr>
        <p:spPr>
          <a:xfrm>
            <a:off x="-1" y="0"/>
            <a:ext cx="12171706" cy="1569660"/>
          </a:xfrm>
          <a:prstGeom prst="rect">
            <a:avLst/>
          </a:prstGeom>
          <a:noFill/>
        </p:spPr>
        <p:txBody>
          <a:bodyPr wrap="square" rtlCol="0">
            <a:spAutoFit/>
          </a:bodyPr>
          <a:lstStyle/>
          <a:p>
            <a:r>
              <a:rPr lang="en-US" sz="2400" dirty="0">
                <a:solidFill>
                  <a:srgbClr val="BFEFFF"/>
                </a:solidFill>
                <a:effectLst>
                  <a:glow rad="334432">
                    <a:schemeClr val="tx1">
                      <a:alpha val="66000"/>
                    </a:schemeClr>
                  </a:glow>
                </a:effectLst>
              </a:rPr>
              <a:t>AI is ubiquitous, and people now use generative AI every day. Sometimes we use it intentionally (for example, we type a specific request into ChatGPT) though in many cases we use it </a:t>
            </a:r>
            <a:r>
              <a:rPr lang="en-US" sz="2400" i="1" dirty="0">
                <a:solidFill>
                  <a:srgbClr val="BFEFFF"/>
                </a:solidFill>
                <a:effectLst>
                  <a:glow rad="334432">
                    <a:schemeClr val="tx1">
                      <a:alpha val="66000"/>
                    </a:schemeClr>
                  </a:glow>
                </a:effectLst>
              </a:rPr>
              <a:t>unintentionally</a:t>
            </a:r>
            <a:r>
              <a:rPr lang="en-US" sz="2400" dirty="0">
                <a:solidFill>
                  <a:srgbClr val="BFEFFF"/>
                </a:solidFill>
                <a:effectLst>
                  <a:glow rad="334432">
                    <a:schemeClr val="tx1">
                      <a:alpha val="66000"/>
                    </a:schemeClr>
                  </a:glow>
                </a:effectLst>
              </a:rPr>
              <a:t> (e.g., we read an "AI summary" of a Google search). There are situations where AI technology can be helpful.</a:t>
            </a:r>
          </a:p>
        </p:txBody>
      </p:sp>
    </p:spTree>
    <p:extLst>
      <p:ext uri="{BB962C8B-B14F-4D97-AF65-F5344CB8AC3E}">
        <p14:creationId xmlns:p14="http://schemas.microsoft.com/office/powerpoint/2010/main" val="1493193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434B-D172-EA7D-B7EC-F6B5C1E5425E}"/>
              </a:ext>
            </a:extLst>
          </p:cNvPr>
          <p:cNvSpPr>
            <a:spLocks noGrp="1"/>
          </p:cNvSpPr>
          <p:nvPr>
            <p:ph type="title"/>
          </p:nvPr>
        </p:nvSpPr>
        <p:spPr/>
        <p:txBody>
          <a:bodyPr/>
          <a:lstStyle/>
          <a:p>
            <a:endParaRPr lang="en-US"/>
          </a:p>
        </p:txBody>
      </p:sp>
      <p:pic>
        <p:nvPicPr>
          <p:cNvPr id="4" name="Picture 3" descr="A close up of a colorful object&#10;&#10;Description automatically generated">
            <a:extLst>
              <a:ext uri="{FF2B5EF4-FFF2-40B4-BE49-F238E27FC236}">
                <a16:creationId xmlns:a16="http://schemas.microsoft.com/office/drawing/2014/main" id="{53639558-0D85-2930-8F22-6DC965388F6A}"/>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FFCE6390-A993-E37D-ADCA-3B5838703B35}"/>
              </a:ext>
            </a:extLst>
          </p:cNvPr>
          <p:cNvSpPr/>
          <p:nvPr/>
        </p:nvSpPr>
        <p:spPr>
          <a:xfrm>
            <a:off x="57271" y="409452"/>
            <a:ext cx="6857552"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Overfitting</a:t>
            </a:r>
          </a:p>
        </p:txBody>
      </p:sp>
      <p:sp>
        <p:nvSpPr>
          <p:cNvPr id="6" name="TextBox 5">
            <a:extLst>
              <a:ext uri="{FF2B5EF4-FFF2-40B4-BE49-F238E27FC236}">
                <a16:creationId xmlns:a16="http://schemas.microsoft.com/office/drawing/2014/main" id="{C9FF7CBD-36B8-50C9-CCC1-52A57BFFAC9E}"/>
              </a:ext>
            </a:extLst>
          </p:cNvPr>
          <p:cNvSpPr txBox="1"/>
          <p:nvPr/>
        </p:nvSpPr>
        <p:spPr>
          <a:xfrm>
            <a:off x="-11431" y="4552723"/>
            <a:ext cx="12191979" cy="2308324"/>
          </a:xfrm>
          <a:prstGeom prst="rect">
            <a:avLst/>
          </a:prstGeom>
          <a:solidFill>
            <a:schemeClr val="accent5">
              <a:lumMod val="50000"/>
            </a:schemeClr>
          </a:solidFill>
        </p:spPr>
        <p:txBody>
          <a:bodyPr wrap="square" rtlCol="0">
            <a:spAutoFit/>
          </a:bodyPr>
          <a:lstStyle/>
          <a:p>
            <a:r>
              <a:rPr lang="en-US" dirty="0">
                <a:solidFill>
                  <a:schemeClr val="bg1"/>
                </a:solidFill>
              </a:rPr>
              <a:t>"...research on artificial neural networks has shown that during learning, such networks face a ubiquitous problem: that of overfitting to a particular dataset, which leads to failures in generalization and therefore performance on novel datasets. Notably, the techniques that researchers employ to rescue overfitted artificial neural networks generally involve sampling from an out-of-distribution or randomized dataset. The overfitted brain hypothesis is that the brains of organisms similarly face the challenge of fitting too well to their daily distribution of stimuli, causing overfitting and poor generalization. By hallucinating out-of-distribution sensory stimulation every night, the brain is able to rescue the generalizability of its perceptual and cognitive abilities and increase task performance.....” – Erik Hoel, </a:t>
            </a:r>
            <a:r>
              <a:rPr lang="en-US" i="1" dirty="0">
                <a:solidFill>
                  <a:schemeClr val="bg1"/>
                </a:solidFill>
              </a:rPr>
              <a:t>The overfitted brain: Dreams evolved to assist generalization (2021)</a:t>
            </a:r>
          </a:p>
        </p:txBody>
      </p:sp>
      <p:pic>
        <p:nvPicPr>
          <p:cNvPr id="8" name="Content Placeholder 7" descr="A blue brain with white specks&#10;&#10;Description automatically generated">
            <a:extLst>
              <a:ext uri="{FF2B5EF4-FFF2-40B4-BE49-F238E27FC236}">
                <a16:creationId xmlns:a16="http://schemas.microsoft.com/office/drawing/2014/main" id="{22C5C3DF-E602-C1AF-92A8-547CA52A23B8}"/>
              </a:ext>
            </a:extLst>
          </p:cNvPr>
          <p:cNvPicPr>
            <a:picLocks noGrp="1" noChangeAspect="1"/>
          </p:cNvPicPr>
          <p:nvPr>
            <p:ph idx="1"/>
          </p:nvPr>
        </p:nvPicPr>
        <p:blipFill>
          <a:blip r:embed="rId3"/>
          <a:stretch>
            <a:fillRect/>
          </a:stretch>
        </p:blipFill>
        <p:spPr>
          <a:xfrm>
            <a:off x="6894215" y="-3037"/>
            <a:ext cx="5274902" cy="4555756"/>
          </a:xfrm>
        </p:spPr>
      </p:pic>
      <p:pic>
        <p:nvPicPr>
          <p:cNvPr id="10" name="Picture 9" descr="A group of children standing around a table&#10;&#10;Description automatically generated">
            <a:extLst>
              <a:ext uri="{FF2B5EF4-FFF2-40B4-BE49-F238E27FC236}">
                <a16:creationId xmlns:a16="http://schemas.microsoft.com/office/drawing/2014/main" id="{01C8747E-02A7-55EE-8CFE-57D0D45BFA0E}"/>
              </a:ext>
            </a:extLst>
          </p:cNvPr>
          <p:cNvPicPr>
            <a:picLocks noChangeAspect="1"/>
          </p:cNvPicPr>
          <p:nvPr/>
        </p:nvPicPr>
        <p:blipFill>
          <a:blip r:embed="rId4"/>
          <a:stretch>
            <a:fillRect/>
          </a:stretch>
        </p:blipFill>
        <p:spPr>
          <a:xfrm>
            <a:off x="-11431" y="1968991"/>
            <a:ext cx="3447098" cy="2583727"/>
          </a:xfrm>
          <a:prstGeom prst="rect">
            <a:avLst/>
          </a:prstGeom>
        </p:spPr>
      </p:pic>
      <p:pic>
        <p:nvPicPr>
          <p:cNvPr id="12" name="Picture 11" descr="A diagram of different colors of the same color&#10;&#10;Description automatically generated">
            <a:extLst>
              <a:ext uri="{FF2B5EF4-FFF2-40B4-BE49-F238E27FC236}">
                <a16:creationId xmlns:a16="http://schemas.microsoft.com/office/drawing/2014/main" id="{297C6F2B-D5D6-E2EE-6E00-AB2620BB9352}"/>
              </a:ext>
            </a:extLst>
          </p:cNvPr>
          <p:cNvPicPr>
            <a:picLocks noChangeAspect="1"/>
          </p:cNvPicPr>
          <p:nvPr/>
        </p:nvPicPr>
        <p:blipFill>
          <a:blip r:embed="rId5"/>
          <a:stretch>
            <a:fillRect/>
          </a:stretch>
        </p:blipFill>
        <p:spPr>
          <a:xfrm>
            <a:off x="3435667" y="1961304"/>
            <a:ext cx="3447097" cy="2583727"/>
          </a:xfrm>
          <a:prstGeom prst="rect">
            <a:avLst/>
          </a:prstGeom>
        </p:spPr>
      </p:pic>
    </p:spTree>
    <p:extLst>
      <p:ext uri="{BB962C8B-B14F-4D97-AF65-F5344CB8AC3E}">
        <p14:creationId xmlns:p14="http://schemas.microsoft.com/office/powerpoint/2010/main" val="2423932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272192EA-A5DD-48B6-124A-FC60F9532852}"/>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8D0E48B5-3B47-6862-E83E-DF8213E862E1}"/>
              </a:ext>
            </a:extLst>
          </p:cNvPr>
          <p:cNvSpPr/>
          <p:nvPr/>
        </p:nvSpPr>
        <p:spPr>
          <a:xfrm>
            <a:off x="204501" y="266194"/>
            <a:ext cx="9786642"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The WRONG BET</a:t>
            </a:r>
          </a:p>
        </p:txBody>
      </p:sp>
      <p:sp>
        <p:nvSpPr>
          <p:cNvPr id="6" name="Title 1">
            <a:extLst>
              <a:ext uri="{FF2B5EF4-FFF2-40B4-BE49-F238E27FC236}">
                <a16:creationId xmlns:a16="http://schemas.microsoft.com/office/drawing/2014/main" id="{EBDA0B17-0E12-C5EB-7987-8977918C937A}"/>
              </a:ext>
            </a:extLst>
          </p:cNvPr>
          <p:cNvSpPr txBox="1">
            <a:spLocks/>
          </p:cNvSpPr>
          <p:nvPr/>
        </p:nvSpPr>
        <p:spPr>
          <a:xfrm>
            <a:off x="0" y="1590658"/>
            <a:ext cx="12191979" cy="1497600"/>
          </a:xfrm>
          <a:prstGeom prst="rect">
            <a:avLst/>
          </a:prstGeom>
          <a:solidFill>
            <a:schemeClr val="accent5">
              <a:lumMod val="50000"/>
              <a:alpha val="79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Open AI/Microsoft, google, anthropic… decided that we just needed More ”compute” (i.e., more networks/more expensive nvidia chips) and more data (of questionable quality, stolen from *Everywhere*)</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
        <p:nvSpPr>
          <p:cNvPr id="7" name="Title 1">
            <a:extLst>
              <a:ext uri="{FF2B5EF4-FFF2-40B4-BE49-F238E27FC236}">
                <a16:creationId xmlns:a16="http://schemas.microsoft.com/office/drawing/2014/main" id="{7B67F98E-6902-8C93-5508-B587E02428CD}"/>
              </a:ext>
            </a:extLst>
          </p:cNvPr>
          <p:cNvSpPr txBox="1">
            <a:spLocks/>
          </p:cNvSpPr>
          <p:nvPr/>
        </p:nvSpPr>
        <p:spPr>
          <a:xfrm>
            <a:off x="21" y="3288212"/>
            <a:ext cx="12191979" cy="1497600"/>
          </a:xfrm>
          <a:prstGeom prst="rect">
            <a:avLst/>
          </a:prstGeom>
          <a:solidFill>
            <a:schemeClr val="accent5">
              <a:lumMod val="50000"/>
              <a:alpha val="79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Does a terrible job, because of “garbage in/garbage out,” and lack of contextual narrative (what belongs and what does not  -  ALSO </a:t>
            </a:r>
            <a:r>
              <a:rPr lang="en-US" sz="2400" i="1" dirty="0">
                <a:solidFill>
                  <a:schemeClr val="bg1"/>
                </a:solidFill>
                <a:effectLst/>
                <a:latin typeface="Bangla Sangam MN" panose="02000000000000000000" pitchFamily="2" charset="0"/>
                <a:ea typeface="Heiti TC Medium" pitchFamily="2" charset="-128"/>
                <a:cs typeface="Bangla Sangam MN" panose="02000000000000000000" pitchFamily="2" charset="0"/>
              </a:rPr>
              <a:t>why?). </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Not just more network nodes – needs experience</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-based </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evaluation.</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
        <p:nvSpPr>
          <p:cNvPr id="8" name="Title 1">
            <a:extLst>
              <a:ext uri="{FF2B5EF4-FFF2-40B4-BE49-F238E27FC236}">
                <a16:creationId xmlns:a16="http://schemas.microsoft.com/office/drawing/2014/main" id="{522F7F4E-8315-D8D9-986B-EDE2639BAD08}"/>
              </a:ext>
            </a:extLst>
          </p:cNvPr>
          <p:cNvSpPr txBox="1">
            <a:spLocks/>
          </p:cNvSpPr>
          <p:nvPr/>
        </p:nvSpPr>
        <p:spPr>
          <a:xfrm>
            <a:off x="-1" y="4985766"/>
            <a:ext cx="12191979" cy="1497600"/>
          </a:xfrm>
          <a:prstGeom prst="rect">
            <a:avLst/>
          </a:prstGeom>
          <a:solidFill>
            <a:schemeClr val="accent5">
              <a:lumMod val="50000"/>
              <a:alpha val="79000"/>
            </a:schemeClr>
          </a:solid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Ai company “solution”: Reinforcement learning from human feedback (or RLHF), a.k.a. pay people a pittance, mostly in the global south, to correct/supervise inaccurate and often appalling ai output!</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pic>
        <p:nvPicPr>
          <p:cNvPr id="9" name="Picture 8">
            <a:extLst>
              <a:ext uri="{FF2B5EF4-FFF2-40B4-BE49-F238E27FC236}">
                <a16:creationId xmlns:a16="http://schemas.microsoft.com/office/drawing/2014/main" id="{86CBED70-85CF-5D9C-E9A5-F7DC9A1C6174}"/>
              </a:ext>
            </a:extLst>
          </p:cNvPr>
          <p:cNvPicPr>
            <a:picLocks noChangeAspect="1"/>
          </p:cNvPicPr>
          <p:nvPr/>
        </p:nvPicPr>
        <p:blipFill>
          <a:blip r:embed="rId3"/>
          <a:stretch>
            <a:fillRect/>
          </a:stretch>
        </p:blipFill>
        <p:spPr>
          <a:xfrm>
            <a:off x="9799608" y="-1"/>
            <a:ext cx="2392392" cy="1593333"/>
          </a:xfrm>
          <a:prstGeom prst="rect">
            <a:avLst/>
          </a:prstGeom>
        </p:spPr>
      </p:pic>
    </p:spTree>
    <p:extLst>
      <p:ext uri="{BB962C8B-B14F-4D97-AF65-F5344CB8AC3E}">
        <p14:creationId xmlns:p14="http://schemas.microsoft.com/office/powerpoint/2010/main" val="321222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B2FF6BB0-5C1C-CD37-48CC-AD5F4D6DD548}"/>
              </a:ext>
            </a:extLst>
          </p:cNvPr>
          <p:cNvPicPr>
            <a:picLocks noChangeAspect="1"/>
          </p:cNvPicPr>
          <p:nvPr/>
        </p:nvPicPr>
        <p:blipFill>
          <a:blip r:embed="rId2"/>
          <a:srcRect l="12203" r="15796" b="-1"/>
          <a:stretch>
            <a:fillRect/>
          </a:stretch>
        </p:blipFill>
        <p:spPr>
          <a:xfrm>
            <a:off x="20" y="10"/>
            <a:ext cx="12191979" cy="6857989"/>
          </a:xfrm>
          <a:prstGeom prst="rect">
            <a:avLst/>
          </a:prstGeom>
        </p:spPr>
      </p:pic>
      <p:pic>
        <p:nvPicPr>
          <p:cNvPr id="7" name="Content Placeholder 6" descr="A book on a table&#10;&#10;Description automatically generated">
            <a:extLst>
              <a:ext uri="{FF2B5EF4-FFF2-40B4-BE49-F238E27FC236}">
                <a16:creationId xmlns:a16="http://schemas.microsoft.com/office/drawing/2014/main" id="{C6C0C2C3-5C67-7539-9BD2-C1A103931235}"/>
              </a:ext>
            </a:extLst>
          </p:cNvPr>
          <p:cNvPicPr>
            <a:picLocks noGrp="1" noChangeAspect="1"/>
          </p:cNvPicPr>
          <p:nvPr>
            <p:ph idx="1"/>
          </p:nvPr>
        </p:nvPicPr>
        <p:blipFill>
          <a:blip r:embed="rId3"/>
          <a:stretch>
            <a:fillRect/>
          </a:stretch>
        </p:blipFill>
        <p:spPr>
          <a:xfrm>
            <a:off x="0" y="1207698"/>
            <a:ext cx="7836918" cy="5650302"/>
          </a:xfrm>
        </p:spPr>
      </p:pic>
      <p:sp>
        <p:nvSpPr>
          <p:cNvPr id="5" name="Rectangle 4">
            <a:extLst>
              <a:ext uri="{FF2B5EF4-FFF2-40B4-BE49-F238E27FC236}">
                <a16:creationId xmlns:a16="http://schemas.microsoft.com/office/drawing/2014/main" id="{DFC61CEA-8666-ECC4-9675-D4E86B1EDDB3}"/>
              </a:ext>
            </a:extLst>
          </p:cNvPr>
          <p:cNvSpPr/>
          <p:nvPr/>
        </p:nvSpPr>
        <p:spPr>
          <a:xfrm>
            <a:off x="128140" y="212096"/>
            <a:ext cx="12063840"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Highly recommend</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pic>
        <p:nvPicPr>
          <p:cNvPr id="9" name="Picture 8" descr="A book on a wood surface&#10;&#10;Description automatically generated">
            <a:extLst>
              <a:ext uri="{FF2B5EF4-FFF2-40B4-BE49-F238E27FC236}">
                <a16:creationId xmlns:a16="http://schemas.microsoft.com/office/drawing/2014/main" id="{C76507CD-5377-0CDC-88DF-277102594123}"/>
              </a:ext>
            </a:extLst>
          </p:cNvPr>
          <p:cNvPicPr>
            <a:picLocks noChangeAspect="1"/>
          </p:cNvPicPr>
          <p:nvPr/>
        </p:nvPicPr>
        <p:blipFill>
          <a:blip r:embed="rId4"/>
          <a:stretch>
            <a:fillRect/>
          </a:stretch>
        </p:blipFill>
        <p:spPr>
          <a:xfrm>
            <a:off x="7836919" y="1207699"/>
            <a:ext cx="4355082" cy="5650302"/>
          </a:xfrm>
          <a:prstGeom prst="rect">
            <a:avLst/>
          </a:prstGeom>
        </p:spPr>
      </p:pic>
    </p:spTree>
    <p:extLst>
      <p:ext uri="{BB962C8B-B14F-4D97-AF65-F5344CB8AC3E}">
        <p14:creationId xmlns:p14="http://schemas.microsoft.com/office/powerpoint/2010/main" val="2835614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DC2ACA41-CF34-1D74-50F7-FAAC2E42ED17}"/>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9C796473-57E5-F659-3003-A20637A4826C}"/>
              </a:ext>
            </a:extLst>
          </p:cNvPr>
          <p:cNvSpPr/>
          <p:nvPr/>
        </p:nvSpPr>
        <p:spPr>
          <a:xfrm>
            <a:off x="155004" y="254420"/>
            <a:ext cx="12036975" cy="999606"/>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54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AI is a hallucinating suck up</a:t>
            </a:r>
          </a:p>
        </p:txBody>
      </p:sp>
      <p:sp>
        <p:nvSpPr>
          <p:cNvPr id="6" name="TextBox 5">
            <a:extLst>
              <a:ext uri="{FF2B5EF4-FFF2-40B4-BE49-F238E27FC236}">
                <a16:creationId xmlns:a16="http://schemas.microsoft.com/office/drawing/2014/main" id="{8B076122-585A-0B5E-9D63-97C0E8B116AD}"/>
              </a:ext>
            </a:extLst>
          </p:cNvPr>
          <p:cNvSpPr txBox="1"/>
          <p:nvPr/>
        </p:nvSpPr>
        <p:spPr>
          <a:xfrm>
            <a:off x="0" y="1240126"/>
            <a:ext cx="12191979" cy="1200329"/>
          </a:xfrm>
          <a:prstGeom prst="rect">
            <a:avLst/>
          </a:prstGeom>
          <a:solidFill>
            <a:schemeClr val="accent5">
              <a:lumMod val="50000"/>
            </a:schemeClr>
          </a:solidFill>
        </p:spPr>
        <p:txBody>
          <a:bodyPr wrap="square" rtlCol="0">
            <a:spAutoFit/>
          </a:bodyPr>
          <a:lstStyle/>
          <a:p>
            <a:r>
              <a:rPr lang="en-US" dirty="0">
                <a:solidFill>
                  <a:schemeClr val="bg1"/>
                </a:solidFill>
              </a:rPr>
              <a:t>Leading Generative AI companies like Microsoft have admitted that </a:t>
            </a:r>
            <a:r>
              <a:rPr lang="en-US" i="1" dirty="0">
                <a:solidFill>
                  <a:schemeClr val="bg1"/>
                </a:solidFill>
              </a:rPr>
              <a:t>“these (Gen AI) systems are built to be persuasive, not truthful (…) This means that outputs can look very realistic but include statements that aren’t true” </a:t>
            </a:r>
            <a:r>
              <a:rPr lang="en-US" dirty="0">
                <a:solidFill>
                  <a:schemeClr val="bg1"/>
                </a:solidFill>
              </a:rPr>
              <a:t>(Weise &amp; Metz, 2023, cited in Barassi, 2025). This is known as </a:t>
            </a:r>
            <a:r>
              <a:rPr lang="en-US" b="1" dirty="0">
                <a:solidFill>
                  <a:schemeClr val="bg1"/>
                </a:solidFill>
              </a:rPr>
              <a:t>AI hallucination</a:t>
            </a:r>
            <a:r>
              <a:rPr lang="en-US" dirty="0">
                <a:solidFill>
                  <a:schemeClr val="bg1"/>
                </a:solidFill>
              </a:rPr>
              <a:t>. In addition, Gen AI is prone to confirm existing biases, engaging in what researchers call </a:t>
            </a:r>
            <a:r>
              <a:rPr lang="en-US" b="1" dirty="0">
                <a:solidFill>
                  <a:schemeClr val="bg1"/>
                </a:solidFill>
              </a:rPr>
              <a:t>algorithmic sycophancy</a:t>
            </a:r>
            <a:r>
              <a:rPr lang="en-US" dirty="0">
                <a:solidFill>
                  <a:schemeClr val="bg1"/>
                </a:solidFill>
              </a:rPr>
              <a:t>.</a:t>
            </a:r>
          </a:p>
        </p:txBody>
      </p:sp>
      <p:pic>
        <p:nvPicPr>
          <p:cNvPr id="8" name="Picture 7" descr="A screenshot of a social media post&#10;&#10;Description automatically generated">
            <a:extLst>
              <a:ext uri="{FF2B5EF4-FFF2-40B4-BE49-F238E27FC236}">
                <a16:creationId xmlns:a16="http://schemas.microsoft.com/office/drawing/2014/main" id="{B1FE7750-F4E1-A4E5-E1F0-157007DC756B}"/>
              </a:ext>
            </a:extLst>
          </p:cNvPr>
          <p:cNvPicPr>
            <a:picLocks noChangeAspect="1"/>
          </p:cNvPicPr>
          <p:nvPr/>
        </p:nvPicPr>
        <p:blipFill>
          <a:blip r:embed="rId3"/>
          <a:stretch>
            <a:fillRect/>
          </a:stretch>
        </p:blipFill>
        <p:spPr>
          <a:xfrm>
            <a:off x="5414949" y="2733775"/>
            <a:ext cx="6777050" cy="4124215"/>
          </a:xfrm>
          <a:prstGeom prst="rect">
            <a:avLst/>
          </a:prstGeom>
        </p:spPr>
      </p:pic>
      <p:pic>
        <p:nvPicPr>
          <p:cNvPr id="9" name="Picture 8">
            <a:extLst>
              <a:ext uri="{FF2B5EF4-FFF2-40B4-BE49-F238E27FC236}">
                <a16:creationId xmlns:a16="http://schemas.microsoft.com/office/drawing/2014/main" id="{A68904AA-8AA9-1420-CAA1-169CE22B036E}"/>
              </a:ext>
            </a:extLst>
          </p:cNvPr>
          <p:cNvPicPr>
            <a:picLocks noChangeAspect="1"/>
          </p:cNvPicPr>
          <p:nvPr/>
        </p:nvPicPr>
        <p:blipFill>
          <a:blip r:embed="rId4"/>
          <a:stretch>
            <a:fillRect/>
          </a:stretch>
        </p:blipFill>
        <p:spPr>
          <a:xfrm>
            <a:off x="-1" y="2733775"/>
            <a:ext cx="5460846" cy="4124215"/>
          </a:xfrm>
          <a:prstGeom prst="rect">
            <a:avLst/>
          </a:prstGeom>
        </p:spPr>
      </p:pic>
      <p:sp>
        <p:nvSpPr>
          <p:cNvPr id="2" name="TextBox 1">
            <a:extLst>
              <a:ext uri="{FF2B5EF4-FFF2-40B4-BE49-F238E27FC236}">
                <a16:creationId xmlns:a16="http://schemas.microsoft.com/office/drawing/2014/main" id="{D8FAEA88-6914-6F15-6BFE-1F2CDB0A409A}"/>
              </a:ext>
            </a:extLst>
          </p:cNvPr>
          <p:cNvSpPr txBox="1"/>
          <p:nvPr/>
        </p:nvSpPr>
        <p:spPr>
          <a:xfrm>
            <a:off x="8717280" y="2733784"/>
            <a:ext cx="3474699" cy="4124206"/>
          </a:xfrm>
          <a:prstGeom prst="rect">
            <a:avLst/>
          </a:prstGeom>
          <a:solidFill>
            <a:schemeClr val="tx1"/>
          </a:solidFill>
        </p:spPr>
        <p:txBody>
          <a:bodyPr wrap="square" rtlCol="0">
            <a:spAutoFit/>
          </a:bodyPr>
          <a:lstStyle/>
          <a:p>
            <a:endParaRPr lang="en-US" sz="1400" i="1" dirty="0">
              <a:solidFill>
                <a:schemeClr val="bg1"/>
              </a:solidFill>
            </a:endParaRPr>
          </a:p>
          <a:p>
            <a:r>
              <a:rPr lang="en-US" i="1" dirty="0">
                <a:solidFill>
                  <a:schemeClr val="bg1"/>
                </a:solidFill>
              </a:rPr>
              <a:t>“A critical limitation of current LLMs is the generation of plausible but factually incorrect information, known as ‘hallucinations'. These errors are not accidental but statistical: many models are optimised to maximise response fluency, prioritising plausible ‘guesses' over admitting uncertainty.…”</a:t>
            </a:r>
          </a:p>
          <a:p>
            <a:pPr marL="285750" indent="-285750">
              <a:buFontTx/>
              <a:buChar char="-"/>
            </a:pPr>
            <a:r>
              <a:rPr lang="en-US" dirty="0">
                <a:solidFill>
                  <a:schemeClr val="bg1"/>
                </a:solidFill>
              </a:rPr>
              <a:t>AI hallucination risks and mitigation strategies (2026)</a:t>
            </a:r>
          </a:p>
          <a:p>
            <a:pPr marL="285750" indent="-285750">
              <a:buFontTx/>
              <a:buChar char="-"/>
            </a:pPr>
            <a:endParaRPr lang="en-US" sz="1400" dirty="0">
              <a:solidFill>
                <a:schemeClr val="bg1"/>
              </a:solidFill>
            </a:endParaRPr>
          </a:p>
        </p:txBody>
      </p:sp>
    </p:spTree>
    <p:extLst>
      <p:ext uri="{BB962C8B-B14F-4D97-AF65-F5344CB8AC3E}">
        <p14:creationId xmlns:p14="http://schemas.microsoft.com/office/powerpoint/2010/main" val="443012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D493DC36-6675-2549-6178-CD10DA7A8D45}"/>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8984B2FF-033B-7BFD-A467-324D40CA3D2B}"/>
              </a:ext>
            </a:extLst>
          </p:cNvPr>
          <p:cNvSpPr/>
          <p:nvPr/>
        </p:nvSpPr>
        <p:spPr>
          <a:xfrm>
            <a:off x="0" y="78842"/>
            <a:ext cx="12192000" cy="830997"/>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54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BRAINS learn what brains do</a:t>
            </a:r>
          </a:p>
        </p:txBody>
      </p:sp>
      <p:sp>
        <p:nvSpPr>
          <p:cNvPr id="2" name="TextBox 1">
            <a:extLst>
              <a:ext uri="{FF2B5EF4-FFF2-40B4-BE49-F238E27FC236}">
                <a16:creationId xmlns:a16="http://schemas.microsoft.com/office/drawing/2014/main" id="{B3EFB8F6-8D53-AAD7-EAE6-2BB910163BFE}"/>
              </a:ext>
            </a:extLst>
          </p:cNvPr>
          <p:cNvSpPr txBox="1"/>
          <p:nvPr/>
        </p:nvSpPr>
        <p:spPr>
          <a:xfrm>
            <a:off x="0" y="6027003"/>
            <a:ext cx="12192000" cy="830997"/>
          </a:xfrm>
          <a:prstGeom prst="rect">
            <a:avLst/>
          </a:prstGeom>
          <a:solidFill>
            <a:schemeClr val="accent2">
              <a:lumMod val="50000"/>
            </a:schemeClr>
          </a:solidFill>
        </p:spPr>
        <p:txBody>
          <a:bodyPr wrap="square" rtlCol="0">
            <a:spAutoFit/>
          </a:bodyPr>
          <a:lstStyle/>
          <a:p>
            <a:pPr algn="ctr"/>
            <a:r>
              <a:rPr lang="en-US" sz="2400" dirty="0">
                <a:solidFill>
                  <a:schemeClr val="bg2"/>
                </a:solidFill>
                <a:effectLst>
                  <a:glow rad="334432">
                    <a:schemeClr val="tx1">
                      <a:alpha val="66000"/>
                    </a:schemeClr>
                  </a:glow>
                </a:effectLst>
              </a:rPr>
              <a:t>So if you use ChatGPT, for example, to write a paper, compose an email, or complete a project, your brain only learns how to format a query for ChatGPT. </a:t>
            </a:r>
          </a:p>
        </p:txBody>
      </p:sp>
      <p:pic>
        <p:nvPicPr>
          <p:cNvPr id="11" name="Picture 10" descr="A diagram of a human body&#10;&#10;Description automatically generated">
            <a:extLst>
              <a:ext uri="{FF2B5EF4-FFF2-40B4-BE49-F238E27FC236}">
                <a16:creationId xmlns:a16="http://schemas.microsoft.com/office/drawing/2014/main" id="{A73848A5-5780-182B-B05F-C39319ED263A}"/>
              </a:ext>
            </a:extLst>
          </p:cNvPr>
          <p:cNvPicPr>
            <a:picLocks noChangeAspect="1"/>
          </p:cNvPicPr>
          <p:nvPr/>
        </p:nvPicPr>
        <p:blipFill>
          <a:blip r:embed="rId3"/>
          <a:stretch>
            <a:fillRect/>
          </a:stretch>
        </p:blipFill>
        <p:spPr>
          <a:xfrm>
            <a:off x="4247675" y="1098163"/>
            <a:ext cx="3696629" cy="4928839"/>
          </a:xfrm>
          <a:prstGeom prst="rect">
            <a:avLst/>
          </a:prstGeom>
        </p:spPr>
      </p:pic>
      <p:pic>
        <p:nvPicPr>
          <p:cNvPr id="9" name="Picture 8" descr="A collage of people in a room&#10;&#10;Description automatically generated">
            <a:extLst>
              <a:ext uri="{FF2B5EF4-FFF2-40B4-BE49-F238E27FC236}">
                <a16:creationId xmlns:a16="http://schemas.microsoft.com/office/drawing/2014/main" id="{D721C423-E092-6E88-840F-94D0C5C1579A}"/>
              </a:ext>
            </a:extLst>
          </p:cNvPr>
          <p:cNvPicPr>
            <a:picLocks noChangeAspect="1"/>
          </p:cNvPicPr>
          <p:nvPr/>
        </p:nvPicPr>
        <p:blipFill>
          <a:blip r:embed="rId4"/>
          <a:stretch>
            <a:fillRect/>
          </a:stretch>
        </p:blipFill>
        <p:spPr>
          <a:xfrm>
            <a:off x="-1" y="1098163"/>
            <a:ext cx="4928839" cy="4928839"/>
          </a:xfrm>
          <a:prstGeom prst="rect">
            <a:avLst/>
          </a:prstGeom>
        </p:spPr>
      </p:pic>
      <p:pic>
        <p:nvPicPr>
          <p:cNvPr id="7" name="Picture 6">
            <a:extLst>
              <a:ext uri="{FF2B5EF4-FFF2-40B4-BE49-F238E27FC236}">
                <a16:creationId xmlns:a16="http://schemas.microsoft.com/office/drawing/2014/main" id="{BCBC4BB1-6AD4-1BBA-0258-13C5FEC6F768}"/>
              </a:ext>
            </a:extLst>
          </p:cNvPr>
          <p:cNvPicPr>
            <a:picLocks noChangeAspect="1"/>
          </p:cNvPicPr>
          <p:nvPr/>
        </p:nvPicPr>
        <p:blipFill>
          <a:blip r:embed="rId5"/>
          <a:stretch>
            <a:fillRect/>
          </a:stretch>
        </p:blipFill>
        <p:spPr>
          <a:xfrm>
            <a:off x="7263141" y="1098163"/>
            <a:ext cx="4928839" cy="4928839"/>
          </a:xfrm>
          <a:prstGeom prst="rect">
            <a:avLst/>
          </a:prstGeom>
        </p:spPr>
      </p:pic>
    </p:spTree>
    <p:extLst>
      <p:ext uri="{BB962C8B-B14F-4D97-AF65-F5344CB8AC3E}">
        <p14:creationId xmlns:p14="http://schemas.microsoft.com/office/powerpoint/2010/main" val="1372576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FA83DDF4-36E6-C23A-70F7-94F5D347BE52}"/>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5B73D027-10A2-C18C-DA77-3C3AFA614FB0}"/>
              </a:ext>
            </a:extLst>
          </p:cNvPr>
          <p:cNvSpPr/>
          <p:nvPr/>
        </p:nvSpPr>
        <p:spPr>
          <a:xfrm>
            <a:off x="155004" y="254420"/>
            <a:ext cx="12191980" cy="999606"/>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54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SCALED DOWN CONNECTIVITY</a:t>
            </a:r>
          </a:p>
        </p:txBody>
      </p:sp>
      <p:pic>
        <p:nvPicPr>
          <p:cNvPr id="6" name="Picture 5">
            <a:extLst>
              <a:ext uri="{FF2B5EF4-FFF2-40B4-BE49-F238E27FC236}">
                <a16:creationId xmlns:a16="http://schemas.microsoft.com/office/drawing/2014/main" id="{E0EBDD02-CD01-7138-11A3-129D6DB20491}"/>
              </a:ext>
            </a:extLst>
          </p:cNvPr>
          <p:cNvPicPr>
            <a:picLocks noChangeAspect="1"/>
          </p:cNvPicPr>
          <p:nvPr/>
        </p:nvPicPr>
        <p:blipFill>
          <a:blip r:embed="rId3"/>
          <a:stretch>
            <a:fillRect/>
          </a:stretch>
        </p:blipFill>
        <p:spPr>
          <a:xfrm>
            <a:off x="6385303" y="1051313"/>
            <a:ext cx="5806677" cy="5806677"/>
          </a:xfrm>
          <a:prstGeom prst="rect">
            <a:avLst/>
          </a:prstGeom>
        </p:spPr>
      </p:pic>
      <p:sp>
        <p:nvSpPr>
          <p:cNvPr id="7" name="TextBox 6">
            <a:extLst>
              <a:ext uri="{FF2B5EF4-FFF2-40B4-BE49-F238E27FC236}">
                <a16:creationId xmlns:a16="http://schemas.microsoft.com/office/drawing/2014/main" id="{9F5ED2E8-5BB1-F406-52E6-514577E77A2E}"/>
              </a:ext>
            </a:extLst>
          </p:cNvPr>
          <p:cNvSpPr txBox="1"/>
          <p:nvPr/>
        </p:nvSpPr>
        <p:spPr>
          <a:xfrm>
            <a:off x="1" y="1779677"/>
            <a:ext cx="6385302" cy="5078313"/>
          </a:xfrm>
          <a:prstGeom prst="rect">
            <a:avLst/>
          </a:prstGeom>
          <a:solidFill>
            <a:schemeClr val="accent5">
              <a:lumMod val="50000"/>
            </a:schemeClr>
          </a:solidFill>
        </p:spPr>
        <p:txBody>
          <a:bodyPr wrap="square" rtlCol="0">
            <a:spAutoFit/>
          </a:bodyPr>
          <a:lstStyle/>
          <a:p>
            <a:r>
              <a:rPr lang="en-US" dirty="0">
                <a:solidFill>
                  <a:schemeClr val="bg1"/>
                </a:solidFill>
              </a:rPr>
              <a:t>"We assigned participants to three groups: LLM group, Search Engine group, and Brain-only group, where each participant used a designated tool (or no tool in the latter) to write an essay. We conducted 3 sessions with the same group assignment for each participant.</a:t>
            </a:r>
          </a:p>
          <a:p>
            <a:endParaRPr lang="en-US" dirty="0">
              <a:solidFill>
                <a:schemeClr val="bg1"/>
              </a:solidFill>
            </a:endParaRPr>
          </a:p>
          <a:p>
            <a:r>
              <a:rPr lang="en-US" dirty="0">
                <a:solidFill>
                  <a:schemeClr val="bg1"/>
                </a:solidFill>
              </a:rPr>
              <a:t>In the 4th session we asked LLM group participants to use no tools (LLM-to-Brain), and Brain-only group participants to use an LLM (Brain-to-LLM). We used EEG to record ' brain activity in order to assess cognitive engagement and cognitive load, and gain a deeper understanding of neural activations during the essay writing task. </a:t>
            </a:r>
          </a:p>
          <a:p>
            <a:endParaRPr lang="en-US" dirty="0">
              <a:solidFill>
                <a:schemeClr val="bg1"/>
              </a:solidFill>
            </a:endParaRPr>
          </a:p>
          <a:p>
            <a:r>
              <a:rPr lang="en-US" dirty="0">
                <a:solidFill>
                  <a:schemeClr val="bg1"/>
                </a:solidFill>
              </a:rPr>
              <a:t>Brain connectivity systematically scaled down with the amount of external support: the Brain‑only group exhibited the strongest, widest‑ranging networks, Search Engine group showed intermediate engagement, and LLM assistance elicited the weakest overall coupling.”</a:t>
            </a:r>
          </a:p>
        </p:txBody>
      </p:sp>
    </p:spTree>
    <p:extLst>
      <p:ext uri="{BB962C8B-B14F-4D97-AF65-F5344CB8AC3E}">
        <p14:creationId xmlns:p14="http://schemas.microsoft.com/office/powerpoint/2010/main" val="3009939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A6B4F65-EE0E-4A52-B5A5-85584D080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bstract watercolor pattern on a white background">
            <a:extLst>
              <a:ext uri="{FF2B5EF4-FFF2-40B4-BE49-F238E27FC236}">
                <a16:creationId xmlns:a16="http://schemas.microsoft.com/office/drawing/2014/main" id="{0C4D2867-0A88-D014-F439-B160EFA288B0}"/>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6" name="Rectangle 5">
            <a:extLst>
              <a:ext uri="{FF2B5EF4-FFF2-40B4-BE49-F238E27FC236}">
                <a16:creationId xmlns:a16="http://schemas.microsoft.com/office/drawing/2014/main" id="{3EC784BE-6C32-16C7-A4B9-BAF54B7524BC}"/>
              </a:ext>
            </a:extLst>
          </p:cNvPr>
          <p:cNvSpPr/>
          <p:nvPr/>
        </p:nvSpPr>
        <p:spPr>
          <a:xfrm>
            <a:off x="78711" y="200170"/>
            <a:ext cx="8455698" cy="1739466"/>
          </a:xfrm>
          <a:prstGeom prst="rect">
            <a:avLst/>
          </a:prstGeom>
        </p:spPr>
        <p:txBody>
          <a:bodyPr vert="horz" lIns="91440" tIns="45720" rIns="91440" bIns="45720" rtlCol="0" anchor="t">
            <a:normAutofit fontScale="92500" lnSpcReduction="100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NOGGIN IS ALL VOLUNTEER</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7" name="Title 1">
            <a:extLst>
              <a:ext uri="{FF2B5EF4-FFF2-40B4-BE49-F238E27FC236}">
                <a16:creationId xmlns:a16="http://schemas.microsoft.com/office/drawing/2014/main" id="{59F0353A-BC56-8264-C912-76202D4C6EDA}"/>
              </a:ext>
            </a:extLst>
          </p:cNvPr>
          <p:cNvSpPr txBox="1">
            <a:spLocks/>
          </p:cNvSpPr>
          <p:nvPr/>
        </p:nvSpPr>
        <p:spPr>
          <a:xfrm>
            <a:off x="402096" y="1460941"/>
            <a:ext cx="8205856" cy="2465119"/>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ALL OF US. </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FOR </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FOURTEEN years (SINCE 2012)!</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NO ADMISSION - NO TUITION - open to everyone</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80,000+ public K12 students/community members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local/national/international collaborators</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pic>
        <p:nvPicPr>
          <p:cNvPr id="10" name="Picture 9" descr="A collage of people and a group of people&#10;&#10;Description automatically generated">
            <a:extLst>
              <a:ext uri="{FF2B5EF4-FFF2-40B4-BE49-F238E27FC236}">
                <a16:creationId xmlns:a16="http://schemas.microsoft.com/office/drawing/2014/main" id="{A1A27C32-B380-C1AD-ECD7-F7A3B2770FF3}"/>
              </a:ext>
            </a:extLst>
          </p:cNvPr>
          <p:cNvPicPr>
            <a:picLocks noChangeAspect="1"/>
          </p:cNvPicPr>
          <p:nvPr/>
        </p:nvPicPr>
        <p:blipFill>
          <a:blip r:embed="rId3"/>
          <a:stretch>
            <a:fillRect/>
          </a:stretch>
        </p:blipFill>
        <p:spPr>
          <a:xfrm>
            <a:off x="1" y="3200407"/>
            <a:ext cx="3657592" cy="3657592"/>
          </a:xfrm>
          <a:prstGeom prst="rect">
            <a:avLst/>
          </a:prstGeom>
        </p:spPr>
      </p:pic>
      <p:pic>
        <p:nvPicPr>
          <p:cNvPr id="12" name="Picture 11">
            <a:extLst>
              <a:ext uri="{FF2B5EF4-FFF2-40B4-BE49-F238E27FC236}">
                <a16:creationId xmlns:a16="http://schemas.microsoft.com/office/drawing/2014/main" id="{556674B6-BC46-2674-CE9C-9FD413F3C75B}"/>
              </a:ext>
            </a:extLst>
          </p:cNvPr>
          <p:cNvPicPr>
            <a:picLocks noChangeAspect="1"/>
          </p:cNvPicPr>
          <p:nvPr/>
        </p:nvPicPr>
        <p:blipFill>
          <a:blip r:embed="rId4"/>
          <a:stretch>
            <a:fillRect/>
          </a:stretch>
        </p:blipFill>
        <p:spPr>
          <a:xfrm>
            <a:off x="3657616" y="3200407"/>
            <a:ext cx="4876793" cy="3657594"/>
          </a:xfrm>
          <a:prstGeom prst="rect">
            <a:avLst/>
          </a:prstGeom>
        </p:spPr>
      </p:pic>
      <p:pic>
        <p:nvPicPr>
          <p:cNvPr id="13" name="Picture 12">
            <a:extLst>
              <a:ext uri="{FF2B5EF4-FFF2-40B4-BE49-F238E27FC236}">
                <a16:creationId xmlns:a16="http://schemas.microsoft.com/office/drawing/2014/main" id="{10A2B742-B190-54FA-351C-7774AEA10683}"/>
              </a:ext>
            </a:extLst>
          </p:cNvPr>
          <p:cNvPicPr>
            <a:picLocks noChangeAspect="1"/>
          </p:cNvPicPr>
          <p:nvPr/>
        </p:nvPicPr>
        <p:blipFill>
          <a:blip r:embed="rId5"/>
          <a:stretch>
            <a:fillRect/>
          </a:stretch>
        </p:blipFill>
        <p:spPr>
          <a:xfrm>
            <a:off x="7987861" y="3199924"/>
            <a:ext cx="4204120" cy="3658076"/>
          </a:xfrm>
          <a:prstGeom prst="rect">
            <a:avLst/>
          </a:prstGeom>
        </p:spPr>
      </p:pic>
      <p:pic>
        <p:nvPicPr>
          <p:cNvPr id="5" name="Picture 4" descr="A child in a black glove touching a child's forehead&#10;&#10;Description automatically generated">
            <a:extLst>
              <a:ext uri="{FF2B5EF4-FFF2-40B4-BE49-F238E27FC236}">
                <a16:creationId xmlns:a16="http://schemas.microsoft.com/office/drawing/2014/main" id="{E5D64044-CF29-38F7-8DEC-5FD773E80FB5}"/>
              </a:ext>
            </a:extLst>
          </p:cNvPr>
          <p:cNvPicPr>
            <a:picLocks noChangeAspect="1"/>
          </p:cNvPicPr>
          <p:nvPr/>
        </p:nvPicPr>
        <p:blipFill>
          <a:blip r:embed="rId6"/>
          <a:stretch>
            <a:fillRect/>
          </a:stretch>
        </p:blipFill>
        <p:spPr>
          <a:xfrm>
            <a:off x="8607971" y="-1"/>
            <a:ext cx="3584009" cy="3199924"/>
          </a:xfrm>
          <a:prstGeom prst="rect">
            <a:avLst/>
          </a:prstGeom>
        </p:spPr>
      </p:pic>
      <p:pic>
        <p:nvPicPr>
          <p:cNvPr id="8" name="Picture 7">
            <a:extLst>
              <a:ext uri="{FF2B5EF4-FFF2-40B4-BE49-F238E27FC236}">
                <a16:creationId xmlns:a16="http://schemas.microsoft.com/office/drawing/2014/main" id="{BAB203EA-CD87-157E-4812-E1CCFAC97E67}"/>
              </a:ext>
            </a:extLst>
          </p:cNvPr>
          <p:cNvPicPr>
            <a:picLocks noChangeAspect="1"/>
          </p:cNvPicPr>
          <p:nvPr/>
        </p:nvPicPr>
        <p:blipFill>
          <a:blip r:embed="rId7"/>
          <a:stretch>
            <a:fillRect/>
          </a:stretch>
        </p:blipFill>
        <p:spPr>
          <a:xfrm>
            <a:off x="2102057" y="5186831"/>
            <a:ext cx="2228213" cy="1671159"/>
          </a:xfrm>
          <a:prstGeom prst="rect">
            <a:avLst/>
          </a:prstGeom>
        </p:spPr>
      </p:pic>
      <p:cxnSp>
        <p:nvCxnSpPr>
          <p:cNvPr id="2" name="Straight Connector 1">
            <a:extLst>
              <a:ext uri="{FF2B5EF4-FFF2-40B4-BE49-F238E27FC236}">
                <a16:creationId xmlns:a16="http://schemas.microsoft.com/office/drawing/2014/main" id="{22BCF2BF-3FBF-F11F-F4A0-FB76E6FDCC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 name="Rectangle 2">
            <a:extLst>
              <a:ext uri="{FF2B5EF4-FFF2-40B4-BE49-F238E27FC236}">
                <a16:creationId xmlns:a16="http://schemas.microsoft.com/office/drawing/2014/main" id="{30E827B4-98E4-90A7-9A58-B7C6AF668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bstract watercolor pattern on a white background">
            <a:extLst>
              <a:ext uri="{FF2B5EF4-FFF2-40B4-BE49-F238E27FC236}">
                <a16:creationId xmlns:a16="http://schemas.microsoft.com/office/drawing/2014/main" id="{71BFE8C7-3C6C-0479-321E-9D012BBC00C5}"/>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15" name="Rectangle 14">
            <a:extLst>
              <a:ext uri="{FF2B5EF4-FFF2-40B4-BE49-F238E27FC236}">
                <a16:creationId xmlns:a16="http://schemas.microsoft.com/office/drawing/2014/main" id="{670D3C59-9150-205D-0922-53A36A1955D3}"/>
              </a:ext>
            </a:extLst>
          </p:cNvPr>
          <p:cNvSpPr/>
          <p:nvPr/>
        </p:nvSpPr>
        <p:spPr>
          <a:xfrm>
            <a:off x="179327" y="264520"/>
            <a:ext cx="7585765" cy="1590890"/>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ALL VOLUNTEER</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pic>
        <p:nvPicPr>
          <p:cNvPr id="16" name="Picture 15" descr="A collage of people and a group of people&#10;&#10;Description automatically generated">
            <a:extLst>
              <a:ext uri="{FF2B5EF4-FFF2-40B4-BE49-F238E27FC236}">
                <a16:creationId xmlns:a16="http://schemas.microsoft.com/office/drawing/2014/main" id="{547A34A1-536B-FAB7-786F-6ED78E5FBBC8}"/>
              </a:ext>
            </a:extLst>
          </p:cNvPr>
          <p:cNvPicPr>
            <a:picLocks noChangeAspect="1"/>
          </p:cNvPicPr>
          <p:nvPr/>
        </p:nvPicPr>
        <p:blipFill>
          <a:blip r:embed="rId3"/>
          <a:stretch>
            <a:fillRect/>
          </a:stretch>
        </p:blipFill>
        <p:spPr>
          <a:xfrm>
            <a:off x="1" y="3200407"/>
            <a:ext cx="3657592" cy="3657592"/>
          </a:xfrm>
          <a:prstGeom prst="rect">
            <a:avLst/>
          </a:prstGeom>
        </p:spPr>
      </p:pic>
      <p:pic>
        <p:nvPicPr>
          <p:cNvPr id="17" name="Picture 16">
            <a:extLst>
              <a:ext uri="{FF2B5EF4-FFF2-40B4-BE49-F238E27FC236}">
                <a16:creationId xmlns:a16="http://schemas.microsoft.com/office/drawing/2014/main" id="{9681F16E-ED59-0621-5487-EB619B63D1CE}"/>
              </a:ext>
            </a:extLst>
          </p:cNvPr>
          <p:cNvPicPr>
            <a:picLocks noChangeAspect="1"/>
          </p:cNvPicPr>
          <p:nvPr/>
        </p:nvPicPr>
        <p:blipFill>
          <a:blip r:embed="rId4"/>
          <a:stretch>
            <a:fillRect/>
          </a:stretch>
        </p:blipFill>
        <p:spPr>
          <a:xfrm>
            <a:off x="3657616" y="3200407"/>
            <a:ext cx="4876793" cy="3657594"/>
          </a:xfrm>
          <a:prstGeom prst="rect">
            <a:avLst/>
          </a:prstGeom>
        </p:spPr>
      </p:pic>
      <p:pic>
        <p:nvPicPr>
          <p:cNvPr id="18" name="Picture 17">
            <a:extLst>
              <a:ext uri="{FF2B5EF4-FFF2-40B4-BE49-F238E27FC236}">
                <a16:creationId xmlns:a16="http://schemas.microsoft.com/office/drawing/2014/main" id="{4D7817EB-B900-B9E3-5A4E-A6418F5EE64A}"/>
              </a:ext>
            </a:extLst>
          </p:cNvPr>
          <p:cNvPicPr>
            <a:picLocks noChangeAspect="1"/>
          </p:cNvPicPr>
          <p:nvPr/>
        </p:nvPicPr>
        <p:blipFill>
          <a:blip r:embed="rId5"/>
          <a:stretch>
            <a:fillRect/>
          </a:stretch>
        </p:blipFill>
        <p:spPr>
          <a:xfrm>
            <a:off x="7987861" y="3199924"/>
            <a:ext cx="4204120" cy="3658076"/>
          </a:xfrm>
          <a:prstGeom prst="rect">
            <a:avLst/>
          </a:prstGeom>
        </p:spPr>
      </p:pic>
      <p:pic>
        <p:nvPicPr>
          <p:cNvPr id="19" name="Picture 18" descr="A group of people posing for a photo&#10;&#10;Description automatically generated">
            <a:extLst>
              <a:ext uri="{FF2B5EF4-FFF2-40B4-BE49-F238E27FC236}">
                <a16:creationId xmlns:a16="http://schemas.microsoft.com/office/drawing/2014/main" id="{E90A1F4E-57B4-D17D-C57E-942F8B83163C}"/>
              </a:ext>
            </a:extLst>
          </p:cNvPr>
          <p:cNvPicPr>
            <a:picLocks noChangeAspect="1"/>
          </p:cNvPicPr>
          <p:nvPr/>
        </p:nvPicPr>
        <p:blipFill>
          <a:blip r:embed="rId8"/>
          <a:stretch>
            <a:fillRect/>
          </a:stretch>
        </p:blipFill>
        <p:spPr>
          <a:xfrm>
            <a:off x="8219791" y="1"/>
            <a:ext cx="4282253" cy="3211690"/>
          </a:xfrm>
          <a:prstGeom prst="rect">
            <a:avLst/>
          </a:prstGeom>
        </p:spPr>
      </p:pic>
      <p:pic>
        <p:nvPicPr>
          <p:cNvPr id="20" name="Picture 19">
            <a:extLst>
              <a:ext uri="{FF2B5EF4-FFF2-40B4-BE49-F238E27FC236}">
                <a16:creationId xmlns:a16="http://schemas.microsoft.com/office/drawing/2014/main" id="{90CCF007-BDD0-1DAF-0F1E-94279BAD0F48}"/>
              </a:ext>
            </a:extLst>
          </p:cNvPr>
          <p:cNvPicPr>
            <a:picLocks noChangeAspect="1"/>
          </p:cNvPicPr>
          <p:nvPr/>
        </p:nvPicPr>
        <p:blipFill>
          <a:blip r:embed="rId7"/>
          <a:stretch>
            <a:fillRect/>
          </a:stretch>
        </p:blipFill>
        <p:spPr>
          <a:xfrm>
            <a:off x="2102057" y="5186831"/>
            <a:ext cx="2228213" cy="1671159"/>
          </a:xfrm>
          <a:prstGeom prst="rect">
            <a:avLst/>
          </a:prstGeom>
        </p:spPr>
      </p:pic>
      <p:sp>
        <p:nvSpPr>
          <p:cNvPr id="21" name="Title 1">
            <a:extLst>
              <a:ext uri="{FF2B5EF4-FFF2-40B4-BE49-F238E27FC236}">
                <a16:creationId xmlns:a16="http://schemas.microsoft.com/office/drawing/2014/main" id="{2DF038E8-3D02-1134-9743-F88CD95C3BF9}"/>
              </a:ext>
            </a:extLst>
          </p:cNvPr>
          <p:cNvSpPr txBox="1">
            <a:spLocks/>
          </p:cNvSpPr>
          <p:nvPr/>
        </p:nvSpPr>
        <p:spPr>
          <a:xfrm>
            <a:off x="38219" y="1376715"/>
            <a:ext cx="8205856" cy="2465119"/>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ALL OF US. </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FOR </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FOURTEEN years (SINCE 2012)!</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NO ADMISSION - NO TUITION - open to everyone</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85,000+ public K12 students/community members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local/national/international collaborators</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Tree>
    <p:extLst>
      <p:ext uri="{BB962C8B-B14F-4D97-AF65-F5344CB8AC3E}">
        <p14:creationId xmlns:p14="http://schemas.microsoft.com/office/powerpoint/2010/main" val="3607509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75D21210-9EEB-FF36-CCB5-F36D1006CE4E}"/>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54526C49-1E34-F990-8B48-DBC6A8921077}"/>
              </a:ext>
            </a:extLst>
          </p:cNvPr>
          <p:cNvSpPr/>
          <p:nvPr/>
        </p:nvSpPr>
        <p:spPr>
          <a:xfrm>
            <a:off x="155004" y="254420"/>
            <a:ext cx="12036975" cy="999606"/>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54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“Negative learning effects”</a:t>
            </a:r>
          </a:p>
        </p:txBody>
      </p:sp>
      <p:sp>
        <p:nvSpPr>
          <p:cNvPr id="6" name="TextBox 5">
            <a:extLst>
              <a:ext uri="{FF2B5EF4-FFF2-40B4-BE49-F238E27FC236}">
                <a16:creationId xmlns:a16="http://schemas.microsoft.com/office/drawing/2014/main" id="{2BBD6786-7D5C-0D2D-4CDD-B6370529AFCD}"/>
              </a:ext>
            </a:extLst>
          </p:cNvPr>
          <p:cNvSpPr txBox="1"/>
          <p:nvPr/>
        </p:nvSpPr>
        <p:spPr>
          <a:xfrm>
            <a:off x="0" y="1240126"/>
            <a:ext cx="12191979" cy="1200329"/>
          </a:xfrm>
          <a:prstGeom prst="rect">
            <a:avLst/>
          </a:prstGeom>
          <a:solidFill>
            <a:schemeClr val="accent5">
              <a:lumMod val="50000"/>
            </a:schemeClr>
          </a:solidFill>
        </p:spPr>
        <p:txBody>
          <a:bodyPr wrap="square" rtlCol="0">
            <a:spAutoFit/>
          </a:bodyPr>
          <a:lstStyle/>
          <a:p>
            <a:r>
              <a:rPr lang="en-US" dirty="0">
                <a:solidFill>
                  <a:schemeClr val="bg1"/>
                </a:solidFill>
              </a:rPr>
              <a:t>"A key question is how generative AI affects learning—how humans acquire new skills as they perform tasks. Learning is critical to long-term productivity, especially since generative AI is fallible and users must check its outputs. We study this question via a field experiment where we provide a thousand high school math</a:t>
            </a:r>
          </a:p>
          <a:p>
            <a:r>
              <a:rPr lang="en-US" dirty="0">
                <a:solidFill>
                  <a:schemeClr val="bg1"/>
                </a:solidFill>
              </a:rPr>
              <a:t>students with access to generative AI tutors. </a:t>
            </a:r>
          </a:p>
        </p:txBody>
      </p:sp>
      <p:sp>
        <p:nvSpPr>
          <p:cNvPr id="7" name="TextBox 6">
            <a:extLst>
              <a:ext uri="{FF2B5EF4-FFF2-40B4-BE49-F238E27FC236}">
                <a16:creationId xmlns:a16="http://schemas.microsoft.com/office/drawing/2014/main" id="{39D9954F-6D12-9531-9856-4EDE69D29682}"/>
              </a:ext>
            </a:extLst>
          </p:cNvPr>
          <p:cNvSpPr txBox="1"/>
          <p:nvPr/>
        </p:nvSpPr>
        <p:spPr>
          <a:xfrm>
            <a:off x="21" y="4426499"/>
            <a:ext cx="12191979" cy="2031325"/>
          </a:xfrm>
          <a:prstGeom prst="rect">
            <a:avLst/>
          </a:prstGeom>
          <a:solidFill>
            <a:schemeClr val="accent5">
              <a:lumMod val="50000"/>
            </a:schemeClr>
          </a:solidFill>
        </p:spPr>
        <p:txBody>
          <a:bodyPr wrap="square" rtlCol="0">
            <a:spAutoFit/>
          </a:bodyPr>
          <a:lstStyle/>
          <a:p>
            <a:r>
              <a:rPr lang="en-US" dirty="0">
                <a:solidFill>
                  <a:schemeClr val="bg1"/>
                </a:solidFill>
              </a:rPr>
              <a:t>However, we additionally find that when access is subsequently taken away, students actually perform worse</a:t>
            </a:r>
          </a:p>
          <a:p>
            <a:r>
              <a:rPr lang="en-US" dirty="0">
                <a:solidFill>
                  <a:schemeClr val="bg1"/>
                </a:solidFill>
              </a:rPr>
              <a:t>than those who never had access (17% reduction in grades for GPT Base)—i.e., unfettered access to GPT-4 can harm educational outcomes. These negative learning effects are largely mitigated by the safeguards in GPT Tutor. Without guardrails, students attempt to use GPT-4 as a “crutch” during practice problem sessions, and subsequently perform worse on their own. Thus, decision-makers must be cautious about design choices underlying generative AI deployments to preserve skill learning and long-term productivity..”</a:t>
            </a:r>
          </a:p>
          <a:p>
            <a:r>
              <a:rPr lang="en-US" i="1" dirty="0">
                <a:solidFill>
                  <a:schemeClr val="bg1"/>
                </a:solidFill>
              </a:rPr>
              <a:t>- Generative AI Without Guardrails Can Harm Learning (2025)</a:t>
            </a:r>
          </a:p>
        </p:txBody>
      </p:sp>
      <p:sp>
        <p:nvSpPr>
          <p:cNvPr id="8" name="TextBox 7">
            <a:extLst>
              <a:ext uri="{FF2B5EF4-FFF2-40B4-BE49-F238E27FC236}">
                <a16:creationId xmlns:a16="http://schemas.microsoft.com/office/drawing/2014/main" id="{73B65291-490A-F0EE-593F-398B3DDEC498}"/>
              </a:ext>
            </a:extLst>
          </p:cNvPr>
          <p:cNvSpPr txBox="1"/>
          <p:nvPr/>
        </p:nvSpPr>
        <p:spPr>
          <a:xfrm>
            <a:off x="728546" y="2825996"/>
            <a:ext cx="11463433" cy="1200329"/>
          </a:xfrm>
          <a:prstGeom prst="rect">
            <a:avLst/>
          </a:prstGeom>
          <a:solidFill>
            <a:schemeClr val="accent5">
              <a:lumMod val="50000"/>
            </a:schemeClr>
          </a:solidFill>
        </p:spPr>
        <p:txBody>
          <a:bodyPr wrap="square" rtlCol="0">
            <a:spAutoFit/>
          </a:bodyPr>
          <a:lstStyle/>
          <a:p>
            <a:pPr algn="r"/>
            <a:r>
              <a:rPr lang="en-US" dirty="0">
                <a:solidFill>
                  <a:schemeClr val="bg1"/>
                </a:solidFill>
              </a:rPr>
              <a:t>To understand the differential impact of tool design on learning, we deploy two AI tutors: one that mimics a standard ChatGPT interface (“GPT Base”) and one with prompts designed to safeguard learning (“GPT Tutor”)…our results show that having GPT-4 access while solving problems significantly improves</a:t>
            </a:r>
          </a:p>
          <a:p>
            <a:pPr algn="r"/>
            <a:r>
              <a:rPr lang="en-US" dirty="0">
                <a:solidFill>
                  <a:schemeClr val="bg1"/>
                </a:solidFill>
              </a:rPr>
              <a:t>performance (48% improvement for GPT Base and 127% for GPT Tutor).</a:t>
            </a:r>
          </a:p>
        </p:txBody>
      </p:sp>
    </p:spTree>
    <p:extLst>
      <p:ext uri="{BB962C8B-B14F-4D97-AF65-F5344CB8AC3E}">
        <p14:creationId xmlns:p14="http://schemas.microsoft.com/office/powerpoint/2010/main" val="828816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06365786-846B-42A6-5F6B-EF8FECABF509}"/>
              </a:ext>
            </a:extLst>
          </p:cNvPr>
          <p:cNvPicPr>
            <a:picLocks noChangeAspect="1"/>
          </p:cNvPicPr>
          <p:nvPr/>
        </p:nvPicPr>
        <p:blipFill>
          <a:blip r:embed="rId2"/>
          <a:srcRect l="12203" r="15796" b="-1"/>
          <a:stretch>
            <a:fillRect/>
          </a:stretch>
        </p:blipFill>
        <p:spPr>
          <a:xfrm>
            <a:off x="21" y="11"/>
            <a:ext cx="12191979" cy="6857989"/>
          </a:xfrm>
          <a:prstGeom prst="rect">
            <a:avLst/>
          </a:prstGeom>
          <a:effectLst/>
        </p:spPr>
      </p:pic>
      <p:sp>
        <p:nvSpPr>
          <p:cNvPr id="5" name="Rectangle 4">
            <a:extLst>
              <a:ext uri="{FF2B5EF4-FFF2-40B4-BE49-F238E27FC236}">
                <a16:creationId xmlns:a16="http://schemas.microsoft.com/office/drawing/2014/main" id="{02B37459-D612-2245-AC05-A39094584404}"/>
              </a:ext>
            </a:extLst>
          </p:cNvPr>
          <p:cNvSpPr/>
          <p:nvPr/>
        </p:nvSpPr>
        <p:spPr>
          <a:xfrm>
            <a:off x="128140" y="212096"/>
            <a:ext cx="11935720"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Skill loss concerns</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pic>
        <p:nvPicPr>
          <p:cNvPr id="7" name="Picture 6" descr="A screenshot of a medical document&#10;&#10;Description automatically generated">
            <a:extLst>
              <a:ext uri="{FF2B5EF4-FFF2-40B4-BE49-F238E27FC236}">
                <a16:creationId xmlns:a16="http://schemas.microsoft.com/office/drawing/2014/main" id="{40D7BBD2-0499-254F-B46D-26D23E3A01B4}"/>
              </a:ext>
            </a:extLst>
          </p:cNvPr>
          <p:cNvPicPr>
            <a:picLocks noChangeAspect="1"/>
          </p:cNvPicPr>
          <p:nvPr/>
        </p:nvPicPr>
        <p:blipFill>
          <a:blip r:embed="rId3"/>
          <a:stretch>
            <a:fillRect/>
          </a:stretch>
        </p:blipFill>
        <p:spPr>
          <a:xfrm>
            <a:off x="128140" y="1482288"/>
            <a:ext cx="7772400" cy="2988683"/>
          </a:xfrm>
          <a:prstGeom prst="rect">
            <a:avLst/>
          </a:prstGeom>
          <a:effectLst>
            <a:glow rad="127000">
              <a:srgbClr val="C00000"/>
            </a:glow>
          </a:effectLst>
        </p:spPr>
      </p:pic>
      <p:pic>
        <p:nvPicPr>
          <p:cNvPr id="9" name="Picture 8">
            <a:extLst>
              <a:ext uri="{FF2B5EF4-FFF2-40B4-BE49-F238E27FC236}">
                <a16:creationId xmlns:a16="http://schemas.microsoft.com/office/drawing/2014/main" id="{CB731425-955C-E9D8-8C94-5D744E2408D9}"/>
              </a:ext>
            </a:extLst>
          </p:cNvPr>
          <p:cNvPicPr>
            <a:picLocks noChangeAspect="1"/>
          </p:cNvPicPr>
          <p:nvPr/>
        </p:nvPicPr>
        <p:blipFill>
          <a:blip r:embed="rId4"/>
          <a:stretch>
            <a:fillRect/>
          </a:stretch>
        </p:blipFill>
        <p:spPr>
          <a:xfrm>
            <a:off x="1262256" y="4801613"/>
            <a:ext cx="10284930" cy="1148198"/>
          </a:xfrm>
          <a:prstGeom prst="rect">
            <a:avLst/>
          </a:prstGeom>
          <a:effectLst>
            <a:glow rad="408178">
              <a:srgbClr val="FFFF00"/>
            </a:glow>
          </a:effectLst>
        </p:spPr>
      </p:pic>
      <p:sp>
        <p:nvSpPr>
          <p:cNvPr id="10" name="TextBox 9">
            <a:extLst>
              <a:ext uri="{FF2B5EF4-FFF2-40B4-BE49-F238E27FC236}">
                <a16:creationId xmlns:a16="http://schemas.microsoft.com/office/drawing/2014/main" id="{200A8BF3-B199-7E10-3F7A-2EF8803A9360}"/>
              </a:ext>
            </a:extLst>
          </p:cNvPr>
          <p:cNvSpPr txBox="1"/>
          <p:nvPr/>
        </p:nvSpPr>
        <p:spPr>
          <a:xfrm>
            <a:off x="0" y="6491334"/>
            <a:ext cx="8053932" cy="366655"/>
          </a:xfrm>
          <a:prstGeom prst="rect">
            <a:avLst/>
          </a:prstGeom>
          <a:solidFill>
            <a:schemeClr val="accent5">
              <a:lumMod val="50000"/>
            </a:schemeClr>
          </a:solidFill>
        </p:spPr>
        <p:txBody>
          <a:bodyPr wrap="square" rtlCol="0">
            <a:spAutoFit/>
          </a:bodyPr>
          <a:lstStyle/>
          <a:p>
            <a:pPr algn="r"/>
            <a:r>
              <a:rPr lang="en-US" dirty="0">
                <a:solidFill>
                  <a:schemeClr val="bg1"/>
                </a:solidFill>
              </a:rPr>
              <a:t>SOURCE: More than 80% of physicians use AI professionally: AMA survey</a:t>
            </a:r>
          </a:p>
        </p:txBody>
      </p:sp>
      <p:pic>
        <p:nvPicPr>
          <p:cNvPr id="11" name="Picture 10">
            <a:extLst>
              <a:ext uri="{FF2B5EF4-FFF2-40B4-BE49-F238E27FC236}">
                <a16:creationId xmlns:a16="http://schemas.microsoft.com/office/drawing/2014/main" id="{65B26B7E-20B3-2E88-51B1-92C400456146}"/>
              </a:ext>
            </a:extLst>
          </p:cNvPr>
          <p:cNvPicPr>
            <a:picLocks noChangeAspect="1"/>
          </p:cNvPicPr>
          <p:nvPr/>
        </p:nvPicPr>
        <p:blipFill>
          <a:blip r:embed="rId5"/>
          <a:stretch>
            <a:fillRect/>
          </a:stretch>
        </p:blipFill>
        <p:spPr>
          <a:xfrm>
            <a:off x="8477250" y="2144813"/>
            <a:ext cx="3009900" cy="1663700"/>
          </a:xfrm>
          <a:prstGeom prst="rect">
            <a:avLst/>
          </a:prstGeom>
        </p:spPr>
      </p:pic>
    </p:spTree>
    <p:extLst>
      <p:ext uri="{BB962C8B-B14F-4D97-AF65-F5344CB8AC3E}">
        <p14:creationId xmlns:p14="http://schemas.microsoft.com/office/powerpoint/2010/main" val="2355490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874DEDDA-0532-C4A6-B8BB-201AA11B5874}"/>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ACBC0342-9255-7B6F-799B-74CB3723AAA8}"/>
              </a:ext>
            </a:extLst>
          </p:cNvPr>
          <p:cNvSpPr/>
          <p:nvPr/>
        </p:nvSpPr>
        <p:spPr>
          <a:xfrm>
            <a:off x="172569" y="209696"/>
            <a:ext cx="12019411" cy="127019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LESS CAPABLE BRAINS</a:t>
            </a:r>
          </a:p>
        </p:txBody>
      </p:sp>
      <p:pic>
        <p:nvPicPr>
          <p:cNvPr id="2" name="Picture 1">
            <a:extLst>
              <a:ext uri="{FF2B5EF4-FFF2-40B4-BE49-F238E27FC236}">
                <a16:creationId xmlns:a16="http://schemas.microsoft.com/office/drawing/2014/main" id="{234BCB8C-E3BB-D298-F159-45AE5837D550}"/>
              </a:ext>
            </a:extLst>
          </p:cNvPr>
          <p:cNvPicPr>
            <a:picLocks noChangeAspect="1"/>
          </p:cNvPicPr>
          <p:nvPr/>
        </p:nvPicPr>
        <p:blipFill>
          <a:blip r:embed="rId3"/>
          <a:stretch>
            <a:fillRect/>
          </a:stretch>
        </p:blipFill>
        <p:spPr>
          <a:xfrm>
            <a:off x="5965902" y="1372479"/>
            <a:ext cx="6226078" cy="2583822"/>
          </a:xfrm>
          <a:prstGeom prst="rect">
            <a:avLst/>
          </a:prstGeom>
        </p:spPr>
      </p:pic>
      <p:sp>
        <p:nvSpPr>
          <p:cNvPr id="3" name="TextBox 2">
            <a:extLst>
              <a:ext uri="{FF2B5EF4-FFF2-40B4-BE49-F238E27FC236}">
                <a16:creationId xmlns:a16="http://schemas.microsoft.com/office/drawing/2014/main" id="{6399050F-1DFD-45DA-2EE6-BB60AB319A0B}"/>
              </a:ext>
            </a:extLst>
          </p:cNvPr>
          <p:cNvSpPr txBox="1"/>
          <p:nvPr/>
        </p:nvSpPr>
        <p:spPr>
          <a:xfrm>
            <a:off x="0" y="4296193"/>
            <a:ext cx="10861287" cy="923330"/>
          </a:xfrm>
          <a:prstGeom prst="rect">
            <a:avLst/>
          </a:prstGeom>
          <a:solidFill>
            <a:schemeClr val="accent5">
              <a:lumMod val="50000"/>
            </a:schemeClr>
          </a:solidFill>
        </p:spPr>
        <p:txBody>
          <a:bodyPr wrap="square" rtlCol="0">
            <a:spAutoFit/>
          </a:bodyPr>
          <a:lstStyle/>
          <a:p>
            <a:r>
              <a:rPr lang="en-US" dirty="0">
                <a:solidFill>
                  <a:schemeClr val="bg1"/>
                </a:solidFill>
              </a:rPr>
              <a:t>"...we observed an important effect of GPS use over time, whereby greater GPS use since initial testing was associated with a steeper decline in hippocampal-dependent spatial memory...”</a:t>
            </a:r>
          </a:p>
          <a:p>
            <a:r>
              <a:rPr lang="en-US" dirty="0">
                <a:solidFill>
                  <a:schemeClr val="bg1"/>
                </a:solidFill>
              </a:rPr>
              <a:t>- </a:t>
            </a:r>
            <a:r>
              <a:rPr lang="en-US" i="1" dirty="0">
                <a:solidFill>
                  <a:schemeClr val="bg1"/>
                </a:solidFill>
              </a:rPr>
              <a:t>Habitual use of GPS negatively impacts spatial memory during self-guided navigation</a:t>
            </a:r>
          </a:p>
        </p:txBody>
      </p:sp>
      <p:sp>
        <p:nvSpPr>
          <p:cNvPr id="6" name="TextBox 5">
            <a:extLst>
              <a:ext uri="{FF2B5EF4-FFF2-40B4-BE49-F238E27FC236}">
                <a16:creationId xmlns:a16="http://schemas.microsoft.com/office/drawing/2014/main" id="{9CE528B6-1BEA-ABAD-73BF-15E3D3800098}"/>
              </a:ext>
            </a:extLst>
          </p:cNvPr>
          <p:cNvSpPr txBox="1"/>
          <p:nvPr/>
        </p:nvSpPr>
        <p:spPr>
          <a:xfrm>
            <a:off x="3178098" y="5380662"/>
            <a:ext cx="9013902" cy="1477328"/>
          </a:xfrm>
          <a:prstGeom prst="rect">
            <a:avLst/>
          </a:prstGeom>
          <a:solidFill>
            <a:schemeClr val="accent5">
              <a:lumMod val="50000"/>
            </a:schemeClr>
          </a:solidFill>
        </p:spPr>
        <p:txBody>
          <a:bodyPr wrap="square" rtlCol="0">
            <a:spAutoFit/>
          </a:bodyPr>
          <a:lstStyle/>
          <a:p>
            <a:r>
              <a:rPr lang="en-US" dirty="0">
                <a:solidFill>
                  <a:schemeClr val="bg1"/>
                </a:solidFill>
              </a:rPr>
              <a:t>"Our observation supports the assumption that externalization of spatial navigation to technological device (GPS in AR glasses) can decrease the functional coupling between hippocampus and associated brain regions...” - </a:t>
            </a:r>
            <a:r>
              <a:rPr lang="en-US" i="1" dirty="0">
                <a:solidFill>
                  <a:schemeClr val="bg1"/>
                </a:solidFill>
              </a:rPr>
              <a:t>Could Prolonged Usage</a:t>
            </a:r>
          </a:p>
          <a:p>
            <a:r>
              <a:rPr lang="en-US" i="1" dirty="0">
                <a:solidFill>
                  <a:schemeClr val="bg1"/>
                </a:solidFill>
              </a:rPr>
              <a:t>of GPS Navigation Implemented in Augmented Reality Smart Glasses Affect Hippocampal Functional Connectivity?</a:t>
            </a:r>
          </a:p>
        </p:txBody>
      </p:sp>
      <p:pic>
        <p:nvPicPr>
          <p:cNvPr id="7" name="Picture 6">
            <a:extLst>
              <a:ext uri="{FF2B5EF4-FFF2-40B4-BE49-F238E27FC236}">
                <a16:creationId xmlns:a16="http://schemas.microsoft.com/office/drawing/2014/main" id="{E2CF64BD-DDD4-1E73-A094-64EBA4200CBE}"/>
              </a:ext>
            </a:extLst>
          </p:cNvPr>
          <p:cNvPicPr>
            <a:picLocks noChangeAspect="1"/>
          </p:cNvPicPr>
          <p:nvPr/>
        </p:nvPicPr>
        <p:blipFill>
          <a:blip r:embed="rId4"/>
          <a:stretch>
            <a:fillRect/>
          </a:stretch>
        </p:blipFill>
        <p:spPr>
          <a:xfrm>
            <a:off x="2253177" y="1368964"/>
            <a:ext cx="3445095" cy="2583822"/>
          </a:xfrm>
          <a:prstGeom prst="rect">
            <a:avLst/>
          </a:prstGeom>
        </p:spPr>
      </p:pic>
      <p:pic>
        <p:nvPicPr>
          <p:cNvPr id="8" name="Picture 7">
            <a:extLst>
              <a:ext uri="{FF2B5EF4-FFF2-40B4-BE49-F238E27FC236}">
                <a16:creationId xmlns:a16="http://schemas.microsoft.com/office/drawing/2014/main" id="{97647E12-05DE-F084-EF94-E777FC04E6D2}"/>
              </a:ext>
            </a:extLst>
          </p:cNvPr>
          <p:cNvPicPr>
            <a:picLocks noChangeAspect="1"/>
          </p:cNvPicPr>
          <p:nvPr/>
        </p:nvPicPr>
        <p:blipFill>
          <a:blip r:embed="rId5"/>
          <a:stretch>
            <a:fillRect/>
          </a:stretch>
        </p:blipFill>
        <p:spPr>
          <a:xfrm>
            <a:off x="1" y="1368965"/>
            <a:ext cx="1937866" cy="2583822"/>
          </a:xfrm>
          <a:prstGeom prst="rect">
            <a:avLst/>
          </a:prstGeom>
        </p:spPr>
      </p:pic>
      <p:sp>
        <p:nvSpPr>
          <p:cNvPr id="9" name="TextBox 8">
            <a:extLst>
              <a:ext uri="{FF2B5EF4-FFF2-40B4-BE49-F238E27FC236}">
                <a16:creationId xmlns:a16="http://schemas.microsoft.com/office/drawing/2014/main" id="{57AEF3C6-F5D6-1A1F-933A-64AF4D99B1D2}"/>
              </a:ext>
            </a:extLst>
          </p:cNvPr>
          <p:cNvSpPr txBox="1"/>
          <p:nvPr/>
        </p:nvSpPr>
        <p:spPr>
          <a:xfrm>
            <a:off x="8489255" y="3627979"/>
            <a:ext cx="3702745" cy="338554"/>
          </a:xfrm>
          <a:prstGeom prst="rect">
            <a:avLst/>
          </a:prstGeom>
          <a:solidFill>
            <a:srgbClr val="2A373A"/>
          </a:solidFill>
        </p:spPr>
        <p:txBody>
          <a:bodyPr wrap="none" rtlCol="0">
            <a:spAutoFit/>
          </a:bodyPr>
          <a:lstStyle/>
          <a:p>
            <a:r>
              <a:rPr lang="en-US" sz="1600" dirty="0">
                <a:solidFill>
                  <a:schemeClr val="bg1"/>
                </a:solidFill>
              </a:rPr>
              <a:t>IMAGE: https://www.pixar.com/wall-e</a:t>
            </a:r>
          </a:p>
        </p:txBody>
      </p:sp>
      <p:sp>
        <p:nvSpPr>
          <p:cNvPr id="10" name="TextBox 9">
            <a:extLst>
              <a:ext uri="{FF2B5EF4-FFF2-40B4-BE49-F238E27FC236}">
                <a16:creationId xmlns:a16="http://schemas.microsoft.com/office/drawing/2014/main" id="{AF7BE2BF-E3BC-49C0-31BA-FFE3483A85EE}"/>
              </a:ext>
            </a:extLst>
          </p:cNvPr>
          <p:cNvSpPr txBox="1"/>
          <p:nvPr/>
        </p:nvSpPr>
        <p:spPr>
          <a:xfrm>
            <a:off x="164278" y="5724974"/>
            <a:ext cx="2849563" cy="923330"/>
          </a:xfrm>
          <a:prstGeom prst="rect">
            <a:avLst/>
          </a:prstGeom>
          <a:solidFill>
            <a:schemeClr val="accent3">
              <a:lumMod val="50000"/>
            </a:schemeClr>
          </a:solidFill>
        </p:spPr>
        <p:txBody>
          <a:bodyPr wrap="none" rtlCol="0">
            <a:spAutoFit/>
          </a:bodyPr>
          <a:lstStyle/>
          <a:p>
            <a:r>
              <a:rPr lang="en-US" dirty="0">
                <a:solidFill>
                  <a:schemeClr val="bg1"/>
                </a:solidFill>
              </a:rPr>
              <a:t>GPS is not technically AI,</a:t>
            </a:r>
          </a:p>
          <a:p>
            <a:r>
              <a:rPr lang="en-US" dirty="0">
                <a:solidFill>
                  <a:schemeClr val="bg1"/>
                </a:solidFill>
              </a:rPr>
              <a:t>but again: </a:t>
            </a:r>
            <a:r>
              <a:rPr lang="en-US" b="1" dirty="0">
                <a:solidFill>
                  <a:schemeClr val="bg1"/>
                </a:solidFill>
              </a:rPr>
              <a:t>Brains learn </a:t>
            </a:r>
          </a:p>
          <a:p>
            <a:r>
              <a:rPr lang="en-US" b="1" dirty="0">
                <a:solidFill>
                  <a:schemeClr val="bg1"/>
                </a:solidFill>
              </a:rPr>
              <a:t>what brains do…</a:t>
            </a:r>
          </a:p>
        </p:txBody>
      </p:sp>
    </p:spTree>
    <p:extLst>
      <p:ext uri="{BB962C8B-B14F-4D97-AF65-F5344CB8AC3E}">
        <p14:creationId xmlns:p14="http://schemas.microsoft.com/office/powerpoint/2010/main" val="2367698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581BDD76-15E0-65F4-88F8-16455E6A6BC9}"/>
              </a:ext>
            </a:extLst>
          </p:cNvPr>
          <p:cNvPicPr>
            <a:picLocks noChangeAspect="1"/>
          </p:cNvPicPr>
          <p:nvPr/>
        </p:nvPicPr>
        <p:blipFill>
          <a:blip r:embed="rId2"/>
          <a:srcRect l="12203" r="15796" b="-1"/>
          <a:stretch>
            <a:fillRect/>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9AF0EC89-251C-B327-599B-B503915DD60A}"/>
              </a:ext>
            </a:extLst>
          </p:cNvPr>
          <p:cNvSpPr/>
          <p:nvPr/>
        </p:nvSpPr>
        <p:spPr>
          <a:xfrm>
            <a:off x="0" y="122852"/>
            <a:ext cx="12191980" cy="1460621"/>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54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ENVIRONMENTAL degradation</a:t>
            </a:r>
          </a:p>
        </p:txBody>
      </p:sp>
      <p:sp>
        <p:nvSpPr>
          <p:cNvPr id="2" name="TextBox 1">
            <a:extLst>
              <a:ext uri="{FF2B5EF4-FFF2-40B4-BE49-F238E27FC236}">
                <a16:creationId xmlns:a16="http://schemas.microsoft.com/office/drawing/2014/main" id="{F0E6BE65-6EF0-3F0F-4950-787F3B24A370}"/>
              </a:ext>
            </a:extLst>
          </p:cNvPr>
          <p:cNvSpPr txBox="1"/>
          <p:nvPr/>
        </p:nvSpPr>
        <p:spPr>
          <a:xfrm>
            <a:off x="0" y="5934660"/>
            <a:ext cx="11050292" cy="923330"/>
          </a:xfrm>
          <a:prstGeom prst="rect">
            <a:avLst/>
          </a:prstGeom>
          <a:solidFill>
            <a:schemeClr val="accent5">
              <a:lumMod val="50000"/>
            </a:schemeClr>
          </a:solidFill>
        </p:spPr>
        <p:txBody>
          <a:bodyPr wrap="square" rtlCol="0">
            <a:spAutoFit/>
          </a:bodyPr>
          <a:lstStyle/>
          <a:p>
            <a:r>
              <a:rPr lang="en-US" dirty="0">
                <a:solidFill>
                  <a:schemeClr val="bg1"/>
                </a:solidFill>
              </a:rPr>
              <a:t>"... results reveal that AI activities, especially in high-intensity regimes, are significantly associated</a:t>
            </a:r>
          </a:p>
          <a:p>
            <a:r>
              <a:rPr lang="en-US" dirty="0">
                <a:solidFill>
                  <a:schemeClr val="bg1"/>
                </a:solidFill>
              </a:rPr>
              <a:t>with increased CO2 emissions and environmental degradation...” - </a:t>
            </a:r>
            <a:r>
              <a:rPr lang="en-US" i="1" dirty="0">
                <a:solidFill>
                  <a:schemeClr val="bg1"/>
                </a:solidFill>
              </a:rPr>
              <a:t>The Two Tales of AI: A Global assessment of the environmental impacts of artificial intelligence (2025)</a:t>
            </a:r>
          </a:p>
        </p:txBody>
      </p:sp>
      <p:sp>
        <p:nvSpPr>
          <p:cNvPr id="7" name="TextBox 6">
            <a:extLst>
              <a:ext uri="{FF2B5EF4-FFF2-40B4-BE49-F238E27FC236}">
                <a16:creationId xmlns:a16="http://schemas.microsoft.com/office/drawing/2014/main" id="{6E837AD6-05F9-F5BB-EEA3-5CB7C132A10B}"/>
              </a:ext>
            </a:extLst>
          </p:cNvPr>
          <p:cNvSpPr txBox="1"/>
          <p:nvPr/>
        </p:nvSpPr>
        <p:spPr>
          <a:xfrm>
            <a:off x="0" y="1548884"/>
            <a:ext cx="5693299" cy="3785652"/>
          </a:xfrm>
          <a:prstGeom prst="rect">
            <a:avLst/>
          </a:prstGeom>
          <a:solidFill>
            <a:schemeClr val="accent5">
              <a:lumMod val="50000"/>
            </a:schemeClr>
          </a:solidFill>
        </p:spPr>
        <p:txBody>
          <a:bodyPr wrap="square" rtlCol="0">
            <a:spAutoFit/>
          </a:bodyPr>
          <a:lstStyle/>
          <a:p>
            <a:r>
              <a:rPr lang="en-US" sz="2000" dirty="0">
                <a:solidFill>
                  <a:schemeClr val="bg1"/>
                </a:solidFill>
              </a:rPr>
              <a:t>"... When tech giants build massive AI data centers, where do they choose to put them? This study reveals a disturbing pattern: companies consistently dump pollution on Black and Brown neighborhoods while building cleaner facilities in white communities. We call this ‘digital redlining’ - a modern twist on the racist housing policies that segregated American cities decades ago....”</a:t>
            </a:r>
          </a:p>
          <a:p>
            <a:r>
              <a:rPr lang="en-US" sz="2000" dirty="0">
                <a:solidFill>
                  <a:schemeClr val="bg1"/>
                </a:solidFill>
              </a:rPr>
              <a:t>- </a:t>
            </a:r>
            <a:r>
              <a:rPr lang="en-US" sz="2000" i="1" dirty="0">
                <a:solidFill>
                  <a:schemeClr val="bg1"/>
                </a:solidFill>
              </a:rPr>
              <a:t>Digital redlining: AI Infrastructure and Environmental Racism in Contemporary America (2025)</a:t>
            </a:r>
          </a:p>
        </p:txBody>
      </p:sp>
      <p:pic>
        <p:nvPicPr>
          <p:cNvPr id="13" name="Picture 12" descr="An aerial view of a factory&#10;&#10;Description automatically generated">
            <a:extLst>
              <a:ext uri="{FF2B5EF4-FFF2-40B4-BE49-F238E27FC236}">
                <a16:creationId xmlns:a16="http://schemas.microsoft.com/office/drawing/2014/main" id="{2514AA33-2188-E648-6444-CF1B1A9FE4B2}"/>
              </a:ext>
            </a:extLst>
          </p:cNvPr>
          <p:cNvPicPr>
            <a:picLocks noChangeAspect="1"/>
          </p:cNvPicPr>
          <p:nvPr/>
        </p:nvPicPr>
        <p:blipFill>
          <a:blip r:embed="rId3"/>
          <a:stretch>
            <a:fillRect/>
          </a:stretch>
        </p:blipFill>
        <p:spPr>
          <a:xfrm>
            <a:off x="5689600" y="1121351"/>
            <a:ext cx="6502400" cy="4813300"/>
          </a:xfrm>
          <a:prstGeom prst="rect">
            <a:avLst/>
          </a:prstGeom>
        </p:spPr>
      </p:pic>
      <p:sp>
        <p:nvSpPr>
          <p:cNvPr id="14" name="TextBox 13">
            <a:extLst>
              <a:ext uri="{FF2B5EF4-FFF2-40B4-BE49-F238E27FC236}">
                <a16:creationId xmlns:a16="http://schemas.microsoft.com/office/drawing/2014/main" id="{B3F85524-1FB3-FBF8-A930-361B93470EA4}"/>
              </a:ext>
            </a:extLst>
          </p:cNvPr>
          <p:cNvSpPr txBox="1"/>
          <p:nvPr/>
        </p:nvSpPr>
        <p:spPr>
          <a:xfrm>
            <a:off x="5689600" y="4457323"/>
            <a:ext cx="6496832" cy="1477328"/>
          </a:xfrm>
          <a:prstGeom prst="rect">
            <a:avLst/>
          </a:prstGeom>
          <a:solidFill>
            <a:schemeClr val="bg1"/>
          </a:solidFill>
        </p:spPr>
        <p:txBody>
          <a:bodyPr wrap="square" rtlCol="0">
            <a:spAutoFit/>
          </a:bodyPr>
          <a:lstStyle/>
          <a:p>
            <a:r>
              <a:rPr lang="en-US" i="1" dirty="0"/>
              <a:t>“The stench of rotten eggs and burning debris fills the</a:t>
            </a:r>
          </a:p>
          <a:p>
            <a:r>
              <a:rPr lang="en-US" i="1" dirty="0"/>
              <a:t>air in Boxtown, a predominantly Black neighborhood in Memphis. Just a few miles away, a power plant fuels</a:t>
            </a:r>
          </a:p>
          <a:p>
            <a:r>
              <a:rPr lang="en-US" i="1" dirty="0"/>
              <a:t>one of SpaceXAI's data centers, which are</a:t>
            </a:r>
          </a:p>
          <a:p>
            <a:r>
              <a:rPr lang="en-US" i="1" dirty="0"/>
              <a:t>popping up all over Tennessee…”</a:t>
            </a:r>
          </a:p>
        </p:txBody>
      </p:sp>
      <p:pic>
        <p:nvPicPr>
          <p:cNvPr id="16" name="Picture 15">
            <a:extLst>
              <a:ext uri="{FF2B5EF4-FFF2-40B4-BE49-F238E27FC236}">
                <a16:creationId xmlns:a16="http://schemas.microsoft.com/office/drawing/2014/main" id="{3B5F1B8F-2DEE-8C39-F372-9C4C92A886A7}"/>
              </a:ext>
            </a:extLst>
          </p:cNvPr>
          <p:cNvPicPr>
            <a:picLocks noChangeAspect="1"/>
          </p:cNvPicPr>
          <p:nvPr/>
        </p:nvPicPr>
        <p:blipFill>
          <a:blip r:embed="rId4"/>
          <a:stretch>
            <a:fillRect/>
          </a:stretch>
        </p:blipFill>
        <p:spPr>
          <a:xfrm>
            <a:off x="5687751" y="1115798"/>
            <a:ext cx="6502380" cy="935360"/>
          </a:xfrm>
          <a:prstGeom prst="rect">
            <a:avLst/>
          </a:prstGeom>
        </p:spPr>
      </p:pic>
      <p:pic>
        <p:nvPicPr>
          <p:cNvPr id="18" name="Picture 17" descr="A logo with a butterfly and black text&#10;&#10;Description automatically generated">
            <a:extLst>
              <a:ext uri="{FF2B5EF4-FFF2-40B4-BE49-F238E27FC236}">
                <a16:creationId xmlns:a16="http://schemas.microsoft.com/office/drawing/2014/main" id="{D7B995B0-5FF6-D7EC-9B93-5B3EA9E4D846}"/>
              </a:ext>
            </a:extLst>
          </p:cNvPr>
          <p:cNvPicPr>
            <a:picLocks noChangeAspect="1"/>
          </p:cNvPicPr>
          <p:nvPr/>
        </p:nvPicPr>
        <p:blipFill>
          <a:blip r:embed="rId5"/>
          <a:stretch>
            <a:fillRect/>
          </a:stretch>
        </p:blipFill>
        <p:spPr>
          <a:xfrm>
            <a:off x="8765488" y="1555880"/>
            <a:ext cx="891893" cy="473818"/>
          </a:xfrm>
          <a:prstGeom prst="rect">
            <a:avLst/>
          </a:prstGeom>
        </p:spPr>
      </p:pic>
      <p:sp>
        <p:nvSpPr>
          <p:cNvPr id="19" name="TextBox 18">
            <a:extLst>
              <a:ext uri="{FF2B5EF4-FFF2-40B4-BE49-F238E27FC236}">
                <a16:creationId xmlns:a16="http://schemas.microsoft.com/office/drawing/2014/main" id="{4B22BBEC-B872-B489-D2C9-00CB687EBFFC}"/>
              </a:ext>
            </a:extLst>
          </p:cNvPr>
          <p:cNvSpPr txBox="1"/>
          <p:nvPr/>
        </p:nvSpPr>
        <p:spPr>
          <a:xfrm>
            <a:off x="5693299" y="2051158"/>
            <a:ext cx="6496832" cy="215444"/>
          </a:xfrm>
          <a:prstGeom prst="rect">
            <a:avLst/>
          </a:prstGeom>
          <a:solidFill>
            <a:schemeClr val="bg1"/>
          </a:solidFill>
        </p:spPr>
        <p:txBody>
          <a:bodyPr wrap="square" rtlCol="0">
            <a:spAutoFit/>
          </a:bodyPr>
          <a:lstStyle/>
          <a:p>
            <a:r>
              <a:rPr lang="en-US" sz="800" dirty="0"/>
              <a:t>https://www.msn.com/en-</a:t>
            </a:r>
            <a:r>
              <a:rPr lang="en-US" sz="800" dirty="0" err="1"/>
              <a:t>gb</a:t>
            </a:r>
            <a:r>
              <a:rPr lang="en-US" sz="800" dirty="0"/>
              <a:t>/money/general/memphis-ai-data-center-fuels-pollution-fight-in-black-neighborhood/ar-AA29OrVW</a:t>
            </a:r>
          </a:p>
        </p:txBody>
      </p:sp>
    </p:spTree>
    <p:extLst>
      <p:ext uri="{BB962C8B-B14F-4D97-AF65-F5344CB8AC3E}">
        <p14:creationId xmlns:p14="http://schemas.microsoft.com/office/powerpoint/2010/main" val="1324778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E95C1-D4A5-0EAA-366A-1E4710C5F487}"/>
              </a:ext>
            </a:extLst>
          </p:cNvPr>
          <p:cNvSpPr>
            <a:spLocks noGrp="1"/>
          </p:cNvSpPr>
          <p:nvPr>
            <p:ph type="title"/>
          </p:nvPr>
        </p:nvSpPr>
        <p:spPr/>
        <p:txBody>
          <a:bodyPr/>
          <a:lstStyle/>
          <a:p>
            <a:endParaRPr lang="en-US"/>
          </a:p>
        </p:txBody>
      </p:sp>
      <p:pic>
        <p:nvPicPr>
          <p:cNvPr id="4" name="Picture 3" descr="A blue abstract watercolor pattern on a white background">
            <a:extLst>
              <a:ext uri="{FF2B5EF4-FFF2-40B4-BE49-F238E27FC236}">
                <a16:creationId xmlns:a16="http://schemas.microsoft.com/office/drawing/2014/main" id="{C23753B7-C4C0-A922-21C5-D825467B89AD}"/>
              </a:ext>
            </a:extLst>
          </p:cNvPr>
          <p:cNvPicPr>
            <a:picLocks noChangeAspect="1"/>
          </p:cNvPicPr>
          <p:nvPr/>
        </p:nvPicPr>
        <p:blipFill rotWithShape="1">
          <a:blip r:embed="rId3"/>
          <a:srcRect t="7865" b="7865"/>
          <a:stretch/>
        </p:blipFill>
        <p:spPr>
          <a:xfrm>
            <a:off x="20" y="10"/>
            <a:ext cx="12191979" cy="6857989"/>
          </a:xfrm>
          <a:prstGeom prst="rect">
            <a:avLst/>
          </a:prstGeom>
        </p:spPr>
      </p:pic>
      <p:pic>
        <p:nvPicPr>
          <p:cNvPr id="12" name="Content Placeholder 11" descr="A person with a hat on his head&#10;&#10;Description automatically generated">
            <a:extLst>
              <a:ext uri="{FF2B5EF4-FFF2-40B4-BE49-F238E27FC236}">
                <a16:creationId xmlns:a16="http://schemas.microsoft.com/office/drawing/2014/main" id="{73C65F60-C1B2-CE12-E6A8-2B11444E041D}"/>
              </a:ext>
            </a:extLst>
          </p:cNvPr>
          <p:cNvPicPr>
            <a:picLocks noGrp="1" noChangeAspect="1"/>
          </p:cNvPicPr>
          <p:nvPr>
            <p:ph idx="1"/>
          </p:nvPr>
        </p:nvPicPr>
        <p:blipFill>
          <a:blip r:embed="rId4"/>
          <a:stretch>
            <a:fillRect/>
          </a:stretch>
        </p:blipFill>
        <p:spPr>
          <a:xfrm>
            <a:off x="8503229" y="1939637"/>
            <a:ext cx="3688772" cy="4918363"/>
          </a:xfrm>
        </p:spPr>
      </p:pic>
      <p:sp>
        <p:nvSpPr>
          <p:cNvPr id="5" name="Rectangle 4">
            <a:extLst>
              <a:ext uri="{FF2B5EF4-FFF2-40B4-BE49-F238E27FC236}">
                <a16:creationId xmlns:a16="http://schemas.microsoft.com/office/drawing/2014/main" id="{83E7E5E8-C0FF-86F7-E905-3E3DB70F254C}"/>
              </a:ext>
            </a:extLst>
          </p:cNvPr>
          <p:cNvSpPr/>
          <p:nvPr/>
        </p:nvSpPr>
        <p:spPr>
          <a:xfrm>
            <a:off x="115345" y="238836"/>
            <a:ext cx="11496255"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Your brain is unique</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3EEB0B87-4CF8-D472-917E-AA1318E3E95C}"/>
              </a:ext>
            </a:extLst>
          </p:cNvPr>
          <p:cNvSpPr txBox="1">
            <a:spLocks/>
          </p:cNvSpPr>
          <p:nvPr/>
        </p:nvSpPr>
        <p:spPr>
          <a:xfrm>
            <a:off x="402094" y="1336981"/>
            <a:ext cx="10031059" cy="1700134"/>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We BEGIN with ~125 – </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150</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 Billion neurons</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End up with 86 billion in the average adult!</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Formation of networks, based on experience</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
        <p:nvSpPr>
          <p:cNvPr id="16" name="TextBox 15">
            <a:extLst>
              <a:ext uri="{FF2B5EF4-FFF2-40B4-BE49-F238E27FC236}">
                <a16:creationId xmlns:a16="http://schemas.microsoft.com/office/drawing/2014/main" id="{3454106B-6A17-3EF6-5BB6-418734827E68}"/>
              </a:ext>
            </a:extLst>
          </p:cNvPr>
          <p:cNvSpPr txBox="1"/>
          <p:nvPr/>
        </p:nvSpPr>
        <p:spPr>
          <a:xfrm>
            <a:off x="5712164" y="2701909"/>
            <a:ext cx="2749471" cy="1323439"/>
          </a:xfrm>
          <a:prstGeom prst="rect">
            <a:avLst/>
          </a:prstGeom>
          <a:noFill/>
        </p:spPr>
        <p:txBody>
          <a:bodyPr wrap="none" rtlCol="0">
            <a:spAutoFit/>
          </a:bodyPr>
          <a:lstStyle/>
          <a:p>
            <a:r>
              <a:rPr lang="en-US" sz="2000" b="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Perceptions, Memories,</a:t>
            </a:r>
          </a:p>
          <a:p>
            <a:r>
              <a:rPr lang="en-US" sz="2000" b="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Expectations, Habits,</a:t>
            </a:r>
          </a:p>
          <a:p>
            <a:r>
              <a:rPr lang="en-US" sz="2000" b="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Biases, Schema,</a:t>
            </a:r>
          </a:p>
          <a:p>
            <a:r>
              <a:rPr lang="en-US" sz="20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Jumping to conclusions</a:t>
            </a:r>
          </a:p>
        </p:txBody>
      </p:sp>
      <p:pic>
        <p:nvPicPr>
          <p:cNvPr id="20" name="Picture 19" descr="A person with her eyes closed and a brain drawn on her head&#10;&#10;Description automatically generated">
            <a:extLst>
              <a:ext uri="{FF2B5EF4-FFF2-40B4-BE49-F238E27FC236}">
                <a16:creationId xmlns:a16="http://schemas.microsoft.com/office/drawing/2014/main" id="{78B576F3-2B49-E26A-4745-8F89C20F05D0}"/>
              </a:ext>
            </a:extLst>
          </p:cNvPr>
          <p:cNvPicPr>
            <a:picLocks noChangeAspect="1"/>
          </p:cNvPicPr>
          <p:nvPr/>
        </p:nvPicPr>
        <p:blipFill>
          <a:blip r:embed="rId5"/>
          <a:stretch>
            <a:fillRect/>
          </a:stretch>
        </p:blipFill>
        <p:spPr>
          <a:xfrm>
            <a:off x="5670575" y="4025349"/>
            <a:ext cx="2832651" cy="2832651"/>
          </a:xfrm>
          <a:prstGeom prst="rect">
            <a:avLst/>
          </a:prstGeom>
        </p:spPr>
      </p:pic>
      <p:pic>
        <p:nvPicPr>
          <p:cNvPr id="9" name="Picture 8" descr="A group of plastic toy figures connected to each other&#10;&#10;Description automatically generated">
            <a:extLst>
              <a:ext uri="{FF2B5EF4-FFF2-40B4-BE49-F238E27FC236}">
                <a16:creationId xmlns:a16="http://schemas.microsoft.com/office/drawing/2014/main" id="{6C96A4C5-9816-1C11-89F7-073B743CB049}"/>
              </a:ext>
            </a:extLst>
          </p:cNvPr>
          <p:cNvPicPr>
            <a:picLocks noChangeAspect="1"/>
          </p:cNvPicPr>
          <p:nvPr/>
        </p:nvPicPr>
        <p:blipFill>
          <a:blip r:embed="rId6"/>
          <a:stretch>
            <a:fillRect/>
          </a:stretch>
        </p:blipFill>
        <p:spPr>
          <a:xfrm>
            <a:off x="0" y="2605061"/>
            <a:ext cx="5670572" cy="4252929"/>
          </a:xfrm>
          <a:prstGeom prst="rect">
            <a:avLst/>
          </a:prstGeom>
        </p:spPr>
      </p:pic>
      <p:sp>
        <p:nvSpPr>
          <p:cNvPr id="3" name="TextBox 2">
            <a:extLst>
              <a:ext uri="{FF2B5EF4-FFF2-40B4-BE49-F238E27FC236}">
                <a16:creationId xmlns:a16="http://schemas.microsoft.com/office/drawing/2014/main" id="{F0DCA329-7CA2-1893-3350-D24F4E022100}"/>
              </a:ext>
            </a:extLst>
          </p:cNvPr>
          <p:cNvSpPr txBox="1"/>
          <p:nvPr/>
        </p:nvSpPr>
        <p:spPr>
          <a:xfrm>
            <a:off x="234035" y="3414961"/>
            <a:ext cx="3644459" cy="369332"/>
          </a:xfrm>
          <a:prstGeom prst="rect">
            <a:avLst/>
          </a:prstGeom>
          <a:solidFill>
            <a:srgbClr val="FF0000"/>
          </a:solidFill>
        </p:spPr>
        <p:txBody>
          <a:bodyPr wrap="none" rtlCol="0">
            <a:spAutoFit/>
          </a:bodyPr>
          <a:lstStyle/>
          <a:p>
            <a:r>
              <a:rPr lang="en-US" b="1" i="1" dirty="0">
                <a:solidFill>
                  <a:schemeClr val="bg1"/>
                </a:solidFill>
              </a:rPr>
              <a:t>YOU ARE NEURAL NETWORKS</a:t>
            </a:r>
          </a:p>
        </p:txBody>
      </p:sp>
    </p:spTree>
    <p:extLst>
      <p:ext uri="{BB962C8B-B14F-4D97-AF65-F5344CB8AC3E}">
        <p14:creationId xmlns:p14="http://schemas.microsoft.com/office/powerpoint/2010/main" val="518353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26A49-7174-B709-B88C-AEBA19094AF9}"/>
              </a:ext>
            </a:extLst>
          </p:cNvPr>
          <p:cNvSpPr>
            <a:spLocks noGrp="1"/>
          </p:cNvSpPr>
          <p:nvPr>
            <p:ph type="title"/>
          </p:nvPr>
        </p:nvSpPr>
        <p:spPr/>
        <p:txBody>
          <a:bodyPr/>
          <a:lstStyle/>
          <a:p>
            <a:endParaRPr lang="en-US"/>
          </a:p>
        </p:txBody>
      </p:sp>
      <p:pic>
        <p:nvPicPr>
          <p:cNvPr id="4" name="Picture 3" descr="A blue abstract watercolor pattern on a white background">
            <a:extLst>
              <a:ext uri="{FF2B5EF4-FFF2-40B4-BE49-F238E27FC236}">
                <a16:creationId xmlns:a16="http://schemas.microsoft.com/office/drawing/2014/main" id="{AEC22805-050B-4260-4900-6CE3AE46FD20}"/>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8" name="Content Placeholder 7" descr="A close-up of a human brain&#10;&#10;Description automatically generated">
            <a:extLst>
              <a:ext uri="{FF2B5EF4-FFF2-40B4-BE49-F238E27FC236}">
                <a16:creationId xmlns:a16="http://schemas.microsoft.com/office/drawing/2014/main" id="{8B918320-49A9-B195-B8BB-13387F5623B5}"/>
              </a:ext>
            </a:extLst>
          </p:cNvPr>
          <p:cNvPicPr>
            <a:picLocks noGrp="1" noChangeAspect="1"/>
          </p:cNvPicPr>
          <p:nvPr>
            <p:ph idx="1"/>
          </p:nvPr>
        </p:nvPicPr>
        <p:blipFill>
          <a:blip r:embed="rId3"/>
          <a:stretch>
            <a:fillRect/>
          </a:stretch>
        </p:blipFill>
        <p:spPr>
          <a:xfrm>
            <a:off x="0" y="2390936"/>
            <a:ext cx="5956072" cy="4467054"/>
          </a:xfrm>
        </p:spPr>
      </p:pic>
      <p:sp>
        <p:nvSpPr>
          <p:cNvPr id="5" name="Rectangle 4">
            <a:extLst>
              <a:ext uri="{FF2B5EF4-FFF2-40B4-BE49-F238E27FC236}">
                <a16:creationId xmlns:a16="http://schemas.microsoft.com/office/drawing/2014/main" id="{2761E30B-BE74-AA47-8A7E-61156A2AFCF0}"/>
              </a:ext>
            </a:extLst>
          </p:cNvPr>
          <p:cNvSpPr/>
          <p:nvPr/>
        </p:nvSpPr>
        <p:spPr>
          <a:xfrm>
            <a:off x="107146" y="258566"/>
            <a:ext cx="8906796"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Brains develop</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2D01543F-CD6F-138E-4BF5-075B4E5DA234}"/>
              </a:ext>
            </a:extLst>
          </p:cNvPr>
          <p:cNvSpPr txBox="1">
            <a:spLocks/>
          </p:cNvSpPr>
          <p:nvPr/>
        </p:nvSpPr>
        <p:spPr>
          <a:xfrm>
            <a:off x="402093" y="1336981"/>
            <a:ext cx="11387811" cy="1788990"/>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Adult brains become more fixed: Network in habits and biases</a:t>
            </a:r>
          </a:p>
          <a:p>
            <a:r>
              <a:rPr lang="en-US" sz="2400"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young brains are more plastic, changeable, and respond to now</a:t>
            </a:r>
          </a:p>
          <a:p>
            <a:endParaRPr lang="en-US" sz="2400" dirty="0">
              <a:solidFill>
                <a:schemeClr val="bg1"/>
              </a:solidFill>
              <a:effectLst>
                <a:glow rad="127000">
                  <a:schemeClr val="tx1"/>
                </a:glow>
              </a:effectLst>
              <a:latin typeface="Heiti TC Medium" pitchFamily="2" charset="-128"/>
              <a:ea typeface="Heiti TC Medium" pitchFamily="2" charset="-128"/>
              <a:cs typeface="Aptos Display" panose="020F0502020204030204" pitchFamily="34" charset="0"/>
            </a:endParaRPr>
          </a:p>
        </p:txBody>
      </p:sp>
      <p:sp>
        <p:nvSpPr>
          <p:cNvPr id="9" name="TextBox 8">
            <a:extLst>
              <a:ext uri="{FF2B5EF4-FFF2-40B4-BE49-F238E27FC236}">
                <a16:creationId xmlns:a16="http://schemas.microsoft.com/office/drawing/2014/main" id="{DF959C8C-7208-0BFF-A654-CFED9FE7E954}"/>
              </a:ext>
            </a:extLst>
          </p:cNvPr>
          <p:cNvSpPr txBox="1"/>
          <p:nvPr/>
        </p:nvSpPr>
        <p:spPr>
          <a:xfrm>
            <a:off x="6208507" y="2456941"/>
            <a:ext cx="4730782" cy="1015663"/>
          </a:xfrm>
          <a:prstGeom prst="rect">
            <a:avLst/>
          </a:prstGeom>
          <a:noFill/>
        </p:spPr>
        <p:txBody>
          <a:bodyPr wrap="none" rtlCol="0">
            <a:spAutoFit/>
          </a:bodyPr>
          <a:lstStyle/>
          <a:p>
            <a:r>
              <a:rPr lang="en-US" sz="2000" b="1" i="1" dirty="0">
                <a:effectLst>
                  <a:glow rad="127000">
                    <a:srgbClr val="FFFF00"/>
                  </a:glow>
                </a:effectLst>
              </a:rPr>
              <a:t>And the world always changes</a:t>
            </a:r>
          </a:p>
          <a:p>
            <a:r>
              <a:rPr lang="en-US" sz="2000" b="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We need brains that are changing TODAY</a:t>
            </a:r>
          </a:p>
          <a:p>
            <a:endParaRPr lang="en-US" sz="2000" b="1" dirty="0">
              <a:effectLst>
                <a:glow rad="127000">
                  <a:schemeClr val="tx1"/>
                </a:glow>
              </a:effectLst>
            </a:endParaRPr>
          </a:p>
        </p:txBody>
      </p:sp>
      <p:pic>
        <p:nvPicPr>
          <p:cNvPr id="15" name="Picture 14" descr="A group of girls in a room&#10;&#10;Description automatically generated">
            <a:extLst>
              <a:ext uri="{FF2B5EF4-FFF2-40B4-BE49-F238E27FC236}">
                <a16:creationId xmlns:a16="http://schemas.microsoft.com/office/drawing/2014/main" id="{C8ACCA0A-E244-9ECA-E820-A1A14479BB24}"/>
              </a:ext>
            </a:extLst>
          </p:cNvPr>
          <p:cNvPicPr>
            <a:picLocks noChangeAspect="1"/>
          </p:cNvPicPr>
          <p:nvPr/>
        </p:nvPicPr>
        <p:blipFill>
          <a:blip r:embed="rId4"/>
          <a:stretch>
            <a:fillRect/>
          </a:stretch>
        </p:blipFill>
        <p:spPr>
          <a:xfrm>
            <a:off x="8612057" y="3276608"/>
            <a:ext cx="3581392" cy="3581392"/>
          </a:xfrm>
          <a:prstGeom prst="rect">
            <a:avLst/>
          </a:prstGeom>
        </p:spPr>
      </p:pic>
      <p:sp>
        <p:nvSpPr>
          <p:cNvPr id="16" name="TextBox 15">
            <a:extLst>
              <a:ext uri="{FF2B5EF4-FFF2-40B4-BE49-F238E27FC236}">
                <a16:creationId xmlns:a16="http://schemas.microsoft.com/office/drawing/2014/main" id="{90C541F7-31DF-C118-78B0-987EA0F70AF8}"/>
              </a:ext>
            </a:extLst>
          </p:cNvPr>
          <p:cNvSpPr txBox="1"/>
          <p:nvPr/>
        </p:nvSpPr>
        <p:spPr>
          <a:xfrm>
            <a:off x="8420044" y="186098"/>
            <a:ext cx="3759362" cy="1323439"/>
          </a:xfrm>
          <a:prstGeom prst="rect">
            <a:avLst/>
          </a:prstGeom>
          <a:noFill/>
        </p:spPr>
        <p:txBody>
          <a:bodyPr wrap="none" rtlCol="0">
            <a:spAutoFit/>
          </a:bodyPr>
          <a:lstStyle/>
          <a:p>
            <a:r>
              <a:rPr lang="en-US" sz="20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How are you perceived?</a:t>
            </a:r>
          </a:p>
          <a:p>
            <a:r>
              <a:rPr lang="en-US" sz="20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What experiences shape you?</a:t>
            </a:r>
          </a:p>
          <a:p>
            <a:r>
              <a:rPr lang="en-US" sz="20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What opportunities do you have?</a:t>
            </a:r>
          </a:p>
          <a:p>
            <a:r>
              <a:rPr lang="en-US" sz="20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What are the social rules for you?</a:t>
            </a:r>
          </a:p>
        </p:txBody>
      </p:sp>
      <p:pic>
        <p:nvPicPr>
          <p:cNvPr id="10" name="Picture 9">
            <a:extLst>
              <a:ext uri="{FF2B5EF4-FFF2-40B4-BE49-F238E27FC236}">
                <a16:creationId xmlns:a16="http://schemas.microsoft.com/office/drawing/2014/main" id="{3A75CF85-1825-1D16-29AE-13BBF60B01EE}"/>
              </a:ext>
            </a:extLst>
          </p:cNvPr>
          <p:cNvPicPr>
            <a:picLocks noChangeAspect="1"/>
          </p:cNvPicPr>
          <p:nvPr/>
        </p:nvPicPr>
        <p:blipFill>
          <a:blip r:embed="rId5"/>
          <a:stretch>
            <a:fillRect/>
          </a:stretch>
        </p:blipFill>
        <p:spPr>
          <a:xfrm>
            <a:off x="5924562" y="3276597"/>
            <a:ext cx="2687495" cy="3581393"/>
          </a:xfrm>
          <a:prstGeom prst="rect">
            <a:avLst/>
          </a:prstGeom>
        </p:spPr>
      </p:pic>
    </p:spTree>
    <p:extLst>
      <p:ext uri="{BB962C8B-B14F-4D97-AF65-F5344CB8AC3E}">
        <p14:creationId xmlns:p14="http://schemas.microsoft.com/office/powerpoint/2010/main" val="1037237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A985-8DC8-21E0-9FF4-54F04415A833}"/>
              </a:ext>
            </a:extLst>
          </p:cNvPr>
          <p:cNvSpPr>
            <a:spLocks noGrp="1"/>
          </p:cNvSpPr>
          <p:nvPr>
            <p:ph type="title"/>
          </p:nvPr>
        </p:nvSpPr>
        <p:spPr/>
        <p:txBody>
          <a:bodyPr/>
          <a:lstStyle/>
          <a:p>
            <a:endParaRPr lang="en-US"/>
          </a:p>
        </p:txBody>
      </p:sp>
      <p:pic>
        <p:nvPicPr>
          <p:cNvPr id="4" name="Picture 3" descr="A blue abstract watercolor pattern on a white background">
            <a:extLst>
              <a:ext uri="{FF2B5EF4-FFF2-40B4-BE49-F238E27FC236}">
                <a16:creationId xmlns:a16="http://schemas.microsoft.com/office/drawing/2014/main" id="{9BB8B1B7-7734-B9EE-983C-687CA83E4341}"/>
              </a:ext>
            </a:extLst>
          </p:cNvPr>
          <p:cNvPicPr>
            <a:picLocks noChangeAspect="1"/>
          </p:cNvPicPr>
          <p:nvPr/>
        </p:nvPicPr>
        <p:blipFill rotWithShape="1">
          <a:blip r:embed="rId3"/>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2D48F7AB-803E-413D-596B-686CA4EFC77D}"/>
              </a:ext>
            </a:extLst>
          </p:cNvPr>
          <p:cNvSpPr/>
          <p:nvPr/>
        </p:nvSpPr>
        <p:spPr>
          <a:xfrm>
            <a:off x="154566" y="220067"/>
            <a:ext cx="11789904"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Enrichment matters</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E44F07DA-8C48-53CC-CCF1-FC677C8FF611}"/>
              </a:ext>
            </a:extLst>
          </p:cNvPr>
          <p:cNvSpPr txBox="1">
            <a:spLocks/>
          </p:cNvSpPr>
          <p:nvPr/>
        </p:nvSpPr>
        <p:spPr>
          <a:xfrm>
            <a:off x="402095" y="1336980"/>
            <a:ext cx="8205856" cy="1590891"/>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Marian diamond research</a:t>
            </a: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pic>
        <p:nvPicPr>
          <p:cNvPr id="14" name="Content Placeholder 13" descr="A group of kids making crafts&#10;&#10;Description automatically generated">
            <a:extLst>
              <a:ext uri="{FF2B5EF4-FFF2-40B4-BE49-F238E27FC236}">
                <a16:creationId xmlns:a16="http://schemas.microsoft.com/office/drawing/2014/main" id="{51417577-F871-1E9B-2845-C9C143049419}"/>
              </a:ext>
            </a:extLst>
          </p:cNvPr>
          <p:cNvPicPr>
            <a:picLocks noGrp="1" noChangeAspect="1"/>
          </p:cNvPicPr>
          <p:nvPr>
            <p:ph idx="1"/>
          </p:nvPr>
        </p:nvPicPr>
        <p:blipFill>
          <a:blip r:embed="rId4"/>
          <a:stretch>
            <a:fillRect/>
          </a:stretch>
        </p:blipFill>
        <p:spPr>
          <a:xfrm>
            <a:off x="6096000" y="2285991"/>
            <a:ext cx="6096000" cy="4572000"/>
          </a:xfrm>
        </p:spPr>
      </p:pic>
      <p:sp>
        <p:nvSpPr>
          <p:cNvPr id="15" name="TextBox 14">
            <a:extLst>
              <a:ext uri="{FF2B5EF4-FFF2-40B4-BE49-F238E27FC236}">
                <a16:creationId xmlns:a16="http://schemas.microsoft.com/office/drawing/2014/main" id="{20A5517C-D5A9-F90F-5429-1DD67BA46BC9}"/>
              </a:ext>
            </a:extLst>
          </p:cNvPr>
          <p:cNvSpPr txBox="1"/>
          <p:nvPr/>
        </p:nvSpPr>
        <p:spPr>
          <a:xfrm>
            <a:off x="6095999" y="6471128"/>
            <a:ext cx="1481121" cy="369332"/>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Siletz Valley</a:t>
            </a:r>
          </a:p>
        </p:txBody>
      </p:sp>
      <p:sp>
        <p:nvSpPr>
          <p:cNvPr id="16" name="TextBox 15">
            <a:extLst>
              <a:ext uri="{FF2B5EF4-FFF2-40B4-BE49-F238E27FC236}">
                <a16:creationId xmlns:a16="http://schemas.microsoft.com/office/drawing/2014/main" id="{C2EDCFCE-77A3-9A86-9618-318ADFC0EC0B}"/>
              </a:ext>
            </a:extLst>
          </p:cNvPr>
          <p:cNvSpPr txBox="1"/>
          <p:nvPr/>
        </p:nvSpPr>
        <p:spPr>
          <a:xfrm>
            <a:off x="5454718" y="1739582"/>
            <a:ext cx="5876930" cy="400110"/>
          </a:xfrm>
          <a:prstGeom prst="rect">
            <a:avLst/>
          </a:prstGeom>
          <a:noFill/>
        </p:spPr>
        <p:txBody>
          <a:bodyPr wrap="none" rtlCol="0">
            <a:spAutoFit/>
          </a:bodyPr>
          <a:lstStyle/>
          <a:p>
            <a:r>
              <a:rPr lang="en-US" sz="2000" b="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More enrichment, more pathways, more possibility,…</a:t>
            </a:r>
          </a:p>
        </p:txBody>
      </p:sp>
      <p:pic>
        <p:nvPicPr>
          <p:cNvPr id="7" name="Picture 6" descr="A group of people wearing gloves&#10;&#10;Description automatically generated">
            <a:extLst>
              <a:ext uri="{FF2B5EF4-FFF2-40B4-BE49-F238E27FC236}">
                <a16:creationId xmlns:a16="http://schemas.microsoft.com/office/drawing/2014/main" id="{5B3FE854-9951-3ED0-D2AA-0B4E6F3E3DC3}"/>
              </a:ext>
            </a:extLst>
          </p:cNvPr>
          <p:cNvPicPr>
            <a:picLocks noChangeAspect="1"/>
          </p:cNvPicPr>
          <p:nvPr/>
        </p:nvPicPr>
        <p:blipFill>
          <a:blip r:embed="rId5"/>
          <a:stretch>
            <a:fillRect/>
          </a:stretch>
        </p:blipFill>
        <p:spPr>
          <a:xfrm>
            <a:off x="4212" y="2284933"/>
            <a:ext cx="6091786" cy="4573057"/>
          </a:xfrm>
          <a:prstGeom prst="rect">
            <a:avLst/>
          </a:prstGeom>
        </p:spPr>
      </p:pic>
      <p:sp>
        <p:nvSpPr>
          <p:cNvPr id="3" name="TextBox 2">
            <a:extLst>
              <a:ext uri="{FF2B5EF4-FFF2-40B4-BE49-F238E27FC236}">
                <a16:creationId xmlns:a16="http://schemas.microsoft.com/office/drawing/2014/main" id="{6376479B-2029-6665-A7E5-6578B19E02CA}"/>
              </a:ext>
            </a:extLst>
          </p:cNvPr>
          <p:cNvSpPr txBox="1"/>
          <p:nvPr/>
        </p:nvSpPr>
        <p:spPr>
          <a:xfrm>
            <a:off x="0" y="4159567"/>
            <a:ext cx="3001206" cy="923330"/>
          </a:xfrm>
          <a:prstGeom prst="rect">
            <a:avLst/>
          </a:prstGeom>
          <a:solidFill>
            <a:srgbClr val="FF0000"/>
          </a:solidFill>
        </p:spPr>
        <p:txBody>
          <a:bodyPr wrap="none" rtlCol="0">
            <a:spAutoFit/>
          </a:bodyPr>
          <a:lstStyle/>
          <a:p>
            <a:r>
              <a:rPr lang="en-US" dirty="0">
                <a:solidFill>
                  <a:schemeClr val="bg1"/>
                </a:solidFill>
              </a:rPr>
              <a:t>AVOID OVERFITTING</a:t>
            </a:r>
          </a:p>
          <a:p>
            <a:r>
              <a:rPr lang="en-US" dirty="0">
                <a:solidFill>
                  <a:schemeClr val="bg1"/>
                </a:solidFill>
              </a:rPr>
              <a:t>Less standardized testing</a:t>
            </a:r>
          </a:p>
          <a:p>
            <a:r>
              <a:rPr lang="en-US" dirty="0">
                <a:solidFill>
                  <a:schemeClr val="bg1"/>
                </a:solidFill>
              </a:rPr>
              <a:t>Fewer textbooks, more art</a:t>
            </a:r>
          </a:p>
        </p:txBody>
      </p:sp>
    </p:spTree>
    <p:extLst>
      <p:ext uri="{BB962C8B-B14F-4D97-AF65-F5344CB8AC3E}">
        <p14:creationId xmlns:p14="http://schemas.microsoft.com/office/powerpoint/2010/main" val="1448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people laughing at a table with wires&#10;&#10;Description automatically generated">
            <a:extLst>
              <a:ext uri="{FF2B5EF4-FFF2-40B4-BE49-F238E27FC236}">
                <a16:creationId xmlns:a16="http://schemas.microsoft.com/office/drawing/2014/main" id="{1DA86ED9-6053-187E-D0CA-966024A6BD19}"/>
              </a:ext>
            </a:extLst>
          </p:cNvPr>
          <p:cNvPicPr>
            <a:picLocks noChangeAspect="1"/>
          </p:cNvPicPr>
          <p:nvPr/>
        </p:nvPicPr>
        <p:blipFill>
          <a:blip r:embed="rId2"/>
          <a:srcRect r="2" b="25040"/>
          <a:stretch/>
        </p:blipFill>
        <p:spPr>
          <a:xfrm>
            <a:off x="1" y="10"/>
            <a:ext cx="6099048" cy="3428990"/>
          </a:xfrm>
          <a:prstGeom prst="rect">
            <a:avLst/>
          </a:prstGeom>
        </p:spPr>
      </p:pic>
      <p:pic>
        <p:nvPicPr>
          <p:cNvPr id="14" name="Picture 13" descr="A group of people standing around a table with a green object&#10;&#10;Description automatically generated">
            <a:extLst>
              <a:ext uri="{FF2B5EF4-FFF2-40B4-BE49-F238E27FC236}">
                <a16:creationId xmlns:a16="http://schemas.microsoft.com/office/drawing/2014/main" id="{D5C72AA3-411D-A57F-23E7-BBD1D805BE51}"/>
              </a:ext>
            </a:extLst>
          </p:cNvPr>
          <p:cNvPicPr>
            <a:picLocks noChangeAspect="1"/>
          </p:cNvPicPr>
          <p:nvPr/>
        </p:nvPicPr>
        <p:blipFill>
          <a:blip r:embed="rId3"/>
          <a:srcRect t="14322" r="-1" b="43511"/>
          <a:stretch/>
        </p:blipFill>
        <p:spPr>
          <a:xfrm>
            <a:off x="6092952" y="10"/>
            <a:ext cx="6099048" cy="3428990"/>
          </a:xfrm>
          <a:prstGeom prst="rect">
            <a:avLst/>
          </a:prstGeom>
        </p:spPr>
      </p:pic>
      <p:pic>
        <p:nvPicPr>
          <p:cNvPr id="8" name="Picture 7" descr="A group of people posing for a photo&#10;&#10;Description automatically generated">
            <a:extLst>
              <a:ext uri="{FF2B5EF4-FFF2-40B4-BE49-F238E27FC236}">
                <a16:creationId xmlns:a16="http://schemas.microsoft.com/office/drawing/2014/main" id="{A520333B-4878-2ECF-469E-BA0731D8338D}"/>
              </a:ext>
            </a:extLst>
          </p:cNvPr>
          <p:cNvPicPr>
            <a:picLocks noChangeAspect="1"/>
          </p:cNvPicPr>
          <p:nvPr/>
        </p:nvPicPr>
        <p:blipFill>
          <a:blip r:embed="rId4"/>
          <a:srcRect t="11709" r="2" b="13331"/>
          <a:stretch/>
        </p:blipFill>
        <p:spPr>
          <a:xfrm>
            <a:off x="-374754" y="3429000"/>
            <a:ext cx="6473803" cy="3639694"/>
          </a:xfrm>
          <a:prstGeom prst="rect">
            <a:avLst/>
          </a:prstGeom>
        </p:spPr>
      </p:pic>
      <p:pic>
        <p:nvPicPr>
          <p:cNvPr id="4" name="Picture 3" descr="A blue abstract watercolor pattern on a white background">
            <a:extLst>
              <a:ext uri="{FF2B5EF4-FFF2-40B4-BE49-F238E27FC236}">
                <a16:creationId xmlns:a16="http://schemas.microsoft.com/office/drawing/2014/main" id="{7CF192C3-B5D2-032F-542B-B044C951D2A3}"/>
              </a:ext>
            </a:extLst>
          </p:cNvPr>
          <p:cNvPicPr>
            <a:picLocks noChangeAspect="1"/>
          </p:cNvPicPr>
          <p:nvPr/>
        </p:nvPicPr>
        <p:blipFill rotWithShape="1">
          <a:blip r:embed="rId5"/>
          <a:srcRect t="14856" r="2" b="919"/>
          <a:stretch/>
        </p:blipFill>
        <p:spPr>
          <a:xfrm>
            <a:off x="6092952" y="3429000"/>
            <a:ext cx="6099048" cy="3429000"/>
          </a:xfrm>
          <a:prstGeom prst="rect">
            <a:avLst/>
          </a:prstGeom>
        </p:spPr>
      </p:pic>
      <p:pic>
        <p:nvPicPr>
          <p:cNvPr id="18" name="Picture 17" descr="A note on a black surface&#10;&#10;Description automatically generated">
            <a:extLst>
              <a:ext uri="{FF2B5EF4-FFF2-40B4-BE49-F238E27FC236}">
                <a16:creationId xmlns:a16="http://schemas.microsoft.com/office/drawing/2014/main" id="{29A08D80-4FDB-A35C-83AB-9C8F109850D9}"/>
              </a:ext>
            </a:extLst>
          </p:cNvPr>
          <p:cNvPicPr>
            <a:picLocks noChangeAspect="1"/>
          </p:cNvPicPr>
          <p:nvPr/>
        </p:nvPicPr>
        <p:blipFill>
          <a:blip r:embed="rId6"/>
          <a:stretch>
            <a:fillRect/>
          </a:stretch>
        </p:blipFill>
        <p:spPr>
          <a:xfrm>
            <a:off x="6096000" y="3429000"/>
            <a:ext cx="3287844" cy="3736298"/>
          </a:xfrm>
          <a:prstGeom prst="rect">
            <a:avLst/>
          </a:prstGeom>
        </p:spPr>
      </p:pic>
      <p:pic>
        <p:nvPicPr>
          <p:cNvPr id="16" name="Picture 15" descr="A group of kids in a classroom&#10;&#10;Description automatically generated">
            <a:extLst>
              <a:ext uri="{FF2B5EF4-FFF2-40B4-BE49-F238E27FC236}">
                <a16:creationId xmlns:a16="http://schemas.microsoft.com/office/drawing/2014/main" id="{939799F2-BEEA-F870-7545-5D9F6F036131}"/>
              </a:ext>
            </a:extLst>
          </p:cNvPr>
          <p:cNvPicPr>
            <a:picLocks noChangeAspect="1"/>
          </p:cNvPicPr>
          <p:nvPr/>
        </p:nvPicPr>
        <p:blipFill>
          <a:blip r:embed="rId7"/>
          <a:stretch>
            <a:fillRect/>
          </a:stretch>
        </p:blipFill>
        <p:spPr>
          <a:xfrm>
            <a:off x="8761476" y="3429000"/>
            <a:ext cx="3429000" cy="3429000"/>
          </a:xfrm>
          <a:prstGeom prst="rect">
            <a:avLst/>
          </a:prstGeom>
        </p:spPr>
      </p:pic>
      <p:sp>
        <p:nvSpPr>
          <p:cNvPr id="20" name="TextBox 19">
            <a:extLst>
              <a:ext uri="{FF2B5EF4-FFF2-40B4-BE49-F238E27FC236}">
                <a16:creationId xmlns:a16="http://schemas.microsoft.com/office/drawing/2014/main" id="{E6A1C6F1-7222-18F3-1A97-B2A78635BDB9}"/>
              </a:ext>
            </a:extLst>
          </p:cNvPr>
          <p:cNvSpPr txBox="1"/>
          <p:nvPr/>
        </p:nvSpPr>
        <p:spPr>
          <a:xfrm>
            <a:off x="4497355" y="3429000"/>
            <a:ext cx="1603217" cy="369332"/>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Grants Pass</a:t>
            </a:r>
          </a:p>
        </p:txBody>
      </p:sp>
    </p:spTree>
    <p:extLst>
      <p:ext uri="{BB962C8B-B14F-4D97-AF65-F5344CB8AC3E}">
        <p14:creationId xmlns:p14="http://schemas.microsoft.com/office/powerpoint/2010/main" val="1375621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88357-29EE-B2A9-56BF-20F5A1CA81C2}"/>
              </a:ext>
            </a:extLst>
          </p:cNvPr>
          <p:cNvSpPr>
            <a:spLocks noGrp="1"/>
          </p:cNvSpPr>
          <p:nvPr>
            <p:ph type="title"/>
          </p:nvPr>
        </p:nvSpPr>
        <p:spPr/>
        <p:txBody>
          <a:bodyPr/>
          <a:lstStyle/>
          <a:p>
            <a:endParaRPr lang="en-US"/>
          </a:p>
        </p:txBody>
      </p:sp>
      <p:pic>
        <p:nvPicPr>
          <p:cNvPr id="4" name="Picture 3" descr="A blue abstract watercolor pattern on a white background">
            <a:extLst>
              <a:ext uri="{FF2B5EF4-FFF2-40B4-BE49-F238E27FC236}">
                <a16:creationId xmlns:a16="http://schemas.microsoft.com/office/drawing/2014/main" id="{3C1992C7-7FAE-05BC-7F62-5FAF7E1F14A6}"/>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9" name="Content Placeholder 8" descr="A diagram of a cell body&#10;&#10;Description automatically generated">
            <a:extLst>
              <a:ext uri="{FF2B5EF4-FFF2-40B4-BE49-F238E27FC236}">
                <a16:creationId xmlns:a16="http://schemas.microsoft.com/office/drawing/2014/main" id="{A5DEF004-9B46-854C-D44E-C835CCB21EE7}"/>
              </a:ext>
            </a:extLst>
          </p:cNvPr>
          <p:cNvPicPr>
            <a:picLocks noGrp="1" noChangeAspect="1"/>
          </p:cNvPicPr>
          <p:nvPr>
            <p:ph idx="1"/>
          </p:nvPr>
        </p:nvPicPr>
        <p:blipFill>
          <a:blip r:embed="rId3"/>
          <a:stretch>
            <a:fillRect/>
          </a:stretch>
        </p:blipFill>
        <p:spPr>
          <a:xfrm>
            <a:off x="0" y="2653742"/>
            <a:ext cx="5575610" cy="4204258"/>
          </a:xfrm>
        </p:spPr>
      </p:pic>
      <p:sp>
        <p:nvSpPr>
          <p:cNvPr id="5" name="Rectangle 4">
            <a:extLst>
              <a:ext uri="{FF2B5EF4-FFF2-40B4-BE49-F238E27FC236}">
                <a16:creationId xmlns:a16="http://schemas.microsoft.com/office/drawing/2014/main" id="{1F9B23A0-97D9-A5BD-7EAB-A485011626A5}"/>
              </a:ext>
            </a:extLst>
          </p:cNvPr>
          <p:cNvSpPr/>
          <p:nvPr/>
        </p:nvSpPr>
        <p:spPr>
          <a:xfrm>
            <a:off x="402095" y="348747"/>
            <a:ext cx="11136761" cy="1590890"/>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Plasticity is possible</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EE9B300D-4D43-E78E-4273-8C5C4CBE768E}"/>
              </a:ext>
            </a:extLst>
          </p:cNvPr>
          <p:cNvSpPr txBox="1">
            <a:spLocks/>
          </p:cNvSpPr>
          <p:nvPr/>
        </p:nvSpPr>
        <p:spPr>
          <a:xfrm>
            <a:off x="402095" y="1025365"/>
            <a:ext cx="11136760" cy="2306333"/>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brains (Including adult brains) can ADAPT!</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Fixed networks require less energy to maintain AS IS</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Plasticity (CHANGE) takes energy, effort and growth</a:t>
            </a:r>
          </a:p>
        </p:txBody>
      </p:sp>
      <p:sp>
        <p:nvSpPr>
          <p:cNvPr id="10" name="TextBox 9">
            <a:extLst>
              <a:ext uri="{FF2B5EF4-FFF2-40B4-BE49-F238E27FC236}">
                <a16:creationId xmlns:a16="http://schemas.microsoft.com/office/drawing/2014/main" id="{3AD91249-505B-96FE-B57F-A2B136A4CE58}"/>
              </a:ext>
            </a:extLst>
          </p:cNvPr>
          <p:cNvSpPr txBox="1"/>
          <p:nvPr/>
        </p:nvSpPr>
        <p:spPr>
          <a:xfrm>
            <a:off x="5575610" y="2653742"/>
            <a:ext cx="6550639" cy="646331"/>
          </a:xfrm>
          <a:prstGeom prst="rect">
            <a:avLst/>
          </a:prstGeom>
          <a:solidFill>
            <a:schemeClr val="bg1"/>
          </a:solidFill>
        </p:spPr>
        <p:txBody>
          <a:bodyPr wrap="none" rtlCol="0">
            <a:spAutoFit/>
          </a:bodyPr>
          <a:lstStyle/>
          <a:p>
            <a:r>
              <a:rPr lang="en-US" i="1" dirty="0"/>
              <a:t>The perineuronal net and the control of CNS plasticity,</a:t>
            </a:r>
          </a:p>
          <a:p>
            <a:r>
              <a:rPr lang="en-US" dirty="0"/>
              <a:t>Difei Wang &amp; James Fawcett, Cell &amp; Tissue Research (2012)</a:t>
            </a:r>
          </a:p>
        </p:txBody>
      </p:sp>
      <p:pic>
        <p:nvPicPr>
          <p:cNvPr id="16" name="Picture 15" descr="A collage of several images of a plant&#10;&#10;Description automatically generated">
            <a:extLst>
              <a:ext uri="{FF2B5EF4-FFF2-40B4-BE49-F238E27FC236}">
                <a16:creationId xmlns:a16="http://schemas.microsoft.com/office/drawing/2014/main" id="{BF64AE82-FD79-36D2-0C3E-1D945C62B93D}"/>
              </a:ext>
            </a:extLst>
          </p:cNvPr>
          <p:cNvPicPr>
            <a:picLocks noChangeAspect="1"/>
          </p:cNvPicPr>
          <p:nvPr/>
        </p:nvPicPr>
        <p:blipFill>
          <a:blip r:embed="rId4"/>
          <a:stretch>
            <a:fillRect/>
          </a:stretch>
        </p:blipFill>
        <p:spPr>
          <a:xfrm>
            <a:off x="5575610" y="3300073"/>
            <a:ext cx="6616390" cy="3557917"/>
          </a:xfrm>
          <a:prstGeom prst="rect">
            <a:avLst/>
          </a:prstGeom>
        </p:spPr>
      </p:pic>
    </p:spTree>
    <p:extLst>
      <p:ext uri="{BB962C8B-B14F-4D97-AF65-F5344CB8AC3E}">
        <p14:creationId xmlns:p14="http://schemas.microsoft.com/office/powerpoint/2010/main" val="2570082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C4747-61B8-A80E-2F58-6BCB13B60D04}"/>
              </a:ext>
            </a:extLst>
          </p:cNvPr>
          <p:cNvSpPr>
            <a:spLocks noGrp="1"/>
          </p:cNvSpPr>
          <p:nvPr>
            <p:ph type="title"/>
          </p:nvPr>
        </p:nvSpPr>
        <p:spPr/>
        <p:txBody>
          <a:bodyPr/>
          <a:lstStyle/>
          <a:p>
            <a:endParaRPr lang="en-US"/>
          </a:p>
        </p:txBody>
      </p:sp>
      <p:pic>
        <p:nvPicPr>
          <p:cNvPr id="4" name="Picture 3" descr="A blue abstract watercolor pattern on a white background">
            <a:extLst>
              <a:ext uri="{FF2B5EF4-FFF2-40B4-BE49-F238E27FC236}">
                <a16:creationId xmlns:a16="http://schemas.microsoft.com/office/drawing/2014/main" id="{49ADEEB8-31FB-A61B-E94C-8022879D688A}"/>
              </a:ext>
            </a:extLst>
          </p:cNvPr>
          <p:cNvPicPr>
            <a:picLocks noChangeAspect="1"/>
          </p:cNvPicPr>
          <p:nvPr/>
        </p:nvPicPr>
        <p:blipFill rotWithShape="1">
          <a:blip r:embed="rId3"/>
          <a:srcRect t="7865" b="7865"/>
          <a:stretch/>
        </p:blipFill>
        <p:spPr>
          <a:xfrm>
            <a:off x="20" y="21"/>
            <a:ext cx="12191960" cy="6857979"/>
          </a:xfrm>
          <a:prstGeom prst="rect">
            <a:avLst/>
          </a:prstGeom>
        </p:spPr>
      </p:pic>
      <p:sp>
        <p:nvSpPr>
          <p:cNvPr id="5" name="Rectangle 4">
            <a:extLst>
              <a:ext uri="{FF2B5EF4-FFF2-40B4-BE49-F238E27FC236}">
                <a16:creationId xmlns:a16="http://schemas.microsoft.com/office/drawing/2014/main" id="{31043026-17C5-4C79-8F32-6D6F08E229F4}"/>
              </a:ext>
            </a:extLst>
          </p:cNvPr>
          <p:cNvSpPr/>
          <p:nvPr/>
        </p:nvSpPr>
        <p:spPr>
          <a:xfrm>
            <a:off x="116373" y="146469"/>
            <a:ext cx="11136761"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MOTIVATION MATTERS</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C5141923-10A8-CC04-2B96-8BC81869F91D}"/>
              </a:ext>
            </a:extLst>
          </p:cNvPr>
          <p:cNvSpPr txBox="1">
            <a:spLocks/>
          </p:cNvSpPr>
          <p:nvPr/>
        </p:nvSpPr>
        <p:spPr>
          <a:xfrm>
            <a:off x="116374" y="1327491"/>
            <a:ext cx="11136760" cy="1447706"/>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SOMETHING RELEVANT/novel INCREASES AROUSAL And Attention</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Dopamine released, Plasticity restored, learning occurs</a:t>
            </a:r>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endPar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endParaRPr>
          </a:p>
        </p:txBody>
      </p:sp>
      <p:pic>
        <p:nvPicPr>
          <p:cNvPr id="10" name="Picture 9" descr="A collage of children working on a project&#10;&#10;Description automatically generated">
            <a:extLst>
              <a:ext uri="{FF2B5EF4-FFF2-40B4-BE49-F238E27FC236}">
                <a16:creationId xmlns:a16="http://schemas.microsoft.com/office/drawing/2014/main" id="{7B0779C2-399E-8450-E7A3-8586DE8E3261}"/>
              </a:ext>
            </a:extLst>
          </p:cNvPr>
          <p:cNvPicPr>
            <a:picLocks noChangeAspect="1"/>
          </p:cNvPicPr>
          <p:nvPr/>
        </p:nvPicPr>
        <p:blipFill>
          <a:blip r:embed="rId4"/>
          <a:stretch>
            <a:fillRect/>
          </a:stretch>
        </p:blipFill>
        <p:spPr>
          <a:xfrm>
            <a:off x="7167062" y="3089311"/>
            <a:ext cx="5024917" cy="3768689"/>
          </a:xfrm>
          <a:prstGeom prst="rect">
            <a:avLst/>
          </a:prstGeom>
        </p:spPr>
      </p:pic>
      <p:sp>
        <p:nvSpPr>
          <p:cNvPr id="11" name="TextBox 10">
            <a:extLst>
              <a:ext uri="{FF2B5EF4-FFF2-40B4-BE49-F238E27FC236}">
                <a16:creationId xmlns:a16="http://schemas.microsoft.com/office/drawing/2014/main" id="{A2BDCEA1-CE54-D9D5-9565-11770DC4F614}"/>
              </a:ext>
            </a:extLst>
          </p:cNvPr>
          <p:cNvSpPr txBox="1"/>
          <p:nvPr/>
        </p:nvSpPr>
        <p:spPr>
          <a:xfrm>
            <a:off x="0" y="2288236"/>
            <a:ext cx="12191980" cy="646331"/>
          </a:xfrm>
          <a:prstGeom prst="rect">
            <a:avLst/>
          </a:prstGeom>
          <a:noFill/>
        </p:spPr>
        <p:txBody>
          <a:bodyPr wrap="square" rtlCol="0">
            <a:spAutoFit/>
          </a:bodyPr>
          <a:lstStyle/>
          <a:p>
            <a:r>
              <a:rPr lang="en-US" dirty="0">
                <a:solidFill>
                  <a:srgbClr val="BFEFFF"/>
                </a:solidFill>
                <a:effectLst>
                  <a:glow rad="334432">
                    <a:schemeClr val="tx1">
                      <a:alpha val="66000"/>
                    </a:schemeClr>
                  </a:glow>
                </a:effectLst>
              </a:rPr>
              <a:t>“Although we speculate there is a wide range of factors, one such biological factor that may…trigger PNN plasticity is dopamine.” </a:t>
            </a:r>
            <a:r>
              <a:rPr lang="en-US" sz="1600" dirty="0">
                <a:solidFill>
                  <a:srgbClr val="BFEFFF"/>
                </a:solidFill>
                <a:effectLst>
                  <a:glow rad="334432">
                    <a:schemeClr val="tx1">
                      <a:alpha val="66000"/>
                    </a:schemeClr>
                  </a:glow>
                </a:effectLst>
              </a:rPr>
              <a:t>- </a:t>
            </a:r>
            <a:r>
              <a:rPr lang="en-US" sz="1600" i="1" dirty="0">
                <a:solidFill>
                  <a:srgbClr val="BFEFFF"/>
                </a:solidFill>
                <a:effectLst>
                  <a:glow rad="334432">
                    <a:schemeClr val="tx1">
                      <a:alpha val="66000"/>
                    </a:schemeClr>
                  </a:glow>
                </a:effectLst>
              </a:rPr>
              <a:t>Net gain and loss: influence of natural rewards and drugs of abuse on perineuronal nets (2022)</a:t>
            </a:r>
          </a:p>
        </p:txBody>
      </p:sp>
      <p:pic>
        <p:nvPicPr>
          <p:cNvPr id="13" name="Picture 12" descr="A group of people at a table&#10;&#10;Description automatically generated">
            <a:extLst>
              <a:ext uri="{FF2B5EF4-FFF2-40B4-BE49-F238E27FC236}">
                <a16:creationId xmlns:a16="http://schemas.microsoft.com/office/drawing/2014/main" id="{076AE2CE-FBF0-8A13-3E88-9E572961B3F8}"/>
              </a:ext>
            </a:extLst>
          </p:cNvPr>
          <p:cNvPicPr>
            <a:picLocks noChangeAspect="1"/>
          </p:cNvPicPr>
          <p:nvPr/>
        </p:nvPicPr>
        <p:blipFill>
          <a:blip r:embed="rId5"/>
          <a:stretch>
            <a:fillRect/>
          </a:stretch>
        </p:blipFill>
        <p:spPr>
          <a:xfrm>
            <a:off x="4525697" y="3089311"/>
            <a:ext cx="2641365" cy="3768689"/>
          </a:xfrm>
          <a:prstGeom prst="rect">
            <a:avLst/>
          </a:prstGeom>
        </p:spPr>
      </p:pic>
      <p:pic>
        <p:nvPicPr>
          <p:cNvPr id="8" name="Picture 7" descr="A diagram of a human brain&#10;&#10;Description automatically generated">
            <a:extLst>
              <a:ext uri="{FF2B5EF4-FFF2-40B4-BE49-F238E27FC236}">
                <a16:creationId xmlns:a16="http://schemas.microsoft.com/office/drawing/2014/main" id="{A6189362-44EE-DBA9-5B74-84B6B7DDC2D7}"/>
              </a:ext>
            </a:extLst>
          </p:cNvPr>
          <p:cNvPicPr>
            <a:picLocks noChangeAspect="1"/>
          </p:cNvPicPr>
          <p:nvPr/>
        </p:nvPicPr>
        <p:blipFill>
          <a:blip r:embed="rId6"/>
          <a:stretch>
            <a:fillRect/>
          </a:stretch>
        </p:blipFill>
        <p:spPr>
          <a:xfrm>
            <a:off x="0" y="3089311"/>
            <a:ext cx="4935299" cy="3768689"/>
          </a:xfrm>
          <a:prstGeom prst="rect">
            <a:avLst/>
          </a:prstGeom>
        </p:spPr>
      </p:pic>
      <p:sp>
        <p:nvSpPr>
          <p:cNvPr id="14" name="Rectangle 13">
            <a:extLst>
              <a:ext uri="{FF2B5EF4-FFF2-40B4-BE49-F238E27FC236}">
                <a16:creationId xmlns:a16="http://schemas.microsoft.com/office/drawing/2014/main" id="{340DCBD0-F079-71FE-ECA1-3016666AEB99}"/>
              </a:ext>
            </a:extLst>
          </p:cNvPr>
          <p:cNvSpPr/>
          <p:nvPr/>
        </p:nvSpPr>
        <p:spPr>
          <a:xfrm>
            <a:off x="10114156" y="5063412"/>
            <a:ext cx="269708" cy="534763"/>
          </a:xfrm>
          <a:prstGeom prst="rect">
            <a:avLst/>
          </a:prstGeom>
          <a:solidFill>
            <a:srgbClr val="A868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4584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6C3E4ACA-5D3D-0B23-4E2A-940C9040E357}"/>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A13E364B-3EB2-7865-C755-31A7926BF5A0}"/>
              </a:ext>
            </a:extLst>
          </p:cNvPr>
          <p:cNvSpPr/>
          <p:nvPr/>
        </p:nvSpPr>
        <p:spPr>
          <a:xfrm>
            <a:off x="402096" y="348747"/>
            <a:ext cx="7585765"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GO PLACES</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C67E44FC-7C8F-C135-FB90-CF5454207603}"/>
              </a:ext>
            </a:extLst>
          </p:cNvPr>
          <p:cNvSpPr txBox="1">
            <a:spLocks/>
          </p:cNvSpPr>
          <p:nvPr/>
        </p:nvSpPr>
        <p:spPr>
          <a:xfrm>
            <a:off x="413359" y="1272076"/>
            <a:ext cx="7525127" cy="2799591"/>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-where STEM programs DON’T GO</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-where money and resources don’t go</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-RURAL AND URBAN K-12 public schools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-houseless youth nonprofits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MUSEUMS, Pubs, coffee shops</a:t>
            </a:r>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correctional facilities</a:t>
            </a:r>
          </a:p>
        </p:txBody>
      </p:sp>
      <p:pic>
        <p:nvPicPr>
          <p:cNvPr id="20" name="Picture 19">
            <a:extLst>
              <a:ext uri="{FF2B5EF4-FFF2-40B4-BE49-F238E27FC236}">
                <a16:creationId xmlns:a16="http://schemas.microsoft.com/office/drawing/2014/main" id="{CA59B563-D1F1-1AA8-1137-0A6FB3053CE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070260" y="951079"/>
            <a:ext cx="2732617" cy="1977116"/>
          </a:xfrm>
          <a:prstGeom prst="rect">
            <a:avLst/>
          </a:prstGeom>
        </p:spPr>
      </p:pic>
      <p:sp>
        <p:nvSpPr>
          <p:cNvPr id="21" name="Oval 20">
            <a:extLst>
              <a:ext uri="{FF2B5EF4-FFF2-40B4-BE49-F238E27FC236}">
                <a16:creationId xmlns:a16="http://schemas.microsoft.com/office/drawing/2014/main" id="{C4906919-C4B6-224C-5601-5DAA5A7AACF1}"/>
              </a:ext>
            </a:extLst>
          </p:cNvPr>
          <p:cNvSpPr>
            <a:spLocks/>
          </p:cNvSpPr>
          <p:nvPr/>
        </p:nvSpPr>
        <p:spPr>
          <a:xfrm>
            <a:off x="9173570" y="1564515"/>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F12A8DC-4B59-B378-A1F8-BA413A008289}"/>
              </a:ext>
            </a:extLst>
          </p:cNvPr>
          <p:cNvSpPr>
            <a:spLocks/>
          </p:cNvSpPr>
          <p:nvPr/>
        </p:nvSpPr>
        <p:spPr>
          <a:xfrm>
            <a:off x="9274654" y="2073276"/>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3" name="Isosceles Triangle 7">
            <a:extLst>
              <a:ext uri="{FF2B5EF4-FFF2-40B4-BE49-F238E27FC236}">
                <a16:creationId xmlns:a16="http://schemas.microsoft.com/office/drawing/2014/main" id="{919E458C-2520-765E-9CA8-18DA4F64DDD2}"/>
              </a:ext>
            </a:extLst>
          </p:cNvPr>
          <p:cNvSpPr/>
          <p:nvPr/>
        </p:nvSpPr>
        <p:spPr>
          <a:xfrm rot="14493603" flipH="1">
            <a:off x="9965983" y="337215"/>
            <a:ext cx="113151" cy="1683434"/>
          </a:xfrm>
          <a:prstGeom prst="triangle">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4" name="Isosceles Triangle 8">
            <a:extLst>
              <a:ext uri="{FF2B5EF4-FFF2-40B4-BE49-F238E27FC236}">
                <a16:creationId xmlns:a16="http://schemas.microsoft.com/office/drawing/2014/main" id="{A726AEAF-E557-C258-1D8E-F066AEBEC160}"/>
              </a:ext>
            </a:extLst>
          </p:cNvPr>
          <p:cNvSpPr/>
          <p:nvPr/>
        </p:nvSpPr>
        <p:spPr>
          <a:xfrm rot="17775867" flipH="1">
            <a:off x="9663077" y="1892528"/>
            <a:ext cx="45719" cy="705254"/>
          </a:xfrm>
          <a:prstGeom prst="triangle">
            <a:avLst>
              <a:gd name="adj" fmla="val 100000"/>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AA54855-4E2C-65BE-EEB7-DB37EAD5D44F}"/>
              </a:ext>
            </a:extLst>
          </p:cNvPr>
          <p:cNvSpPr txBox="1"/>
          <p:nvPr/>
        </p:nvSpPr>
        <p:spPr>
          <a:xfrm>
            <a:off x="9984791" y="254231"/>
            <a:ext cx="1898713" cy="646331"/>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Davenport, WA</a:t>
            </a:r>
          </a:p>
          <a:p>
            <a:r>
              <a:rPr lang="en-US" dirty="0">
                <a:solidFill>
                  <a:schemeClr val="bg1"/>
                </a:solidFill>
              </a:rPr>
              <a:t>Pop: 1700</a:t>
            </a:r>
          </a:p>
        </p:txBody>
      </p:sp>
      <p:sp>
        <p:nvSpPr>
          <p:cNvPr id="26" name="Oval 25">
            <a:extLst>
              <a:ext uri="{FF2B5EF4-FFF2-40B4-BE49-F238E27FC236}">
                <a16:creationId xmlns:a16="http://schemas.microsoft.com/office/drawing/2014/main" id="{51CAE575-2256-00FF-6AC0-53AFFC3A376B}"/>
              </a:ext>
            </a:extLst>
          </p:cNvPr>
          <p:cNvSpPr>
            <a:spLocks/>
          </p:cNvSpPr>
          <p:nvPr/>
        </p:nvSpPr>
        <p:spPr>
          <a:xfrm>
            <a:off x="8443983" y="2024772"/>
            <a:ext cx="82296" cy="61722"/>
          </a:xfrm>
          <a:prstGeom prst="ellipse">
            <a:avLst/>
          </a:prstGeom>
          <a:solidFill>
            <a:srgbClr val="C0504D"/>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7" name="Isosceles Triangle 14">
            <a:extLst>
              <a:ext uri="{FF2B5EF4-FFF2-40B4-BE49-F238E27FC236}">
                <a16:creationId xmlns:a16="http://schemas.microsoft.com/office/drawing/2014/main" id="{78D4F2AA-23BC-8ADC-64E0-02F21535D2C6}"/>
              </a:ext>
            </a:extLst>
          </p:cNvPr>
          <p:cNvSpPr/>
          <p:nvPr/>
        </p:nvSpPr>
        <p:spPr>
          <a:xfrm rot="19289933" flipH="1">
            <a:off x="9387278" y="1899593"/>
            <a:ext cx="45719" cy="1610865"/>
          </a:xfrm>
          <a:prstGeom prst="triangle">
            <a:avLst>
              <a:gd name="adj" fmla="val 100000"/>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AC7B06E-A8B0-D231-8084-B95331830775}"/>
              </a:ext>
            </a:extLst>
          </p:cNvPr>
          <p:cNvSpPr>
            <a:spLocks/>
          </p:cNvSpPr>
          <p:nvPr/>
        </p:nvSpPr>
        <p:spPr>
          <a:xfrm>
            <a:off x="8834508" y="2043509"/>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CA183EF-774B-6714-8E3F-D2BC4051BE1B}"/>
              </a:ext>
            </a:extLst>
          </p:cNvPr>
          <p:cNvSpPr>
            <a:spLocks/>
          </p:cNvSpPr>
          <p:nvPr/>
        </p:nvSpPr>
        <p:spPr>
          <a:xfrm>
            <a:off x="8201404" y="2627228"/>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19A68DC8-0CAD-8E84-D026-53B52A360462}"/>
              </a:ext>
            </a:extLst>
          </p:cNvPr>
          <p:cNvSpPr>
            <a:spLocks/>
          </p:cNvSpPr>
          <p:nvPr/>
        </p:nvSpPr>
        <p:spPr>
          <a:xfrm>
            <a:off x="8178715" y="2363527"/>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60D03F8C-EDDA-7E8A-F0C9-817D2C8F5D9B}"/>
              </a:ext>
            </a:extLst>
          </p:cNvPr>
          <p:cNvSpPr>
            <a:spLocks/>
          </p:cNvSpPr>
          <p:nvPr/>
        </p:nvSpPr>
        <p:spPr>
          <a:xfrm>
            <a:off x="8283700" y="2139071"/>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0F30D50-0956-0E39-EFB1-7F0EAAEE3689}"/>
              </a:ext>
            </a:extLst>
          </p:cNvPr>
          <p:cNvSpPr txBox="1"/>
          <p:nvPr/>
        </p:nvSpPr>
        <p:spPr>
          <a:xfrm>
            <a:off x="9559636" y="2942664"/>
            <a:ext cx="2474312" cy="646331"/>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Heppner &amp; Ione, OR</a:t>
            </a:r>
          </a:p>
          <a:p>
            <a:r>
              <a:rPr lang="en-US" dirty="0">
                <a:solidFill>
                  <a:schemeClr val="bg1"/>
                </a:solidFill>
              </a:rPr>
              <a:t>Pop: 1240</a:t>
            </a:r>
          </a:p>
        </p:txBody>
      </p:sp>
      <p:sp>
        <p:nvSpPr>
          <p:cNvPr id="34" name="TextBox 33">
            <a:extLst>
              <a:ext uri="{FF2B5EF4-FFF2-40B4-BE49-F238E27FC236}">
                <a16:creationId xmlns:a16="http://schemas.microsoft.com/office/drawing/2014/main" id="{A05E4AA7-30B8-8C47-3705-F82848F82D92}"/>
              </a:ext>
            </a:extLst>
          </p:cNvPr>
          <p:cNvSpPr txBox="1"/>
          <p:nvPr/>
        </p:nvSpPr>
        <p:spPr>
          <a:xfrm>
            <a:off x="10038492" y="2068612"/>
            <a:ext cx="1898712" cy="646331"/>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La Grande, OR</a:t>
            </a:r>
          </a:p>
          <a:p>
            <a:r>
              <a:rPr lang="en-US" dirty="0">
                <a:solidFill>
                  <a:schemeClr val="bg1"/>
                </a:solidFill>
              </a:rPr>
              <a:t>Pop: 13,000</a:t>
            </a:r>
          </a:p>
        </p:txBody>
      </p:sp>
      <p:sp>
        <p:nvSpPr>
          <p:cNvPr id="35" name="Isosceles Triangle 14">
            <a:extLst>
              <a:ext uri="{FF2B5EF4-FFF2-40B4-BE49-F238E27FC236}">
                <a16:creationId xmlns:a16="http://schemas.microsoft.com/office/drawing/2014/main" id="{639D53A3-7E5E-4689-0750-D14ABB8D50EC}"/>
              </a:ext>
            </a:extLst>
          </p:cNvPr>
          <p:cNvSpPr/>
          <p:nvPr/>
        </p:nvSpPr>
        <p:spPr>
          <a:xfrm rot="3922353" flipH="1">
            <a:off x="7818371" y="2474234"/>
            <a:ext cx="45719" cy="741457"/>
          </a:xfrm>
          <a:prstGeom prst="triangle">
            <a:avLst>
              <a:gd name="adj" fmla="val 100000"/>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6" name="Isosceles Triangle 7">
            <a:extLst>
              <a:ext uri="{FF2B5EF4-FFF2-40B4-BE49-F238E27FC236}">
                <a16:creationId xmlns:a16="http://schemas.microsoft.com/office/drawing/2014/main" id="{4C540F96-0F20-6973-8499-CBE5D97FBF10}"/>
              </a:ext>
            </a:extLst>
          </p:cNvPr>
          <p:cNvSpPr/>
          <p:nvPr/>
        </p:nvSpPr>
        <p:spPr>
          <a:xfrm rot="11212859" flipH="1">
            <a:off x="8305318" y="1120629"/>
            <a:ext cx="45719" cy="1215457"/>
          </a:xfrm>
          <a:prstGeom prst="triangle">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7" name="Isosceles Triangle 7">
            <a:extLst>
              <a:ext uri="{FF2B5EF4-FFF2-40B4-BE49-F238E27FC236}">
                <a16:creationId xmlns:a16="http://schemas.microsoft.com/office/drawing/2014/main" id="{320BEC3B-3D4B-400C-8EE6-18FF419C9207}"/>
              </a:ext>
            </a:extLst>
          </p:cNvPr>
          <p:cNvSpPr/>
          <p:nvPr/>
        </p:nvSpPr>
        <p:spPr>
          <a:xfrm rot="11647351" flipH="1">
            <a:off x="8491625" y="494935"/>
            <a:ext cx="113151" cy="1683434"/>
          </a:xfrm>
          <a:prstGeom prst="triangle">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DED3A1F-2EDA-CEE1-2C81-B1450942B55B}"/>
              </a:ext>
            </a:extLst>
          </p:cNvPr>
          <p:cNvSpPr txBox="1"/>
          <p:nvPr/>
        </p:nvSpPr>
        <p:spPr>
          <a:xfrm>
            <a:off x="7482997" y="198511"/>
            <a:ext cx="1782483" cy="923330"/>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Siletz, Amity &amp; Willamina, OR</a:t>
            </a:r>
          </a:p>
          <a:p>
            <a:r>
              <a:rPr lang="en-US" dirty="0">
                <a:solidFill>
                  <a:schemeClr val="bg1"/>
                </a:solidFill>
              </a:rPr>
              <a:t>Pop: 4000</a:t>
            </a:r>
          </a:p>
        </p:txBody>
      </p:sp>
      <p:pic>
        <p:nvPicPr>
          <p:cNvPr id="41" name="Picture 40">
            <a:extLst>
              <a:ext uri="{FF2B5EF4-FFF2-40B4-BE49-F238E27FC236}">
                <a16:creationId xmlns:a16="http://schemas.microsoft.com/office/drawing/2014/main" id="{E6F642BC-CE50-3BFD-8514-FB07AD8C6038}"/>
              </a:ext>
            </a:extLst>
          </p:cNvPr>
          <p:cNvPicPr>
            <a:picLocks noChangeAspect="1"/>
          </p:cNvPicPr>
          <p:nvPr/>
        </p:nvPicPr>
        <p:blipFill>
          <a:blip r:embed="rId4"/>
          <a:stretch>
            <a:fillRect/>
          </a:stretch>
        </p:blipFill>
        <p:spPr>
          <a:xfrm>
            <a:off x="7561067" y="3759896"/>
            <a:ext cx="4630933" cy="3085663"/>
          </a:xfrm>
          <a:prstGeom prst="rect">
            <a:avLst/>
          </a:prstGeom>
        </p:spPr>
      </p:pic>
      <p:sp>
        <p:nvSpPr>
          <p:cNvPr id="32" name="TextBox 31">
            <a:extLst>
              <a:ext uri="{FF2B5EF4-FFF2-40B4-BE49-F238E27FC236}">
                <a16:creationId xmlns:a16="http://schemas.microsoft.com/office/drawing/2014/main" id="{A1BD8242-7D78-0BC1-924B-3AC5D4A5861E}"/>
              </a:ext>
            </a:extLst>
          </p:cNvPr>
          <p:cNvSpPr txBox="1"/>
          <p:nvPr/>
        </p:nvSpPr>
        <p:spPr>
          <a:xfrm>
            <a:off x="5989157" y="2705025"/>
            <a:ext cx="1687005" cy="923330"/>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Meservy Meadows, OR Pop: ~40</a:t>
            </a:r>
          </a:p>
        </p:txBody>
      </p:sp>
      <p:pic>
        <p:nvPicPr>
          <p:cNvPr id="45" name="Picture 44" descr="A tree with leaves on the ground&#10;&#10;Description automatically generated with medium confidence">
            <a:extLst>
              <a:ext uri="{FF2B5EF4-FFF2-40B4-BE49-F238E27FC236}">
                <a16:creationId xmlns:a16="http://schemas.microsoft.com/office/drawing/2014/main" id="{45AA1BAC-567C-556C-CF30-C907E82633D5}"/>
              </a:ext>
            </a:extLst>
          </p:cNvPr>
          <p:cNvPicPr>
            <a:picLocks noChangeAspect="1"/>
          </p:cNvPicPr>
          <p:nvPr/>
        </p:nvPicPr>
        <p:blipFill>
          <a:blip r:embed="rId5"/>
          <a:stretch>
            <a:fillRect/>
          </a:stretch>
        </p:blipFill>
        <p:spPr>
          <a:xfrm>
            <a:off x="0" y="3741210"/>
            <a:ext cx="1925782" cy="3116789"/>
          </a:xfrm>
          <a:prstGeom prst="rect">
            <a:avLst/>
          </a:prstGeom>
        </p:spPr>
      </p:pic>
      <p:pic>
        <p:nvPicPr>
          <p:cNvPr id="47" name="Picture 46" descr="A collage of a person holding a cup&#10;&#10;Description automatically generated">
            <a:extLst>
              <a:ext uri="{FF2B5EF4-FFF2-40B4-BE49-F238E27FC236}">
                <a16:creationId xmlns:a16="http://schemas.microsoft.com/office/drawing/2014/main" id="{0649795B-054D-5852-673A-AD5953803A9C}"/>
              </a:ext>
            </a:extLst>
          </p:cNvPr>
          <p:cNvPicPr>
            <a:picLocks noChangeAspect="1"/>
          </p:cNvPicPr>
          <p:nvPr/>
        </p:nvPicPr>
        <p:blipFill>
          <a:blip r:embed="rId6"/>
          <a:stretch>
            <a:fillRect/>
          </a:stretch>
        </p:blipFill>
        <p:spPr>
          <a:xfrm>
            <a:off x="1853560" y="3732957"/>
            <a:ext cx="2968623" cy="3118821"/>
          </a:xfrm>
          <a:prstGeom prst="rect">
            <a:avLst/>
          </a:prstGeom>
        </p:spPr>
      </p:pic>
      <p:pic>
        <p:nvPicPr>
          <p:cNvPr id="40" name="Picture 39" descr="A picture containing food, text, outdoor&#10;&#10;Description automatically generated">
            <a:extLst>
              <a:ext uri="{FF2B5EF4-FFF2-40B4-BE49-F238E27FC236}">
                <a16:creationId xmlns:a16="http://schemas.microsoft.com/office/drawing/2014/main" id="{18ED8FBF-3CDE-3261-709A-21D575B1DD9F}"/>
              </a:ext>
            </a:extLst>
          </p:cNvPr>
          <p:cNvPicPr>
            <a:picLocks noChangeAspect="1"/>
          </p:cNvPicPr>
          <p:nvPr/>
        </p:nvPicPr>
        <p:blipFill>
          <a:blip r:embed="rId7"/>
          <a:stretch>
            <a:fillRect/>
          </a:stretch>
        </p:blipFill>
        <p:spPr>
          <a:xfrm>
            <a:off x="4822183" y="3739176"/>
            <a:ext cx="2928127" cy="3106381"/>
          </a:xfrm>
          <a:prstGeom prst="rect">
            <a:avLst/>
          </a:prstGeom>
        </p:spPr>
      </p:pic>
      <p:sp>
        <p:nvSpPr>
          <p:cNvPr id="48" name="TextBox 47">
            <a:extLst>
              <a:ext uri="{FF2B5EF4-FFF2-40B4-BE49-F238E27FC236}">
                <a16:creationId xmlns:a16="http://schemas.microsoft.com/office/drawing/2014/main" id="{2B8EE4E6-B652-6B67-B888-FE83F96B2AB9}"/>
              </a:ext>
            </a:extLst>
          </p:cNvPr>
          <p:cNvSpPr txBox="1"/>
          <p:nvPr/>
        </p:nvSpPr>
        <p:spPr>
          <a:xfrm>
            <a:off x="1853560" y="5013434"/>
            <a:ext cx="1562302" cy="369332"/>
          </a:xfrm>
          <a:prstGeom prst="rect">
            <a:avLst/>
          </a:prstGeom>
          <a:solidFill>
            <a:schemeClr val="bg1"/>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9A036BA1-D1D7-F8FB-D56F-8FEA64CD62A1}"/>
              </a:ext>
            </a:extLst>
          </p:cNvPr>
          <p:cNvSpPr txBox="1"/>
          <p:nvPr/>
        </p:nvSpPr>
        <p:spPr>
          <a:xfrm>
            <a:off x="9851891" y="1209312"/>
            <a:ext cx="1454116" cy="584775"/>
          </a:xfrm>
          <a:prstGeom prst="rect">
            <a:avLst/>
          </a:prstGeom>
          <a:noFill/>
        </p:spPr>
        <p:txBody>
          <a:bodyPr wrap="none" rtlCol="0">
            <a:spAutoFit/>
          </a:bodyPr>
          <a:lstStyle/>
          <a:p>
            <a:pPr algn="ctr"/>
            <a:r>
              <a:rPr lang="en-US" sz="1600" b="1" dirty="0">
                <a:solidFill>
                  <a:srgbClr val="C00000"/>
                </a:solidFill>
              </a:rPr>
              <a:t>A </a:t>
            </a:r>
            <a:r>
              <a:rPr lang="en-US" sz="1600" b="1" i="1" dirty="0">
                <a:solidFill>
                  <a:srgbClr val="C00000"/>
                </a:solidFill>
              </a:rPr>
              <a:t>few</a:t>
            </a:r>
            <a:r>
              <a:rPr lang="en-US" sz="1600" b="1" dirty="0">
                <a:solidFill>
                  <a:srgbClr val="C00000"/>
                </a:solidFill>
              </a:rPr>
              <a:t> places</a:t>
            </a:r>
          </a:p>
          <a:p>
            <a:pPr algn="ctr"/>
            <a:r>
              <a:rPr lang="en-US" sz="1600" b="1" dirty="0">
                <a:solidFill>
                  <a:srgbClr val="C00000"/>
                </a:solidFill>
              </a:rPr>
              <a:t>we’ve been</a:t>
            </a:r>
          </a:p>
        </p:txBody>
      </p:sp>
      <p:sp>
        <p:nvSpPr>
          <p:cNvPr id="3" name="Oval 2">
            <a:extLst>
              <a:ext uri="{FF2B5EF4-FFF2-40B4-BE49-F238E27FC236}">
                <a16:creationId xmlns:a16="http://schemas.microsoft.com/office/drawing/2014/main" id="{8A12EC7C-EE72-58C1-DA25-B76B54F9008A}"/>
              </a:ext>
            </a:extLst>
          </p:cNvPr>
          <p:cNvSpPr>
            <a:spLocks/>
          </p:cNvSpPr>
          <p:nvPr/>
        </p:nvSpPr>
        <p:spPr>
          <a:xfrm>
            <a:off x="8574167" y="2377197"/>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8" name="Isosceles Triangle 14">
            <a:extLst>
              <a:ext uri="{FF2B5EF4-FFF2-40B4-BE49-F238E27FC236}">
                <a16:creationId xmlns:a16="http://schemas.microsoft.com/office/drawing/2014/main" id="{5BF5AFEA-8E22-A360-045A-F42A76AF54C2}"/>
              </a:ext>
            </a:extLst>
          </p:cNvPr>
          <p:cNvSpPr/>
          <p:nvPr/>
        </p:nvSpPr>
        <p:spPr>
          <a:xfrm rot="1736913" flipH="1">
            <a:off x="8428308" y="2392895"/>
            <a:ext cx="45719" cy="741457"/>
          </a:xfrm>
          <a:prstGeom prst="triangle">
            <a:avLst>
              <a:gd name="adj" fmla="val 100000"/>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7D1C220-D2AE-DF6D-020F-1DFEA8FDAB8A}"/>
              </a:ext>
            </a:extLst>
          </p:cNvPr>
          <p:cNvSpPr txBox="1"/>
          <p:nvPr/>
        </p:nvSpPr>
        <p:spPr>
          <a:xfrm>
            <a:off x="7826089" y="2956852"/>
            <a:ext cx="1522364" cy="646331"/>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Sisters, OR</a:t>
            </a:r>
          </a:p>
          <a:p>
            <a:r>
              <a:rPr lang="en-US" dirty="0">
                <a:solidFill>
                  <a:schemeClr val="bg1"/>
                </a:solidFill>
              </a:rPr>
              <a:t>Pop: 3081</a:t>
            </a:r>
          </a:p>
        </p:txBody>
      </p:sp>
      <p:sp>
        <p:nvSpPr>
          <p:cNvPr id="10" name="Isosceles Triangle 14">
            <a:extLst>
              <a:ext uri="{FF2B5EF4-FFF2-40B4-BE49-F238E27FC236}">
                <a16:creationId xmlns:a16="http://schemas.microsoft.com/office/drawing/2014/main" id="{5D885254-C7E7-8BDE-53F9-6A090AF059D8}"/>
              </a:ext>
            </a:extLst>
          </p:cNvPr>
          <p:cNvSpPr/>
          <p:nvPr/>
        </p:nvSpPr>
        <p:spPr>
          <a:xfrm rot="6988667" flipH="1">
            <a:off x="7886305" y="1380500"/>
            <a:ext cx="45719" cy="741457"/>
          </a:xfrm>
          <a:prstGeom prst="triangle">
            <a:avLst>
              <a:gd name="adj" fmla="val 100000"/>
            </a:avLst>
          </a:prstGeom>
          <a:solidFill>
            <a:srgbClr val="FFFF00"/>
          </a:solidFill>
          <a:ln>
            <a:solidFill>
              <a:srgbClr val="FFFF00"/>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46CF25E-7B17-7B3E-C65C-BF399664B80F}"/>
              </a:ext>
            </a:extLst>
          </p:cNvPr>
          <p:cNvSpPr>
            <a:spLocks/>
          </p:cNvSpPr>
          <p:nvPr/>
        </p:nvSpPr>
        <p:spPr>
          <a:xfrm>
            <a:off x="8203925" y="1877915"/>
            <a:ext cx="82296" cy="61722"/>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AE961EB-64B6-00D6-98DB-9B981E45F39C}"/>
              </a:ext>
            </a:extLst>
          </p:cNvPr>
          <p:cNvSpPr txBox="1"/>
          <p:nvPr/>
        </p:nvSpPr>
        <p:spPr>
          <a:xfrm>
            <a:off x="6260576" y="1294857"/>
            <a:ext cx="1522364" cy="646331"/>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Astoria, OR</a:t>
            </a:r>
          </a:p>
          <a:p>
            <a:r>
              <a:rPr lang="en-US" dirty="0">
                <a:solidFill>
                  <a:schemeClr val="bg1"/>
                </a:solidFill>
              </a:rPr>
              <a:t>Pop: 10,000</a:t>
            </a:r>
          </a:p>
        </p:txBody>
      </p:sp>
    </p:spTree>
    <p:extLst>
      <p:ext uri="{BB962C8B-B14F-4D97-AF65-F5344CB8AC3E}">
        <p14:creationId xmlns:p14="http://schemas.microsoft.com/office/powerpoint/2010/main" val="3124855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D0E7-817C-AAB8-F021-E56B80E1A1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5E25EA-C49C-6993-8CF1-14FE95964A4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7714D35-5611-C07E-2EB1-E0FE7EF14932}"/>
              </a:ext>
            </a:extLst>
          </p:cNvPr>
          <p:cNvPicPr>
            <a:picLocks noChangeAspect="1"/>
          </p:cNvPicPr>
          <p:nvPr/>
        </p:nvPicPr>
        <p:blipFill>
          <a:blip r:embed="rId2"/>
          <a:stretch>
            <a:fillRect/>
          </a:stretch>
        </p:blipFill>
        <p:spPr>
          <a:xfrm>
            <a:off x="0" y="-13495"/>
            <a:ext cx="9181322" cy="6885992"/>
          </a:xfrm>
          <a:prstGeom prst="rect">
            <a:avLst/>
          </a:prstGeom>
        </p:spPr>
      </p:pic>
      <p:pic>
        <p:nvPicPr>
          <p:cNvPr id="6" name="Picture 5">
            <a:extLst>
              <a:ext uri="{FF2B5EF4-FFF2-40B4-BE49-F238E27FC236}">
                <a16:creationId xmlns:a16="http://schemas.microsoft.com/office/drawing/2014/main" id="{014CB829-052A-A149-3C1B-A6702559BFC1}"/>
              </a:ext>
            </a:extLst>
          </p:cNvPr>
          <p:cNvPicPr>
            <a:picLocks noChangeAspect="1"/>
          </p:cNvPicPr>
          <p:nvPr/>
        </p:nvPicPr>
        <p:blipFill>
          <a:blip r:embed="rId3"/>
          <a:stretch>
            <a:fillRect/>
          </a:stretch>
        </p:blipFill>
        <p:spPr>
          <a:xfrm>
            <a:off x="7048500" y="-27992"/>
            <a:ext cx="5164494" cy="6885992"/>
          </a:xfrm>
          <a:prstGeom prst="rect">
            <a:avLst/>
          </a:prstGeom>
        </p:spPr>
      </p:pic>
      <p:sp>
        <p:nvSpPr>
          <p:cNvPr id="7" name="TextBox 6">
            <a:extLst>
              <a:ext uri="{FF2B5EF4-FFF2-40B4-BE49-F238E27FC236}">
                <a16:creationId xmlns:a16="http://schemas.microsoft.com/office/drawing/2014/main" id="{0B6664F2-4BBB-B8E0-9977-C6CD15B34B88}"/>
              </a:ext>
            </a:extLst>
          </p:cNvPr>
          <p:cNvSpPr txBox="1"/>
          <p:nvPr/>
        </p:nvSpPr>
        <p:spPr>
          <a:xfrm>
            <a:off x="5374433" y="6494105"/>
            <a:ext cx="1674067" cy="369332"/>
          </a:xfrm>
          <a:prstGeom prst="rect">
            <a:avLst/>
          </a:prstGeom>
          <a:solidFill>
            <a:srgbClr val="000000"/>
          </a:solidFill>
          <a:ln w="38100" cmpd="sng">
            <a:solidFill>
              <a:schemeClr val="tx1"/>
            </a:solidFill>
          </a:ln>
        </p:spPr>
        <p:txBody>
          <a:bodyPr wrap="square" rtlCol="0">
            <a:spAutoFit/>
          </a:bodyPr>
          <a:lstStyle/>
          <a:p>
            <a:r>
              <a:rPr lang="en-US" dirty="0">
                <a:solidFill>
                  <a:schemeClr val="bg1"/>
                </a:solidFill>
              </a:rPr>
              <a:t>Grants Pass</a:t>
            </a:r>
          </a:p>
        </p:txBody>
      </p:sp>
      <p:sp>
        <p:nvSpPr>
          <p:cNvPr id="5" name="TextBox 4">
            <a:extLst>
              <a:ext uri="{FF2B5EF4-FFF2-40B4-BE49-F238E27FC236}">
                <a16:creationId xmlns:a16="http://schemas.microsoft.com/office/drawing/2014/main" id="{CE9016B3-5E5E-D201-B68F-19AF14EF870C}"/>
              </a:ext>
            </a:extLst>
          </p:cNvPr>
          <p:cNvSpPr txBox="1"/>
          <p:nvPr/>
        </p:nvSpPr>
        <p:spPr>
          <a:xfrm>
            <a:off x="0" y="0"/>
            <a:ext cx="3687228" cy="461665"/>
          </a:xfrm>
          <a:prstGeom prst="rect">
            <a:avLst/>
          </a:prstGeom>
          <a:solidFill>
            <a:srgbClr val="00710F"/>
          </a:solidFill>
        </p:spPr>
        <p:txBody>
          <a:bodyPr wrap="none" rtlCol="0">
            <a:spAutoFit/>
          </a:bodyPr>
          <a:lstStyle/>
          <a:p>
            <a:r>
              <a:rPr lang="en-US" sz="2400" dirty="0">
                <a:solidFill>
                  <a:schemeClr val="bg1"/>
                </a:solidFill>
              </a:rPr>
              <a:t>MOTIVATION MATTERS</a:t>
            </a:r>
          </a:p>
        </p:txBody>
      </p:sp>
    </p:spTree>
    <p:extLst>
      <p:ext uri="{BB962C8B-B14F-4D97-AF65-F5344CB8AC3E}">
        <p14:creationId xmlns:p14="http://schemas.microsoft.com/office/powerpoint/2010/main" val="2865603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A6B4F65-EE0E-4A52-B5A5-85584D080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bstract watercolor pattern on a white background">
            <a:extLst>
              <a:ext uri="{FF2B5EF4-FFF2-40B4-BE49-F238E27FC236}">
                <a16:creationId xmlns:a16="http://schemas.microsoft.com/office/drawing/2014/main" id="{E1B4892A-C3A4-42AC-25A5-E066EAD66F24}"/>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15" name="Picture 14" descr="A group of people looking at a human skull&#10;&#10;Description automatically generated">
            <a:extLst>
              <a:ext uri="{FF2B5EF4-FFF2-40B4-BE49-F238E27FC236}">
                <a16:creationId xmlns:a16="http://schemas.microsoft.com/office/drawing/2014/main" id="{FC3E1331-A97D-0981-BB43-8C4A9371F040}"/>
              </a:ext>
            </a:extLst>
          </p:cNvPr>
          <p:cNvPicPr>
            <a:picLocks noChangeAspect="1"/>
          </p:cNvPicPr>
          <p:nvPr/>
        </p:nvPicPr>
        <p:blipFill>
          <a:blip r:embed="rId3"/>
          <a:stretch>
            <a:fillRect/>
          </a:stretch>
        </p:blipFill>
        <p:spPr>
          <a:xfrm>
            <a:off x="8742694" y="0"/>
            <a:ext cx="3449286" cy="4765961"/>
          </a:xfrm>
          <a:prstGeom prst="rect">
            <a:avLst/>
          </a:prstGeom>
        </p:spPr>
      </p:pic>
      <p:pic>
        <p:nvPicPr>
          <p:cNvPr id="7" name="Picture 6">
            <a:extLst>
              <a:ext uri="{FF2B5EF4-FFF2-40B4-BE49-F238E27FC236}">
                <a16:creationId xmlns:a16="http://schemas.microsoft.com/office/drawing/2014/main" id="{765ED2F6-1A8D-ED55-0355-7B63046DBB2D}"/>
              </a:ext>
            </a:extLst>
          </p:cNvPr>
          <p:cNvPicPr>
            <a:picLocks noChangeAspect="1"/>
          </p:cNvPicPr>
          <p:nvPr/>
        </p:nvPicPr>
        <p:blipFill>
          <a:blip r:embed="rId4"/>
          <a:stretch>
            <a:fillRect/>
          </a:stretch>
        </p:blipFill>
        <p:spPr>
          <a:xfrm>
            <a:off x="8855988" y="4544291"/>
            <a:ext cx="3336012" cy="2313709"/>
          </a:xfrm>
          <a:prstGeom prst="rect">
            <a:avLst/>
          </a:prstGeom>
        </p:spPr>
      </p:pic>
      <p:pic>
        <p:nvPicPr>
          <p:cNvPr id="10" name="Picture 9" descr="A group of people posing for a photo&#10;&#10;Description automatically generated">
            <a:extLst>
              <a:ext uri="{FF2B5EF4-FFF2-40B4-BE49-F238E27FC236}">
                <a16:creationId xmlns:a16="http://schemas.microsoft.com/office/drawing/2014/main" id="{3D95EAAE-E70B-FC9A-D85B-C4792A8E50CB}"/>
              </a:ext>
            </a:extLst>
          </p:cNvPr>
          <p:cNvPicPr>
            <a:picLocks noChangeAspect="1"/>
          </p:cNvPicPr>
          <p:nvPr/>
        </p:nvPicPr>
        <p:blipFill>
          <a:blip r:embed="rId5"/>
          <a:stretch>
            <a:fillRect/>
          </a:stretch>
        </p:blipFill>
        <p:spPr>
          <a:xfrm>
            <a:off x="-1" y="-1"/>
            <a:ext cx="9135551" cy="6857989"/>
          </a:xfrm>
          <a:prstGeom prst="rect">
            <a:avLst/>
          </a:prstGeom>
        </p:spPr>
      </p:pic>
      <p:sp>
        <p:nvSpPr>
          <p:cNvPr id="12" name="TextBox 11">
            <a:extLst>
              <a:ext uri="{FF2B5EF4-FFF2-40B4-BE49-F238E27FC236}">
                <a16:creationId xmlns:a16="http://schemas.microsoft.com/office/drawing/2014/main" id="{44852C8D-ED7B-D6AD-2ABB-1BE63F83A337}"/>
              </a:ext>
            </a:extLst>
          </p:cNvPr>
          <p:cNvSpPr txBox="1"/>
          <p:nvPr/>
        </p:nvSpPr>
        <p:spPr>
          <a:xfrm>
            <a:off x="11053527" y="4582873"/>
            <a:ext cx="1138453" cy="307777"/>
          </a:xfrm>
          <a:prstGeom prst="rect">
            <a:avLst/>
          </a:prstGeom>
          <a:noFill/>
        </p:spPr>
        <p:txBody>
          <a:bodyPr wrap="none" rtlCol="0">
            <a:spAutoFit/>
          </a:bodyPr>
          <a:lstStyle/>
          <a:p>
            <a:r>
              <a:rPr lang="en-US" sz="1400" dirty="0"/>
              <a:t>Astoria, OR</a:t>
            </a:r>
          </a:p>
        </p:txBody>
      </p:sp>
      <p:sp>
        <p:nvSpPr>
          <p:cNvPr id="16" name="TextBox 15">
            <a:extLst>
              <a:ext uri="{FF2B5EF4-FFF2-40B4-BE49-F238E27FC236}">
                <a16:creationId xmlns:a16="http://schemas.microsoft.com/office/drawing/2014/main" id="{27E55840-636E-769F-A17B-ACECF4C7A71B}"/>
              </a:ext>
            </a:extLst>
          </p:cNvPr>
          <p:cNvSpPr txBox="1"/>
          <p:nvPr/>
        </p:nvSpPr>
        <p:spPr>
          <a:xfrm>
            <a:off x="9135550" y="4236502"/>
            <a:ext cx="1246367" cy="307777"/>
          </a:xfrm>
          <a:prstGeom prst="rect">
            <a:avLst/>
          </a:prstGeom>
          <a:noFill/>
        </p:spPr>
        <p:txBody>
          <a:bodyPr wrap="none" rtlCol="0">
            <a:spAutoFit/>
          </a:bodyPr>
          <a:lstStyle/>
          <a:p>
            <a:r>
              <a:rPr lang="en-US" sz="1400" dirty="0"/>
              <a:t>Portland, OR</a:t>
            </a:r>
          </a:p>
        </p:txBody>
      </p:sp>
    </p:spTree>
    <p:extLst>
      <p:ext uri="{BB962C8B-B14F-4D97-AF65-F5344CB8AC3E}">
        <p14:creationId xmlns:p14="http://schemas.microsoft.com/office/powerpoint/2010/main" val="3141187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6A9F5E5E-EC18-A24E-45F4-840091C83F6F}"/>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5" name="Picture 4" descr="A poster of a science project&#10;&#10;Description automatically generated">
            <a:extLst>
              <a:ext uri="{FF2B5EF4-FFF2-40B4-BE49-F238E27FC236}">
                <a16:creationId xmlns:a16="http://schemas.microsoft.com/office/drawing/2014/main" id="{51DD0AB8-ACC1-2E4D-5A42-C82477D34F19}"/>
              </a:ext>
            </a:extLst>
          </p:cNvPr>
          <p:cNvPicPr>
            <a:picLocks noChangeAspect="1"/>
          </p:cNvPicPr>
          <p:nvPr/>
        </p:nvPicPr>
        <p:blipFill>
          <a:blip r:embed="rId3"/>
          <a:stretch>
            <a:fillRect/>
          </a:stretch>
        </p:blipFill>
        <p:spPr>
          <a:xfrm>
            <a:off x="0" y="0"/>
            <a:ext cx="6858000" cy="6858000"/>
          </a:xfrm>
          <a:prstGeom prst="rect">
            <a:avLst/>
          </a:prstGeom>
        </p:spPr>
      </p:pic>
      <p:pic>
        <p:nvPicPr>
          <p:cNvPr id="6" name="Picture 5" descr="A group of people in a room&#10;&#10;Description automatically generated">
            <a:extLst>
              <a:ext uri="{FF2B5EF4-FFF2-40B4-BE49-F238E27FC236}">
                <a16:creationId xmlns:a16="http://schemas.microsoft.com/office/drawing/2014/main" id="{2672270A-D536-FA87-44DB-F259D39A139D}"/>
              </a:ext>
            </a:extLst>
          </p:cNvPr>
          <p:cNvPicPr>
            <a:picLocks noChangeAspect="1"/>
          </p:cNvPicPr>
          <p:nvPr/>
        </p:nvPicPr>
        <p:blipFill>
          <a:blip r:embed="rId4"/>
          <a:stretch>
            <a:fillRect/>
          </a:stretch>
        </p:blipFill>
        <p:spPr>
          <a:xfrm>
            <a:off x="6858000" y="0"/>
            <a:ext cx="5334000" cy="5334000"/>
          </a:xfrm>
          <a:prstGeom prst="rect">
            <a:avLst/>
          </a:prstGeom>
        </p:spPr>
      </p:pic>
      <p:pic>
        <p:nvPicPr>
          <p:cNvPr id="9" name="Picture 8" descr="A person sitting at a desk with a microphone&#10;&#10;Description automatically generated">
            <a:extLst>
              <a:ext uri="{FF2B5EF4-FFF2-40B4-BE49-F238E27FC236}">
                <a16:creationId xmlns:a16="http://schemas.microsoft.com/office/drawing/2014/main" id="{F750620A-8A43-0679-B9F6-A88BF6885346}"/>
              </a:ext>
            </a:extLst>
          </p:cNvPr>
          <p:cNvPicPr>
            <a:picLocks noChangeAspect="1"/>
          </p:cNvPicPr>
          <p:nvPr/>
        </p:nvPicPr>
        <p:blipFill>
          <a:blip r:embed="rId5"/>
          <a:stretch>
            <a:fillRect/>
          </a:stretch>
        </p:blipFill>
        <p:spPr>
          <a:xfrm>
            <a:off x="6858001" y="0"/>
            <a:ext cx="5334000" cy="6858000"/>
          </a:xfrm>
          <a:prstGeom prst="rect">
            <a:avLst/>
          </a:prstGeom>
        </p:spPr>
      </p:pic>
      <p:sp>
        <p:nvSpPr>
          <p:cNvPr id="11" name="TextBox 10">
            <a:extLst>
              <a:ext uri="{FF2B5EF4-FFF2-40B4-BE49-F238E27FC236}">
                <a16:creationId xmlns:a16="http://schemas.microsoft.com/office/drawing/2014/main" id="{58472543-7DE4-064D-0FD7-F3A0EE40CB1B}"/>
              </a:ext>
            </a:extLst>
          </p:cNvPr>
          <p:cNvSpPr txBox="1"/>
          <p:nvPr/>
        </p:nvSpPr>
        <p:spPr>
          <a:xfrm>
            <a:off x="7103327" y="4527395"/>
            <a:ext cx="3204403" cy="338554"/>
          </a:xfrm>
          <a:prstGeom prst="rect">
            <a:avLst/>
          </a:prstGeom>
          <a:noFill/>
        </p:spPr>
        <p:txBody>
          <a:bodyPr wrap="none" rtlCol="0">
            <a:spAutoFit/>
          </a:bodyPr>
          <a:lstStyle/>
          <a:p>
            <a:r>
              <a:rPr lang="en-US" sz="1600" dirty="0">
                <a:solidFill>
                  <a:schemeClr val="bg1"/>
                </a:solidFill>
              </a:rPr>
              <a:t>Chief executive officer of Nvidia</a:t>
            </a:r>
          </a:p>
        </p:txBody>
      </p:sp>
    </p:spTree>
    <p:extLst>
      <p:ext uri="{BB962C8B-B14F-4D97-AF65-F5344CB8AC3E}">
        <p14:creationId xmlns:p14="http://schemas.microsoft.com/office/powerpoint/2010/main" val="2016555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BED43B1-6C9F-47CA-75F3-5CD388026311}"/>
              </a:ext>
            </a:extLst>
          </p:cNvPr>
          <p:cNvSpPr>
            <a:spLocks noGrp="1"/>
          </p:cNvSpPr>
          <p:nvPr>
            <p:ph type="title"/>
          </p:nvPr>
        </p:nvSpPr>
        <p:spPr>
          <a:xfrm>
            <a:off x="1088136" y="1090245"/>
            <a:ext cx="9922764" cy="1294228"/>
          </a:xfrm>
        </p:spPr>
        <p:txBody>
          <a:bodyPr/>
          <a:lstStyle/>
          <a:p>
            <a:endParaRPr lang="en-US"/>
          </a:p>
        </p:txBody>
      </p:sp>
      <p:pic>
        <p:nvPicPr>
          <p:cNvPr id="5" name="Picture 4" descr="A blue abstract watercolor pattern on a white background">
            <a:extLst>
              <a:ext uri="{FF2B5EF4-FFF2-40B4-BE49-F238E27FC236}">
                <a16:creationId xmlns:a16="http://schemas.microsoft.com/office/drawing/2014/main" id="{9A0E4BE1-3DDF-56C8-E58D-300CAD159A10}"/>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6" name="Rectangle 5">
            <a:extLst>
              <a:ext uri="{FF2B5EF4-FFF2-40B4-BE49-F238E27FC236}">
                <a16:creationId xmlns:a16="http://schemas.microsoft.com/office/drawing/2014/main" id="{63E03BB5-5C8A-46BD-1036-D09383B4DF02}"/>
              </a:ext>
            </a:extLst>
          </p:cNvPr>
          <p:cNvSpPr/>
          <p:nvPr/>
        </p:nvSpPr>
        <p:spPr>
          <a:xfrm>
            <a:off x="402096" y="348747"/>
            <a:ext cx="11387808" cy="1622702"/>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USE YOUR OWN BRAIN</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7" name="Title 1">
            <a:extLst>
              <a:ext uri="{FF2B5EF4-FFF2-40B4-BE49-F238E27FC236}">
                <a16:creationId xmlns:a16="http://schemas.microsoft.com/office/drawing/2014/main" id="{25911717-EE68-8397-1A51-52526570B377}"/>
              </a:ext>
            </a:extLst>
          </p:cNvPr>
          <p:cNvSpPr txBox="1">
            <a:spLocks/>
          </p:cNvSpPr>
          <p:nvPr/>
        </p:nvSpPr>
        <p:spPr>
          <a:xfrm>
            <a:off x="526784" y="1824425"/>
            <a:ext cx="8300470" cy="3428990"/>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Change your environment</a:t>
            </a:r>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 </a:t>
            </a:r>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go PLACES (w/o GPS!)</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Welcome new brains, from more backgrounds</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Listen to what young people have to say</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Provide resources and enrichment</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Promote ADULT plasticity</a:t>
            </a:r>
          </a:p>
          <a:p>
            <a:r>
              <a:rPr lang="en-US" sz="2400" dirty="0">
                <a:solidFill>
                  <a:srgbClr val="FFFF00"/>
                </a:solidFill>
                <a:latin typeface="Bangla Sangam MN" panose="02000000000000000000" pitchFamily="2" charset="0"/>
                <a:ea typeface="Heiti TC Medium" pitchFamily="2" charset="-128"/>
                <a:cs typeface="Bangla Sangam MN" panose="02000000000000000000" pitchFamily="2" charset="0"/>
              </a:rPr>
              <a:t>Make art</a:t>
            </a:r>
          </a:p>
          <a:p>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a:p>
            <a:endParaRPr lang="en-US" sz="2400" dirty="0">
              <a:solidFill>
                <a:schemeClr val="bg1"/>
              </a:solidFill>
              <a:effectLst/>
              <a:latin typeface="Heiti TC Medium" pitchFamily="2" charset="-128"/>
              <a:ea typeface="Heiti TC Medium" pitchFamily="2" charset="-128"/>
              <a:cs typeface="Aptos Display" panose="020F0502020204030204" pitchFamily="34" charset="0"/>
            </a:endParaRPr>
          </a:p>
        </p:txBody>
      </p:sp>
      <p:sp>
        <p:nvSpPr>
          <p:cNvPr id="8" name="TextBox 7">
            <a:extLst>
              <a:ext uri="{FF2B5EF4-FFF2-40B4-BE49-F238E27FC236}">
                <a16:creationId xmlns:a16="http://schemas.microsoft.com/office/drawing/2014/main" id="{E7D34320-6DA9-ED12-BC89-909B159176B4}"/>
              </a:ext>
            </a:extLst>
          </p:cNvPr>
          <p:cNvSpPr txBox="1"/>
          <p:nvPr/>
        </p:nvSpPr>
        <p:spPr>
          <a:xfrm>
            <a:off x="526785" y="1675249"/>
            <a:ext cx="9922764" cy="461665"/>
          </a:xfrm>
          <a:prstGeom prst="rect">
            <a:avLst/>
          </a:prstGeom>
          <a:noFill/>
        </p:spPr>
        <p:txBody>
          <a:bodyPr wrap="square" rtlCol="0">
            <a:spAutoFit/>
          </a:bodyPr>
          <a:lstStyle/>
          <a:p>
            <a:r>
              <a:rPr lang="en-US" sz="2400" b="1" i="1" dirty="0">
                <a:solidFill>
                  <a:schemeClr val="bg1"/>
                </a:solidFill>
                <a:effectLst>
                  <a:glow rad="127000">
                    <a:schemeClr val="tx1"/>
                  </a:glow>
                </a:effectLst>
                <a:latin typeface="Bangla Sangam MN" panose="02000000000000000000" pitchFamily="2" charset="0"/>
                <a:ea typeface="Heiti TC Medium" pitchFamily="2" charset="-128"/>
                <a:cs typeface="Bangla Sangam MN" panose="02000000000000000000" pitchFamily="2" charset="0"/>
              </a:rPr>
              <a:t>If  you’re motivated, intrigued, curious, engaged, your brain is more plastic.</a:t>
            </a:r>
          </a:p>
        </p:txBody>
      </p:sp>
      <p:pic>
        <p:nvPicPr>
          <p:cNvPr id="10" name="Picture 9" descr="A diagram of a nerve cell&#10;&#10;Description automatically generated">
            <a:extLst>
              <a:ext uri="{FF2B5EF4-FFF2-40B4-BE49-F238E27FC236}">
                <a16:creationId xmlns:a16="http://schemas.microsoft.com/office/drawing/2014/main" id="{3C85B957-DE59-66F1-F54A-B7AFA8A2E59C}"/>
              </a:ext>
            </a:extLst>
          </p:cNvPr>
          <p:cNvPicPr>
            <a:picLocks noChangeAspect="1"/>
          </p:cNvPicPr>
          <p:nvPr/>
        </p:nvPicPr>
        <p:blipFill>
          <a:blip r:embed="rId3"/>
          <a:stretch>
            <a:fillRect/>
          </a:stretch>
        </p:blipFill>
        <p:spPr>
          <a:xfrm>
            <a:off x="-1" y="4196195"/>
            <a:ext cx="3549073" cy="2661805"/>
          </a:xfrm>
          <a:prstGeom prst="rect">
            <a:avLst/>
          </a:prstGeom>
        </p:spPr>
      </p:pic>
      <p:pic>
        <p:nvPicPr>
          <p:cNvPr id="12" name="Picture 11" descr="A person holding a piece of food&#10;&#10;Description automatically generated">
            <a:extLst>
              <a:ext uri="{FF2B5EF4-FFF2-40B4-BE49-F238E27FC236}">
                <a16:creationId xmlns:a16="http://schemas.microsoft.com/office/drawing/2014/main" id="{D9BAE2DB-43C8-B373-F629-46BBB81FBE59}"/>
              </a:ext>
            </a:extLst>
          </p:cNvPr>
          <p:cNvPicPr>
            <a:picLocks noChangeAspect="1"/>
          </p:cNvPicPr>
          <p:nvPr/>
        </p:nvPicPr>
        <p:blipFill>
          <a:blip r:embed="rId4"/>
          <a:stretch>
            <a:fillRect/>
          </a:stretch>
        </p:blipFill>
        <p:spPr>
          <a:xfrm>
            <a:off x="3272593" y="4196204"/>
            <a:ext cx="1996340" cy="2661786"/>
          </a:xfrm>
          <a:prstGeom prst="rect">
            <a:avLst/>
          </a:prstGeom>
        </p:spPr>
      </p:pic>
      <p:pic>
        <p:nvPicPr>
          <p:cNvPr id="2" name="Picture 1" descr="A group of children in a room&#10;&#10;Description automatically generated">
            <a:extLst>
              <a:ext uri="{FF2B5EF4-FFF2-40B4-BE49-F238E27FC236}">
                <a16:creationId xmlns:a16="http://schemas.microsoft.com/office/drawing/2014/main" id="{9CF66FE6-174A-FB66-FE5E-33C1B6DFB5EC}"/>
              </a:ext>
            </a:extLst>
          </p:cNvPr>
          <p:cNvPicPr>
            <a:picLocks noChangeAspect="1"/>
          </p:cNvPicPr>
          <p:nvPr/>
        </p:nvPicPr>
        <p:blipFill rotWithShape="1">
          <a:blip r:embed="rId5"/>
          <a:srcRect t="3145" b="21855"/>
          <a:stretch/>
        </p:blipFill>
        <p:spPr>
          <a:xfrm>
            <a:off x="3279977" y="3893496"/>
            <a:ext cx="5547277" cy="3120344"/>
          </a:xfrm>
          <a:prstGeom prst="rect">
            <a:avLst/>
          </a:prstGeom>
        </p:spPr>
      </p:pic>
      <p:pic>
        <p:nvPicPr>
          <p:cNvPr id="9" name="Content Placeholder 8" descr="A group of people holding food&#10;&#10;Description automatically generated">
            <a:extLst>
              <a:ext uri="{FF2B5EF4-FFF2-40B4-BE49-F238E27FC236}">
                <a16:creationId xmlns:a16="http://schemas.microsoft.com/office/drawing/2014/main" id="{50DCF74D-E044-46DA-2A25-C1C8589EED04}"/>
              </a:ext>
            </a:extLst>
          </p:cNvPr>
          <p:cNvPicPr>
            <a:picLocks noGrp="1" noChangeAspect="1"/>
          </p:cNvPicPr>
          <p:nvPr>
            <p:ph idx="1"/>
          </p:nvPr>
        </p:nvPicPr>
        <p:blipFill>
          <a:blip r:embed="rId6"/>
          <a:stretch>
            <a:fillRect/>
          </a:stretch>
        </p:blipFill>
        <p:spPr>
          <a:xfrm>
            <a:off x="8303476" y="2969476"/>
            <a:ext cx="3888523" cy="3888523"/>
          </a:xfrm>
        </p:spPr>
      </p:pic>
      <p:sp>
        <p:nvSpPr>
          <p:cNvPr id="3" name="TextBox 2">
            <a:extLst>
              <a:ext uri="{FF2B5EF4-FFF2-40B4-BE49-F238E27FC236}">
                <a16:creationId xmlns:a16="http://schemas.microsoft.com/office/drawing/2014/main" id="{8B883A38-F57F-9027-2CDC-9ED46E5155BE}"/>
              </a:ext>
            </a:extLst>
          </p:cNvPr>
          <p:cNvSpPr txBox="1"/>
          <p:nvPr/>
        </p:nvSpPr>
        <p:spPr>
          <a:xfrm>
            <a:off x="8943880" y="2262339"/>
            <a:ext cx="3011337" cy="400110"/>
          </a:xfrm>
          <a:prstGeom prst="rect">
            <a:avLst/>
          </a:prstGeom>
          <a:solidFill>
            <a:srgbClr val="FF0000"/>
          </a:solidFill>
        </p:spPr>
        <p:txBody>
          <a:bodyPr wrap="none" rtlCol="0">
            <a:spAutoFit/>
          </a:bodyPr>
          <a:lstStyle/>
          <a:p>
            <a:r>
              <a:rPr lang="en-US" sz="2000" b="1" i="1" dirty="0">
                <a:solidFill>
                  <a:schemeClr val="bg1"/>
                </a:solidFill>
              </a:rPr>
              <a:t>AVOID GENERATIVE AI</a:t>
            </a:r>
          </a:p>
        </p:txBody>
      </p:sp>
    </p:spTree>
    <p:extLst>
      <p:ext uri="{BB962C8B-B14F-4D97-AF65-F5344CB8AC3E}">
        <p14:creationId xmlns:p14="http://schemas.microsoft.com/office/powerpoint/2010/main" val="582846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olorful object&#10;&#10;Description automatically generated">
            <a:extLst>
              <a:ext uri="{FF2B5EF4-FFF2-40B4-BE49-F238E27FC236}">
                <a16:creationId xmlns:a16="http://schemas.microsoft.com/office/drawing/2014/main" id="{762B931F-4AD6-F018-3812-E6029CC71D2B}"/>
              </a:ext>
            </a:extLst>
          </p:cNvPr>
          <p:cNvPicPr>
            <a:picLocks noChangeAspect="1"/>
          </p:cNvPicPr>
          <p:nvPr/>
        </p:nvPicPr>
        <p:blipFill>
          <a:blip r:embed="rId2"/>
          <a:srcRect l="12203" r="15796" b="-1"/>
          <a:stretch>
            <a:fillRect/>
          </a:stretch>
        </p:blipFill>
        <p:spPr>
          <a:xfrm>
            <a:off x="20" y="10"/>
            <a:ext cx="12191979" cy="6857989"/>
          </a:xfrm>
          <a:prstGeom prst="rect">
            <a:avLst/>
          </a:prstGeom>
        </p:spPr>
      </p:pic>
      <p:pic>
        <p:nvPicPr>
          <p:cNvPr id="6" name="Picture 5" descr="A person in a suit&#10;&#10;Description automatically generated">
            <a:extLst>
              <a:ext uri="{FF2B5EF4-FFF2-40B4-BE49-F238E27FC236}">
                <a16:creationId xmlns:a16="http://schemas.microsoft.com/office/drawing/2014/main" id="{876875DC-DF6A-5384-805D-2648906B9F11}"/>
              </a:ext>
            </a:extLst>
          </p:cNvPr>
          <p:cNvPicPr>
            <a:picLocks noChangeAspect="1"/>
          </p:cNvPicPr>
          <p:nvPr/>
        </p:nvPicPr>
        <p:blipFill>
          <a:blip r:embed="rId3">
            <a:alphaModFix amt="75000"/>
          </a:blip>
          <a:stretch>
            <a:fillRect/>
          </a:stretch>
        </p:blipFill>
        <p:spPr>
          <a:xfrm>
            <a:off x="4456253" y="1"/>
            <a:ext cx="7735727" cy="3886862"/>
          </a:xfrm>
          <a:prstGeom prst="rect">
            <a:avLst/>
          </a:prstGeom>
        </p:spPr>
      </p:pic>
      <p:pic>
        <p:nvPicPr>
          <p:cNvPr id="8" name="Picture 7" descr="A close up of a logo&#10;&#10;Description automatically generated">
            <a:extLst>
              <a:ext uri="{FF2B5EF4-FFF2-40B4-BE49-F238E27FC236}">
                <a16:creationId xmlns:a16="http://schemas.microsoft.com/office/drawing/2014/main" id="{0C6DCE31-DDD2-07FC-0B72-29336C060BF7}"/>
              </a:ext>
            </a:extLst>
          </p:cNvPr>
          <p:cNvPicPr>
            <a:picLocks noChangeAspect="1"/>
          </p:cNvPicPr>
          <p:nvPr/>
        </p:nvPicPr>
        <p:blipFill>
          <a:blip r:embed="rId4"/>
          <a:stretch>
            <a:fillRect/>
          </a:stretch>
        </p:blipFill>
        <p:spPr>
          <a:xfrm>
            <a:off x="9308193" y="316593"/>
            <a:ext cx="2654300" cy="673100"/>
          </a:xfrm>
          <a:prstGeom prst="rect">
            <a:avLst/>
          </a:prstGeom>
        </p:spPr>
      </p:pic>
      <p:pic>
        <p:nvPicPr>
          <p:cNvPr id="11" name="Picture 10" descr="A person in a suit&#10;&#10;Description automatically generated">
            <a:extLst>
              <a:ext uri="{FF2B5EF4-FFF2-40B4-BE49-F238E27FC236}">
                <a16:creationId xmlns:a16="http://schemas.microsoft.com/office/drawing/2014/main" id="{0197B1A0-8292-8FEA-0E0C-2A74550BAD65}"/>
              </a:ext>
            </a:extLst>
          </p:cNvPr>
          <p:cNvPicPr>
            <a:picLocks noChangeAspect="1"/>
          </p:cNvPicPr>
          <p:nvPr/>
        </p:nvPicPr>
        <p:blipFill>
          <a:blip r:embed="rId5"/>
          <a:stretch>
            <a:fillRect/>
          </a:stretch>
        </p:blipFill>
        <p:spPr>
          <a:xfrm>
            <a:off x="0" y="0"/>
            <a:ext cx="7051524" cy="6858000"/>
          </a:xfrm>
          <a:prstGeom prst="rect">
            <a:avLst/>
          </a:prstGeom>
        </p:spPr>
      </p:pic>
      <p:pic>
        <p:nvPicPr>
          <p:cNvPr id="12" name="Content Placeholder 2" descr="A white background with black text&#10;&#10;Description automatically generated">
            <a:extLst>
              <a:ext uri="{FF2B5EF4-FFF2-40B4-BE49-F238E27FC236}">
                <a16:creationId xmlns:a16="http://schemas.microsoft.com/office/drawing/2014/main" id="{84D13870-C0BB-6589-C4B5-1E788A73A78E}"/>
              </a:ext>
            </a:extLst>
          </p:cNvPr>
          <p:cNvPicPr>
            <a:picLocks noGrp="1" noChangeAspect="1"/>
          </p:cNvPicPr>
          <p:nvPr>
            <p:ph idx="1"/>
          </p:nvPr>
        </p:nvPicPr>
        <p:blipFill>
          <a:blip r:embed="rId6"/>
          <a:stretch>
            <a:fillRect/>
          </a:stretch>
        </p:blipFill>
        <p:spPr>
          <a:xfrm>
            <a:off x="6493810" y="2990224"/>
            <a:ext cx="5698190" cy="3867766"/>
          </a:xfrm>
        </p:spPr>
      </p:pic>
    </p:spTree>
    <p:extLst>
      <p:ext uri="{BB962C8B-B14F-4D97-AF65-F5344CB8AC3E}">
        <p14:creationId xmlns:p14="http://schemas.microsoft.com/office/powerpoint/2010/main" val="1763468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5" name="Picture 4" descr="A group of people sitting at tables&#10;&#10;Description automatically generated">
            <a:extLst>
              <a:ext uri="{FF2B5EF4-FFF2-40B4-BE49-F238E27FC236}">
                <a16:creationId xmlns:a16="http://schemas.microsoft.com/office/drawing/2014/main" id="{9C6E4B55-0353-601E-FE9E-63DBAA8B6A64}"/>
              </a:ext>
            </a:extLst>
          </p:cNvPr>
          <p:cNvPicPr>
            <a:picLocks noChangeAspect="1"/>
          </p:cNvPicPr>
          <p:nvPr/>
        </p:nvPicPr>
        <p:blipFill>
          <a:blip r:embed="rId2"/>
          <a:stretch>
            <a:fillRect/>
          </a:stretch>
        </p:blipFill>
        <p:spPr>
          <a:xfrm>
            <a:off x="0" y="0"/>
            <a:ext cx="6858000" cy="6858000"/>
          </a:xfrm>
          <a:prstGeom prst="rect">
            <a:avLst/>
          </a:prstGeom>
        </p:spPr>
      </p:pic>
      <p:pic>
        <p:nvPicPr>
          <p:cNvPr id="9" name="Picture 8" descr="A collage of a child and a child&#10;&#10;Description automatically generated">
            <a:extLst>
              <a:ext uri="{FF2B5EF4-FFF2-40B4-BE49-F238E27FC236}">
                <a16:creationId xmlns:a16="http://schemas.microsoft.com/office/drawing/2014/main" id="{77DFB610-5368-7C3A-7CA6-89E2DADB078B}"/>
              </a:ext>
            </a:extLst>
          </p:cNvPr>
          <p:cNvPicPr>
            <a:picLocks noChangeAspect="1"/>
          </p:cNvPicPr>
          <p:nvPr/>
        </p:nvPicPr>
        <p:blipFill>
          <a:blip r:embed="rId3"/>
          <a:stretch>
            <a:fillRect/>
          </a:stretch>
        </p:blipFill>
        <p:spPr>
          <a:xfrm>
            <a:off x="7075045" y="0"/>
            <a:ext cx="5143500" cy="6858000"/>
          </a:xfrm>
          <a:prstGeom prst="rect">
            <a:avLst/>
          </a:prstGeom>
        </p:spPr>
      </p:pic>
      <p:sp>
        <p:nvSpPr>
          <p:cNvPr id="2" name="TextBox 1">
            <a:extLst>
              <a:ext uri="{FF2B5EF4-FFF2-40B4-BE49-F238E27FC236}">
                <a16:creationId xmlns:a16="http://schemas.microsoft.com/office/drawing/2014/main" id="{2BFAEA8C-7A97-A9E1-A924-25B1CAE93007}"/>
              </a:ext>
            </a:extLst>
          </p:cNvPr>
          <p:cNvSpPr txBox="1"/>
          <p:nvPr/>
        </p:nvSpPr>
        <p:spPr>
          <a:xfrm>
            <a:off x="1" y="0"/>
            <a:ext cx="6857999" cy="707886"/>
          </a:xfrm>
          <a:prstGeom prst="rect">
            <a:avLst/>
          </a:prstGeom>
          <a:solidFill>
            <a:srgbClr val="00710F"/>
          </a:solidFill>
        </p:spPr>
        <p:txBody>
          <a:bodyPr wrap="square" rtlCol="0">
            <a:spAutoFit/>
          </a:bodyPr>
          <a:lstStyle/>
          <a:p>
            <a:r>
              <a:rPr lang="en-US" sz="2000" i="1" dirty="0">
                <a:solidFill>
                  <a:schemeClr val="bg1"/>
                </a:solidFill>
              </a:rPr>
              <a:t>INVEST IN THESE “DATA CENTERS” </a:t>
            </a:r>
            <a:r>
              <a:rPr lang="en-US" sz="2000" i="1" dirty="0">
                <a:solidFill>
                  <a:schemeClr val="bg1"/>
                </a:solidFill>
                <a:sym typeface="Wingdings" pitchFamily="2" charset="2"/>
              </a:rPr>
              <a:t>: </a:t>
            </a:r>
            <a:r>
              <a:rPr lang="en-US" sz="2000" dirty="0">
                <a:solidFill>
                  <a:schemeClr val="bg1"/>
                </a:solidFill>
                <a:sym typeface="Wingdings" pitchFamily="2" charset="2"/>
              </a:rPr>
              <a:t>Libraries, community colleges, students, teachers, </a:t>
            </a:r>
            <a:r>
              <a:rPr lang="en-US" sz="2000" b="1" dirty="0">
                <a:solidFill>
                  <a:schemeClr val="bg1"/>
                </a:solidFill>
                <a:sym typeface="Wingdings" pitchFamily="2" charset="2"/>
              </a:rPr>
              <a:t>BRAINS 🧠</a:t>
            </a:r>
            <a:endParaRPr lang="en-US" sz="2000" b="1" dirty="0">
              <a:solidFill>
                <a:schemeClr val="bg1"/>
              </a:solidFill>
            </a:endParaRPr>
          </a:p>
        </p:txBody>
      </p:sp>
      <p:sp>
        <p:nvSpPr>
          <p:cNvPr id="6" name="TextBox 5">
            <a:extLst>
              <a:ext uri="{FF2B5EF4-FFF2-40B4-BE49-F238E27FC236}">
                <a16:creationId xmlns:a16="http://schemas.microsoft.com/office/drawing/2014/main" id="{EF741A9E-5849-C6F1-AE8B-CB088919EA3C}"/>
              </a:ext>
            </a:extLst>
          </p:cNvPr>
          <p:cNvSpPr txBox="1"/>
          <p:nvPr/>
        </p:nvSpPr>
        <p:spPr>
          <a:xfrm>
            <a:off x="1" y="5534561"/>
            <a:ext cx="6857999" cy="1323439"/>
          </a:xfrm>
          <a:prstGeom prst="rect">
            <a:avLst/>
          </a:prstGeom>
          <a:solidFill>
            <a:srgbClr val="C00000"/>
          </a:solidFill>
        </p:spPr>
        <p:txBody>
          <a:bodyPr wrap="square" rtlCol="0">
            <a:spAutoFit/>
          </a:bodyPr>
          <a:lstStyle/>
          <a:p>
            <a:pPr algn="ctr"/>
            <a:r>
              <a:rPr lang="en-US" sz="2000" i="1" dirty="0">
                <a:solidFill>
                  <a:schemeClr val="bg1"/>
                </a:solidFill>
              </a:rPr>
              <a:t>“It also takes a lot of energy to train a human…</a:t>
            </a:r>
          </a:p>
          <a:p>
            <a:pPr algn="ctr"/>
            <a:r>
              <a:rPr lang="en-US" sz="2000" i="1" dirty="0">
                <a:solidFill>
                  <a:schemeClr val="bg1"/>
                </a:solidFill>
              </a:rPr>
              <a:t>It takes, like, 20 years of life and all of the food you eat during that time before you get smart.”</a:t>
            </a:r>
          </a:p>
          <a:p>
            <a:pPr algn="ctr"/>
            <a:r>
              <a:rPr lang="en-US" sz="2000" dirty="0">
                <a:solidFill>
                  <a:schemeClr val="bg1"/>
                </a:solidFill>
              </a:rPr>
              <a:t>–Sam Altman, Open AI 🙄🙄🙄</a:t>
            </a:r>
          </a:p>
        </p:txBody>
      </p:sp>
    </p:spTree>
    <p:extLst>
      <p:ext uri="{BB962C8B-B14F-4D97-AF65-F5344CB8AC3E}">
        <p14:creationId xmlns:p14="http://schemas.microsoft.com/office/powerpoint/2010/main" val="3929816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330E0A-04FF-9013-D3B6-814DB9D3A240}"/>
              </a:ext>
            </a:extLst>
          </p:cNvPr>
          <p:cNvSpPr>
            <a:spLocks noGrp="1"/>
          </p:cNvSpPr>
          <p:nvPr>
            <p:ph type="title"/>
          </p:nvPr>
        </p:nvSpPr>
        <p:spPr>
          <a:xfrm>
            <a:off x="1088136" y="1090245"/>
            <a:ext cx="9922764" cy="1294228"/>
          </a:xfrm>
        </p:spPr>
        <p:txBody>
          <a:bodyPr/>
          <a:lstStyle/>
          <a:p>
            <a:endParaRPr lang="en-US"/>
          </a:p>
        </p:txBody>
      </p:sp>
      <p:pic>
        <p:nvPicPr>
          <p:cNvPr id="5" name="Picture 4" descr="A blue abstract watercolor pattern on a white background">
            <a:extLst>
              <a:ext uri="{FF2B5EF4-FFF2-40B4-BE49-F238E27FC236}">
                <a16:creationId xmlns:a16="http://schemas.microsoft.com/office/drawing/2014/main" id="{04009C80-F50A-089A-6E0D-07F6F7C389D5}"/>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6" name="Rectangle 5">
            <a:extLst>
              <a:ext uri="{FF2B5EF4-FFF2-40B4-BE49-F238E27FC236}">
                <a16:creationId xmlns:a16="http://schemas.microsoft.com/office/drawing/2014/main" id="{4E060149-FEC7-0BC7-ECBB-833430D61B15}"/>
              </a:ext>
            </a:extLst>
          </p:cNvPr>
          <p:cNvSpPr/>
          <p:nvPr/>
        </p:nvSpPr>
        <p:spPr>
          <a:xfrm>
            <a:off x="402096" y="348747"/>
            <a:ext cx="11674290" cy="1590890"/>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Let’s make something!</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pic>
        <p:nvPicPr>
          <p:cNvPr id="7" name="Picture 6">
            <a:extLst>
              <a:ext uri="{FF2B5EF4-FFF2-40B4-BE49-F238E27FC236}">
                <a16:creationId xmlns:a16="http://schemas.microsoft.com/office/drawing/2014/main" id="{F32F2325-2B96-A34E-8014-B34C8425D33B}"/>
              </a:ext>
            </a:extLst>
          </p:cNvPr>
          <p:cNvPicPr>
            <a:picLocks noChangeAspect="1"/>
          </p:cNvPicPr>
          <p:nvPr/>
        </p:nvPicPr>
        <p:blipFill>
          <a:blip r:embed="rId3"/>
          <a:stretch>
            <a:fillRect/>
          </a:stretch>
        </p:blipFill>
        <p:spPr>
          <a:xfrm>
            <a:off x="0" y="1631798"/>
            <a:ext cx="2940291" cy="5226202"/>
          </a:xfrm>
          <a:prstGeom prst="rect">
            <a:avLst/>
          </a:prstGeom>
        </p:spPr>
      </p:pic>
      <p:pic>
        <p:nvPicPr>
          <p:cNvPr id="8" name="Picture 7">
            <a:extLst>
              <a:ext uri="{FF2B5EF4-FFF2-40B4-BE49-F238E27FC236}">
                <a16:creationId xmlns:a16="http://schemas.microsoft.com/office/drawing/2014/main" id="{30D7699A-96D0-61B7-24B5-C82C004EAAA1}"/>
              </a:ext>
            </a:extLst>
          </p:cNvPr>
          <p:cNvPicPr>
            <a:picLocks noChangeAspect="1"/>
          </p:cNvPicPr>
          <p:nvPr/>
        </p:nvPicPr>
        <p:blipFill>
          <a:blip r:embed="rId4"/>
          <a:stretch>
            <a:fillRect/>
          </a:stretch>
        </p:blipFill>
        <p:spPr>
          <a:xfrm>
            <a:off x="2940291" y="1631789"/>
            <a:ext cx="3939806" cy="5226202"/>
          </a:xfrm>
          <a:prstGeom prst="rect">
            <a:avLst/>
          </a:prstGeom>
        </p:spPr>
      </p:pic>
      <p:pic>
        <p:nvPicPr>
          <p:cNvPr id="9" name="Picture 8">
            <a:extLst>
              <a:ext uri="{FF2B5EF4-FFF2-40B4-BE49-F238E27FC236}">
                <a16:creationId xmlns:a16="http://schemas.microsoft.com/office/drawing/2014/main" id="{BAB4CF85-BA64-DE16-76C6-1CBC1F1F0462}"/>
              </a:ext>
            </a:extLst>
          </p:cNvPr>
          <p:cNvPicPr>
            <a:picLocks noChangeAspect="1"/>
          </p:cNvPicPr>
          <p:nvPr/>
        </p:nvPicPr>
        <p:blipFill>
          <a:blip r:embed="rId5"/>
          <a:stretch>
            <a:fillRect/>
          </a:stretch>
        </p:blipFill>
        <p:spPr>
          <a:xfrm>
            <a:off x="5223711" y="1631788"/>
            <a:ext cx="6968269" cy="5226202"/>
          </a:xfrm>
          <a:prstGeom prst="rect">
            <a:avLst/>
          </a:prstGeom>
        </p:spPr>
      </p:pic>
    </p:spTree>
    <p:extLst>
      <p:ext uri="{BB962C8B-B14F-4D97-AF65-F5344CB8AC3E}">
        <p14:creationId xmlns:p14="http://schemas.microsoft.com/office/powerpoint/2010/main" val="1368026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blue abstract watercolor pattern on a white background">
            <a:extLst>
              <a:ext uri="{FF2B5EF4-FFF2-40B4-BE49-F238E27FC236}">
                <a16:creationId xmlns:a16="http://schemas.microsoft.com/office/drawing/2014/main" id="{9323FC96-D1CA-DF6D-35EA-3A1533699097}"/>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16" name="Picture 15" descr="A group of women standing in front of a table&#10;&#10;Description automatically generated">
            <a:extLst>
              <a:ext uri="{FF2B5EF4-FFF2-40B4-BE49-F238E27FC236}">
                <a16:creationId xmlns:a16="http://schemas.microsoft.com/office/drawing/2014/main" id="{49572BFC-B3D5-5907-FAEC-5CF6473F43CC}"/>
              </a:ext>
            </a:extLst>
          </p:cNvPr>
          <p:cNvPicPr>
            <a:picLocks noChangeAspect="1"/>
          </p:cNvPicPr>
          <p:nvPr/>
        </p:nvPicPr>
        <p:blipFill>
          <a:blip r:embed="rId3"/>
          <a:stretch>
            <a:fillRect/>
          </a:stretch>
        </p:blipFill>
        <p:spPr>
          <a:xfrm>
            <a:off x="-1" y="0"/>
            <a:ext cx="9135565" cy="6858000"/>
          </a:xfrm>
          <a:prstGeom prst="rect">
            <a:avLst/>
          </a:prstGeom>
        </p:spPr>
      </p:pic>
      <p:pic>
        <p:nvPicPr>
          <p:cNvPr id="17" name="Picture 16" descr="A group of people in gloves&#10;&#10;Description automatically generated">
            <a:extLst>
              <a:ext uri="{FF2B5EF4-FFF2-40B4-BE49-F238E27FC236}">
                <a16:creationId xmlns:a16="http://schemas.microsoft.com/office/drawing/2014/main" id="{046554DA-C0F5-1067-4D62-81F898BE6C77}"/>
              </a:ext>
            </a:extLst>
          </p:cNvPr>
          <p:cNvPicPr>
            <a:picLocks noChangeAspect="1"/>
          </p:cNvPicPr>
          <p:nvPr/>
        </p:nvPicPr>
        <p:blipFill>
          <a:blip r:embed="rId4"/>
          <a:stretch>
            <a:fillRect/>
          </a:stretch>
        </p:blipFill>
        <p:spPr>
          <a:xfrm>
            <a:off x="9135564" y="2784662"/>
            <a:ext cx="3056416" cy="4073328"/>
          </a:xfrm>
          <a:prstGeom prst="rect">
            <a:avLst/>
          </a:prstGeom>
        </p:spPr>
      </p:pic>
      <p:pic>
        <p:nvPicPr>
          <p:cNvPr id="18" name="Picture 17" descr="A piece of paper with writing on it&#10;&#10;Description automatically generated">
            <a:extLst>
              <a:ext uri="{FF2B5EF4-FFF2-40B4-BE49-F238E27FC236}">
                <a16:creationId xmlns:a16="http://schemas.microsoft.com/office/drawing/2014/main" id="{1221E76B-27C2-2629-F113-7C1B74175FF6}"/>
              </a:ext>
            </a:extLst>
          </p:cNvPr>
          <p:cNvPicPr>
            <a:picLocks noChangeAspect="1"/>
          </p:cNvPicPr>
          <p:nvPr/>
        </p:nvPicPr>
        <p:blipFill>
          <a:blip r:embed="rId5"/>
          <a:stretch>
            <a:fillRect/>
          </a:stretch>
        </p:blipFill>
        <p:spPr>
          <a:xfrm>
            <a:off x="9135564" y="1"/>
            <a:ext cx="3056436" cy="3056436"/>
          </a:xfrm>
          <a:prstGeom prst="rect">
            <a:avLst/>
          </a:prstGeom>
        </p:spPr>
      </p:pic>
      <p:pic>
        <p:nvPicPr>
          <p:cNvPr id="19" name="Picture 18" descr="A blue abstract watercolor pattern on a white background">
            <a:extLst>
              <a:ext uri="{FF2B5EF4-FFF2-40B4-BE49-F238E27FC236}">
                <a16:creationId xmlns:a16="http://schemas.microsoft.com/office/drawing/2014/main" id="{39F06EFF-50BB-197E-9BAC-4BD04786FE63}"/>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20" name="Picture 19" descr="A collage of kids at an event&#10;&#10;Description automatically generated">
            <a:extLst>
              <a:ext uri="{FF2B5EF4-FFF2-40B4-BE49-F238E27FC236}">
                <a16:creationId xmlns:a16="http://schemas.microsoft.com/office/drawing/2014/main" id="{598586FD-0A27-3DCD-AECF-8A36A10F364B}"/>
              </a:ext>
            </a:extLst>
          </p:cNvPr>
          <p:cNvPicPr>
            <a:picLocks noChangeAspect="1"/>
          </p:cNvPicPr>
          <p:nvPr/>
        </p:nvPicPr>
        <p:blipFill>
          <a:blip r:embed="rId6"/>
          <a:stretch>
            <a:fillRect/>
          </a:stretch>
        </p:blipFill>
        <p:spPr>
          <a:xfrm>
            <a:off x="5199530" y="0"/>
            <a:ext cx="6992450" cy="6858000"/>
          </a:xfrm>
          <a:prstGeom prst="rect">
            <a:avLst/>
          </a:prstGeom>
        </p:spPr>
      </p:pic>
      <p:pic>
        <p:nvPicPr>
          <p:cNvPr id="21" name="Picture 20" descr="A group of people in a room&#10;&#10;Description automatically generated">
            <a:extLst>
              <a:ext uri="{FF2B5EF4-FFF2-40B4-BE49-F238E27FC236}">
                <a16:creationId xmlns:a16="http://schemas.microsoft.com/office/drawing/2014/main" id="{14C32904-5B74-C208-58A3-EF2D779D0D40}"/>
              </a:ext>
            </a:extLst>
          </p:cNvPr>
          <p:cNvPicPr>
            <a:picLocks noChangeAspect="1"/>
          </p:cNvPicPr>
          <p:nvPr/>
        </p:nvPicPr>
        <p:blipFill>
          <a:blip r:embed="rId7"/>
          <a:stretch>
            <a:fillRect/>
          </a:stretch>
        </p:blipFill>
        <p:spPr>
          <a:xfrm>
            <a:off x="0" y="0"/>
            <a:ext cx="5199530" cy="6858000"/>
          </a:xfrm>
          <a:prstGeom prst="rect">
            <a:avLst/>
          </a:prstGeom>
        </p:spPr>
      </p:pic>
      <p:pic>
        <p:nvPicPr>
          <p:cNvPr id="22" name="Picture 21" descr="A blue abstract watercolor pattern on a white background">
            <a:extLst>
              <a:ext uri="{FF2B5EF4-FFF2-40B4-BE49-F238E27FC236}">
                <a16:creationId xmlns:a16="http://schemas.microsoft.com/office/drawing/2014/main" id="{0290D8DD-67A6-6361-1D09-7AD878673798}"/>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23" name="Picture 22" descr="A group of women standing in front of a table&#10;&#10;Description automatically generated">
            <a:extLst>
              <a:ext uri="{FF2B5EF4-FFF2-40B4-BE49-F238E27FC236}">
                <a16:creationId xmlns:a16="http://schemas.microsoft.com/office/drawing/2014/main" id="{B7B22740-7B6B-41B0-8E5E-82BB535F2FD6}"/>
              </a:ext>
            </a:extLst>
          </p:cNvPr>
          <p:cNvPicPr>
            <a:picLocks noChangeAspect="1"/>
          </p:cNvPicPr>
          <p:nvPr/>
        </p:nvPicPr>
        <p:blipFill>
          <a:blip r:embed="rId3"/>
          <a:stretch>
            <a:fillRect/>
          </a:stretch>
        </p:blipFill>
        <p:spPr>
          <a:xfrm>
            <a:off x="-1" y="0"/>
            <a:ext cx="9135565" cy="6858000"/>
          </a:xfrm>
          <a:prstGeom prst="rect">
            <a:avLst/>
          </a:prstGeom>
        </p:spPr>
      </p:pic>
      <p:pic>
        <p:nvPicPr>
          <p:cNvPr id="24" name="Picture 23" descr="A group of people in gloves&#10;&#10;Description automatically generated">
            <a:extLst>
              <a:ext uri="{FF2B5EF4-FFF2-40B4-BE49-F238E27FC236}">
                <a16:creationId xmlns:a16="http://schemas.microsoft.com/office/drawing/2014/main" id="{FD03D411-02A1-59D7-F45F-E286E6A4085F}"/>
              </a:ext>
            </a:extLst>
          </p:cNvPr>
          <p:cNvPicPr>
            <a:picLocks noChangeAspect="1"/>
          </p:cNvPicPr>
          <p:nvPr/>
        </p:nvPicPr>
        <p:blipFill>
          <a:blip r:embed="rId4"/>
          <a:stretch>
            <a:fillRect/>
          </a:stretch>
        </p:blipFill>
        <p:spPr>
          <a:xfrm>
            <a:off x="9135564" y="2784662"/>
            <a:ext cx="3056416" cy="4073328"/>
          </a:xfrm>
          <a:prstGeom prst="rect">
            <a:avLst/>
          </a:prstGeom>
        </p:spPr>
      </p:pic>
      <p:pic>
        <p:nvPicPr>
          <p:cNvPr id="25" name="Picture 24" descr="A piece of paper with writing on it&#10;&#10;Description automatically generated">
            <a:extLst>
              <a:ext uri="{FF2B5EF4-FFF2-40B4-BE49-F238E27FC236}">
                <a16:creationId xmlns:a16="http://schemas.microsoft.com/office/drawing/2014/main" id="{A000EF18-FA9B-AEB7-47A8-0842162FB35E}"/>
              </a:ext>
            </a:extLst>
          </p:cNvPr>
          <p:cNvPicPr>
            <a:picLocks noChangeAspect="1"/>
          </p:cNvPicPr>
          <p:nvPr/>
        </p:nvPicPr>
        <p:blipFill>
          <a:blip r:embed="rId5"/>
          <a:stretch>
            <a:fillRect/>
          </a:stretch>
        </p:blipFill>
        <p:spPr>
          <a:xfrm>
            <a:off x="9135564" y="1"/>
            <a:ext cx="3056436" cy="3056436"/>
          </a:xfrm>
          <a:prstGeom prst="rect">
            <a:avLst/>
          </a:prstGeom>
        </p:spPr>
      </p:pic>
      <p:pic>
        <p:nvPicPr>
          <p:cNvPr id="26" name="Picture 25" descr="A blue abstract watercolor pattern on a white background">
            <a:extLst>
              <a:ext uri="{FF2B5EF4-FFF2-40B4-BE49-F238E27FC236}">
                <a16:creationId xmlns:a16="http://schemas.microsoft.com/office/drawing/2014/main" id="{743F7A83-82FB-D6B9-3972-D464C64F55A3}"/>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27" name="Picture 26" descr="A collage of people in different poses&#10;&#10;Description automatically generated">
            <a:extLst>
              <a:ext uri="{FF2B5EF4-FFF2-40B4-BE49-F238E27FC236}">
                <a16:creationId xmlns:a16="http://schemas.microsoft.com/office/drawing/2014/main" id="{E03C1E0D-A042-6AD9-CBD1-8DD67BFE13F4}"/>
              </a:ext>
            </a:extLst>
          </p:cNvPr>
          <p:cNvPicPr>
            <a:picLocks noChangeAspect="1"/>
          </p:cNvPicPr>
          <p:nvPr/>
        </p:nvPicPr>
        <p:blipFill>
          <a:blip r:embed="rId8"/>
          <a:stretch>
            <a:fillRect/>
          </a:stretch>
        </p:blipFill>
        <p:spPr>
          <a:xfrm>
            <a:off x="-20" y="-254037"/>
            <a:ext cx="5334020" cy="7112027"/>
          </a:xfrm>
          <a:prstGeom prst="rect">
            <a:avLst/>
          </a:prstGeom>
        </p:spPr>
      </p:pic>
      <p:pic>
        <p:nvPicPr>
          <p:cNvPr id="28" name="Picture 27" descr="A group of children in a classroom&#10;&#10;Description automatically generated">
            <a:extLst>
              <a:ext uri="{FF2B5EF4-FFF2-40B4-BE49-F238E27FC236}">
                <a16:creationId xmlns:a16="http://schemas.microsoft.com/office/drawing/2014/main" id="{85069D0B-F115-F1E7-490C-CBA58B1C42AB}"/>
              </a:ext>
            </a:extLst>
          </p:cNvPr>
          <p:cNvPicPr>
            <a:picLocks noChangeAspect="1"/>
          </p:cNvPicPr>
          <p:nvPr/>
        </p:nvPicPr>
        <p:blipFill>
          <a:blip r:embed="rId9"/>
          <a:stretch>
            <a:fillRect/>
          </a:stretch>
        </p:blipFill>
        <p:spPr>
          <a:xfrm>
            <a:off x="3318751" y="0"/>
            <a:ext cx="8893629" cy="8893629"/>
          </a:xfrm>
          <a:prstGeom prst="rect">
            <a:avLst/>
          </a:prstGeom>
        </p:spPr>
      </p:pic>
      <p:sp>
        <p:nvSpPr>
          <p:cNvPr id="29" name="Rectangle 28">
            <a:extLst>
              <a:ext uri="{FF2B5EF4-FFF2-40B4-BE49-F238E27FC236}">
                <a16:creationId xmlns:a16="http://schemas.microsoft.com/office/drawing/2014/main" id="{E2349254-C62D-1994-4102-17D493E76461}"/>
              </a:ext>
            </a:extLst>
          </p:cNvPr>
          <p:cNvSpPr/>
          <p:nvPr/>
        </p:nvSpPr>
        <p:spPr>
          <a:xfrm>
            <a:off x="6623076" y="0"/>
            <a:ext cx="2216124" cy="326571"/>
          </a:xfrm>
          <a:prstGeom prst="rect">
            <a:avLst/>
          </a:prstGeom>
          <a:solidFill>
            <a:srgbClr val="B0B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90CEC4FE-D95A-9C09-2167-4F7FDF8988C9}"/>
              </a:ext>
            </a:extLst>
          </p:cNvPr>
          <p:cNvSpPr txBox="1"/>
          <p:nvPr/>
        </p:nvSpPr>
        <p:spPr>
          <a:xfrm>
            <a:off x="10533143" y="4664826"/>
            <a:ext cx="1516762" cy="584775"/>
          </a:xfrm>
          <a:prstGeom prst="rect">
            <a:avLst/>
          </a:prstGeom>
          <a:noFill/>
        </p:spPr>
        <p:txBody>
          <a:bodyPr wrap="none" rtlCol="0">
            <a:spAutoFit/>
          </a:bodyPr>
          <a:lstStyle/>
          <a:p>
            <a:pPr algn="ctr"/>
            <a:r>
              <a:rPr lang="en-US" sz="1600" b="1" dirty="0">
                <a:solidFill>
                  <a:srgbClr val="C00000"/>
                </a:solidFill>
              </a:rPr>
              <a:t>MORE places</a:t>
            </a:r>
          </a:p>
          <a:p>
            <a:pPr algn="ctr"/>
            <a:r>
              <a:rPr lang="en-US" sz="1600" b="1" dirty="0">
                <a:solidFill>
                  <a:srgbClr val="C00000"/>
                </a:solidFill>
              </a:rPr>
              <a:t>we’ve been!!</a:t>
            </a:r>
          </a:p>
        </p:txBody>
      </p:sp>
      <p:sp>
        <p:nvSpPr>
          <p:cNvPr id="2" name="TextBox 1">
            <a:extLst>
              <a:ext uri="{FF2B5EF4-FFF2-40B4-BE49-F238E27FC236}">
                <a16:creationId xmlns:a16="http://schemas.microsoft.com/office/drawing/2014/main" id="{7822B2BC-5E77-CFD8-CCD4-83B50D1C5B94}"/>
              </a:ext>
            </a:extLst>
          </p:cNvPr>
          <p:cNvSpPr txBox="1"/>
          <p:nvPr/>
        </p:nvSpPr>
        <p:spPr>
          <a:xfrm>
            <a:off x="9553720" y="0"/>
            <a:ext cx="2653290" cy="461665"/>
          </a:xfrm>
          <a:prstGeom prst="rect">
            <a:avLst/>
          </a:prstGeom>
          <a:solidFill>
            <a:srgbClr val="00710F"/>
          </a:solidFill>
        </p:spPr>
        <p:txBody>
          <a:bodyPr wrap="none" rtlCol="0">
            <a:spAutoFit/>
          </a:bodyPr>
          <a:lstStyle/>
          <a:p>
            <a:r>
              <a:rPr lang="en-US" sz="2400" dirty="0">
                <a:solidFill>
                  <a:schemeClr val="bg1"/>
                </a:solidFill>
              </a:rPr>
              <a:t>WE GO PLACES!</a:t>
            </a:r>
          </a:p>
        </p:txBody>
      </p:sp>
    </p:spTree>
    <p:extLst>
      <p:ext uri="{BB962C8B-B14F-4D97-AF65-F5344CB8AC3E}">
        <p14:creationId xmlns:p14="http://schemas.microsoft.com/office/powerpoint/2010/main" val="3020753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31E535E9-B267-73CF-7108-6EB7C93D5B1D}"/>
              </a:ext>
            </a:extLst>
          </p:cNvPr>
          <p:cNvPicPr>
            <a:picLocks noChangeAspect="1"/>
          </p:cNvPicPr>
          <p:nvPr/>
        </p:nvPicPr>
        <p:blipFill rotWithShape="1">
          <a:blip r:embed="rId3"/>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83653535-A608-EE1B-B79D-B8CB356CE234}"/>
              </a:ext>
            </a:extLst>
          </p:cNvPr>
          <p:cNvSpPr/>
          <p:nvPr/>
        </p:nvSpPr>
        <p:spPr>
          <a:xfrm>
            <a:off x="402096" y="348747"/>
            <a:ext cx="7585765"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LISTEN</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F79B9F59-CD22-07C1-2851-1CC8206D4BE8}"/>
              </a:ext>
            </a:extLst>
          </p:cNvPr>
          <p:cNvSpPr txBox="1">
            <a:spLocks/>
          </p:cNvSpPr>
          <p:nvPr/>
        </p:nvSpPr>
        <p:spPr>
          <a:xfrm>
            <a:off x="396231" y="1570768"/>
            <a:ext cx="7070760" cy="1361618"/>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-lived experiences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-relevant knowledge</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-seeing other people</a:t>
            </a:r>
          </a:p>
        </p:txBody>
      </p:sp>
      <p:pic>
        <p:nvPicPr>
          <p:cNvPr id="7" name="Picture 6">
            <a:extLst>
              <a:ext uri="{FF2B5EF4-FFF2-40B4-BE49-F238E27FC236}">
                <a16:creationId xmlns:a16="http://schemas.microsoft.com/office/drawing/2014/main" id="{B3A4855D-0125-5966-BBAE-9A9E419D937A}"/>
              </a:ext>
            </a:extLst>
          </p:cNvPr>
          <p:cNvPicPr>
            <a:picLocks noChangeAspect="1"/>
          </p:cNvPicPr>
          <p:nvPr/>
        </p:nvPicPr>
        <p:blipFill>
          <a:blip r:embed="rId4"/>
          <a:stretch>
            <a:fillRect/>
          </a:stretch>
        </p:blipFill>
        <p:spPr>
          <a:xfrm>
            <a:off x="8417646" y="0"/>
            <a:ext cx="3780218" cy="2835164"/>
          </a:xfrm>
          <a:prstGeom prst="rect">
            <a:avLst/>
          </a:prstGeom>
        </p:spPr>
      </p:pic>
      <p:pic>
        <p:nvPicPr>
          <p:cNvPr id="9" name="Picture 8">
            <a:extLst>
              <a:ext uri="{FF2B5EF4-FFF2-40B4-BE49-F238E27FC236}">
                <a16:creationId xmlns:a16="http://schemas.microsoft.com/office/drawing/2014/main" id="{1340D2A1-D82D-E0CF-AB8F-62FE40DDFEA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56910" y="-1"/>
            <a:ext cx="3354872" cy="2932387"/>
          </a:xfrm>
          <a:prstGeom prst="rect">
            <a:avLst/>
          </a:prstGeom>
        </p:spPr>
      </p:pic>
      <p:pic>
        <p:nvPicPr>
          <p:cNvPr id="10" name="Picture 9">
            <a:extLst>
              <a:ext uri="{FF2B5EF4-FFF2-40B4-BE49-F238E27FC236}">
                <a16:creationId xmlns:a16="http://schemas.microsoft.com/office/drawing/2014/main" id="{2E501959-BF58-3E88-993F-F365DA2A28E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846" y="2824574"/>
            <a:ext cx="3853227" cy="4507879"/>
          </a:xfrm>
          <a:prstGeom prst="rect">
            <a:avLst/>
          </a:prstGeom>
        </p:spPr>
      </p:pic>
      <p:pic>
        <p:nvPicPr>
          <p:cNvPr id="8" name="Picture 7">
            <a:extLst>
              <a:ext uri="{FF2B5EF4-FFF2-40B4-BE49-F238E27FC236}">
                <a16:creationId xmlns:a16="http://schemas.microsoft.com/office/drawing/2014/main" id="{C35F2628-DD44-F74C-1E83-CE659D22E839}"/>
              </a:ext>
            </a:extLst>
          </p:cNvPr>
          <p:cNvPicPr>
            <a:picLocks noChangeAspect="1"/>
          </p:cNvPicPr>
          <p:nvPr/>
        </p:nvPicPr>
        <p:blipFill>
          <a:blip r:embed="rId7"/>
          <a:stretch>
            <a:fillRect/>
          </a:stretch>
        </p:blipFill>
        <p:spPr>
          <a:xfrm>
            <a:off x="6833181" y="2835164"/>
            <a:ext cx="5358820" cy="4151700"/>
          </a:xfrm>
          <a:prstGeom prst="rect">
            <a:avLst/>
          </a:prstGeom>
        </p:spPr>
      </p:pic>
      <p:sp>
        <p:nvSpPr>
          <p:cNvPr id="2" name="TextBox 1">
            <a:extLst>
              <a:ext uri="{FF2B5EF4-FFF2-40B4-BE49-F238E27FC236}">
                <a16:creationId xmlns:a16="http://schemas.microsoft.com/office/drawing/2014/main" id="{966A315B-1CDF-3B6A-2464-C8DD521449AF}"/>
              </a:ext>
            </a:extLst>
          </p:cNvPr>
          <p:cNvSpPr txBox="1"/>
          <p:nvPr/>
        </p:nvSpPr>
        <p:spPr>
          <a:xfrm>
            <a:off x="6022428" y="477612"/>
            <a:ext cx="1260730" cy="307777"/>
          </a:xfrm>
          <a:prstGeom prst="rect">
            <a:avLst/>
          </a:prstGeom>
          <a:noFill/>
        </p:spPr>
        <p:txBody>
          <a:bodyPr wrap="none" rtlCol="0">
            <a:spAutoFit/>
          </a:bodyPr>
          <a:lstStyle/>
          <a:p>
            <a:r>
              <a:rPr lang="en-US" sz="1400" dirty="0"/>
              <a:t>Heppner, OR</a:t>
            </a:r>
          </a:p>
        </p:txBody>
      </p:sp>
      <p:sp>
        <p:nvSpPr>
          <p:cNvPr id="3" name="TextBox 2">
            <a:extLst>
              <a:ext uri="{FF2B5EF4-FFF2-40B4-BE49-F238E27FC236}">
                <a16:creationId xmlns:a16="http://schemas.microsoft.com/office/drawing/2014/main" id="{DD21404B-4FBB-8BD1-7367-997AEC7219D1}"/>
              </a:ext>
            </a:extLst>
          </p:cNvPr>
          <p:cNvSpPr txBox="1"/>
          <p:nvPr/>
        </p:nvSpPr>
        <p:spPr>
          <a:xfrm>
            <a:off x="8434874" y="1599412"/>
            <a:ext cx="1188339" cy="307777"/>
          </a:xfrm>
          <a:prstGeom prst="rect">
            <a:avLst/>
          </a:prstGeom>
          <a:noFill/>
        </p:spPr>
        <p:txBody>
          <a:bodyPr wrap="none" rtlCol="0">
            <a:spAutoFit/>
          </a:bodyPr>
          <a:lstStyle/>
          <a:p>
            <a:r>
              <a:rPr lang="en-US" sz="1400" dirty="0">
                <a:solidFill>
                  <a:schemeClr val="bg1"/>
                </a:solidFill>
              </a:rPr>
              <a:t>Knappa, OR</a:t>
            </a:r>
          </a:p>
        </p:txBody>
      </p:sp>
      <p:sp>
        <p:nvSpPr>
          <p:cNvPr id="11" name="TextBox 10">
            <a:extLst>
              <a:ext uri="{FF2B5EF4-FFF2-40B4-BE49-F238E27FC236}">
                <a16:creationId xmlns:a16="http://schemas.microsoft.com/office/drawing/2014/main" id="{10FE390D-E9F4-E3D5-A93D-F7BC49DCDC6D}"/>
              </a:ext>
            </a:extLst>
          </p:cNvPr>
          <p:cNvSpPr txBox="1"/>
          <p:nvPr/>
        </p:nvSpPr>
        <p:spPr>
          <a:xfrm>
            <a:off x="7841630" y="3218202"/>
            <a:ext cx="1003801" cy="307777"/>
          </a:xfrm>
          <a:prstGeom prst="rect">
            <a:avLst/>
          </a:prstGeom>
          <a:noFill/>
        </p:spPr>
        <p:txBody>
          <a:bodyPr wrap="none" rtlCol="0">
            <a:spAutoFit/>
          </a:bodyPr>
          <a:lstStyle/>
          <a:p>
            <a:r>
              <a:rPr lang="en-US" sz="1400" dirty="0">
                <a:solidFill>
                  <a:schemeClr val="bg1"/>
                </a:solidFill>
              </a:rPr>
              <a:t>Siletz, OR</a:t>
            </a:r>
          </a:p>
        </p:txBody>
      </p:sp>
      <p:sp>
        <p:nvSpPr>
          <p:cNvPr id="12" name="TextBox 11">
            <a:extLst>
              <a:ext uri="{FF2B5EF4-FFF2-40B4-BE49-F238E27FC236}">
                <a16:creationId xmlns:a16="http://schemas.microsoft.com/office/drawing/2014/main" id="{B0DA8C6F-7154-5243-D56F-98192435B165}"/>
              </a:ext>
            </a:extLst>
          </p:cNvPr>
          <p:cNvSpPr txBox="1"/>
          <p:nvPr/>
        </p:nvSpPr>
        <p:spPr>
          <a:xfrm>
            <a:off x="209753" y="3510395"/>
            <a:ext cx="1246367" cy="307777"/>
          </a:xfrm>
          <a:prstGeom prst="rect">
            <a:avLst/>
          </a:prstGeom>
          <a:noFill/>
        </p:spPr>
        <p:txBody>
          <a:bodyPr wrap="none" rtlCol="0">
            <a:spAutoFit/>
          </a:bodyPr>
          <a:lstStyle/>
          <a:p>
            <a:r>
              <a:rPr lang="en-US" sz="1400" dirty="0"/>
              <a:t>Portland, OR</a:t>
            </a:r>
          </a:p>
        </p:txBody>
      </p:sp>
      <p:pic>
        <p:nvPicPr>
          <p:cNvPr id="17" name="Picture 16" descr="A collage of pictures of various objects&#10;&#10;Description automatically generated">
            <a:extLst>
              <a:ext uri="{FF2B5EF4-FFF2-40B4-BE49-F238E27FC236}">
                <a16:creationId xmlns:a16="http://schemas.microsoft.com/office/drawing/2014/main" id="{C674AF57-4AFE-92B5-36D8-C864D44F3396}"/>
              </a:ext>
            </a:extLst>
          </p:cNvPr>
          <p:cNvPicPr>
            <a:picLocks noChangeAspect="1"/>
          </p:cNvPicPr>
          <p:nvPr/>
        </p:nvPicPr>
        <p:blipFill>
          <a:blip r:embed="rId8"/>
          <a:stretch>
            <a:fillRect/>
          </a:stretch>
        </p:blipFill>
        <p:spPr>
          <a:xfrm>
            <a:off x="3810490" y="2848424"/>
            <a:ext cx="3016826" cy="4022434"/>
          </a:xfrm>
          <a:prstGeom prst="rect">
            <a:avLst/>
          </a:prstGeom>
        </p:spPr>
      </p:pic>
    </p:spTree>
    <p:extLst>
      <p:ext uri="{BB962C8B-B14F-4D97-AF65-F5344CB8AC3E}">
        <p14:creationId xmlns:p14="http://schemas.microsoft.com/office/powerpoint/2010/main" val="1074423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070F9A10-E8A2-F3A0-94F7-BE09599D8E4A}"/>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0B98979F-598D-743D-EA68-5B3FDD9CF134}"/>
              </a:ext>
            </a:extLst>
          </p:cNvPr>
          <p:cNvSpPr/>
          <p:nvPr/>
        </p:nvSpPr>
        <p:spPr>
          <a:xfrm>
            <a:off x="402096" y="348747"/>
            <a:ext cx="7585765" cy="1590890"/>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SHARE STORIES</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pic>
        <p:nvPicPr>
          <p:cNvPr id="11" name="Picture 10">
            <a:extLst>
              <a:ext uri="{FF2B5EF4-FFF2-40B4-BE49-F238E27FC236}">
                <a16:creationId xmlns:a16="http://schemas.microsoft.com/office/drawing/2014/main" id="{D07B5497-C150-D691-8F42-9AF53D26F28B}"/>
              </a:ext>
            </a:extLst>
          </p:cNvPr>
          <p:cNvPicPr>
            <a:picLocks noChangeAspect="1"/>
          </p:cNvPicPr>
          <p:nvPr/>
        </p:nvPicPr>
        <p:blipFill>
          <a:blip r:embed="rId3"/>
          <a:stretch>
            <a:fillRect/>
          </a:stretch>
        </p:blipFill>
        <p:spPr>
          <a:xfrm>
            <a:off x="8601461" y="0"/>
            <a:ext cx="3584864" cy="4779818"/>
          </a:xfrm>
          <a:prstGeom prst="rect">
            <a:avLst/>
          </a:prstGeom>
        </p:spPr>
      </p:pic>
      <p:pic>
        <p:nvPicPr>
          <p:cNvPr id="13" name="Picture 12">
            <a:extLst>
              <a:ext uri="{FF2B5EF4-FFF2-40B4-BE49-F238E27FC236}">
                <a16:creationId xmlns:a16="http://schemas.microsoft.com/office/drawing/2014/main" id="{CB3E7230-7D9A-236A-8A8F-E56F264AE058}"/>
              </a:ext>
            </a:extLst>
          </p:cNvPr>
          <p:cNvPicPr>
            <a:picLocks noChangeAspect="1"/>
          </p:cNvPicPr>
          <p:nvPr/>
        </p:nvPicPr>
        <p:blipFill>
          <a:blip r:embed="rId4"/>
          <a:stretch>
            <a:fillRect/>
          </a:stretch>
        </p:blipFill>
        <p:spPr>
          <a:xfrm>
            <a:off x="8602841" y="2272145"/>
            <a:ext cx="3583484" cy="4585854"/>
          </a:xfrm>
          <a:prstGeom prst="rect">
            <a:avLst/>
          </a:prstGeom>
        </p:spPr>
      </p:pic>
      <p:pic>
        <p:nvPicPr>
          <p:cNvPr id="14" name="Picture 13">
            <a:extLst>
              <a:ext uri="{FF2B5EF4-FFF2-40B4-BE49-F238E27FC236}">
                <a16:creationId xmlns:a16="http://schemas.microsoft.com/office/drawing/2014/main" id="{5DE99795-23C4-48F3-312D-E4EE20A0C743}"/>
              </a:ext>
            </a:extLst>
          </p:cNvPr>
          <p:cNvPicPr>
            <a:picLocks noChangeAspect="1"/>
          </p:cNvPicPr>
          <p:nvPr/>
        </p:nvPicPr>
        <p:blipFill>
          <a:blip r:embed="rId5"/>
          <a:stretch>
            <a:fillRect/>
          </a:stretch>
        </p:blipFill>
        <p:spPr>
          <a:xfrm>
            <a:off x="0" y="3403574"/>
            <a:ext cx="4017402" cy="3454416"/>
          </a:xfrm>
          <a:prstGeom prst="rect">
            <a:avLst/>
          </a:prstGeom>
        </p:spPr>
      </p:pic>
      <p:pic>
        <p:nvPicPr>
          <p:cNvPr id="15" name="Picture 14">
            <a:extLst>
              <a:ext uri="{FF2B5EF4-FFF2-40B4-BE49-F238E27FC236}">
                <a16:creationId xmlns:a16="http://schemas.microsoft.com/office/drawing/2014/main" id="{37DF6AE0-ACA5-9879-A2DD-D6D3FE908D7A}"/>
              </a:ext>
            </a:extLst>
          </p:cNvPr>
          <p:cNvPicPr>
            <a:picLocks noChangeAspect="1"/>
          </p:cNvPicPr>
          <p:nvPr/>
        </p:nvPicPr>
        <p:blipFill>
          <a:blip r:embed="rId6"/>
          <a:stretch>
            <a:fillRect/>
          </a:stretch>
        </p:blipFill>
        <p:spPr>
          <a:xfrm>
            <a:off x="4017402" y="3406902"/>
            <a:ext cx="4585439" cy="3447759"/>
          </a:xfrm>
          <a:prstGeom prst="rect">
            <a:avLst/>
          </a:prstGeom>
        </p:spPr>
      </p:pic>
      <p:sp>
        <p:nvSpPr>
          <p:cNvPr id="6" name="Title 1">
            <a:extLst>
              <a:ext uri="{FF2B5EF4-FFF2-40B4-BE49-F238E27FC236}">
                <a16:creationId xmlns:a16="http://schemas.microsoft.com/office/drawing/2014/main" id="{A9E9309F-FF34-6621-4DDF-B565265ADFDC}"/>
              </a:ext>
            </a:extLst>
          </p:cNvPr>
          <p:cNvSpPr txBox="1">
            <a:spLocks/>
          </p:cNvSpPr>
          <p:nvPr/>
        </p:nvSpPr>
        <p:spPr>
          <a:xfrm>
            <a:off x="402096" y="1522667"/>
            <a:ext cx="8658777" cy="1906333"/>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-Empower MORE voices</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-Broaden the conversation (MORE “DATA!”)</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-Make public investment in research relevant</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-Invite new participants, perspectives &amp; </a:t>
            </a:r>
            <a:r>
              <a:rPr lang="en-US" sz="2400" dirty="0">
                <a:solidFill>
                  <a:srgbClr val="FF0000"/>
                </a:solidFill>
                <a:effectLst>
                  <a:glow rad="127000">
                    <a:schemeClr val="bg1"/>
                  </a:glow>
                </a:effectLst>
                <a:latin typeface="Bangla Sangam MN" panose="02000000000000000000" pitchFamily="2" charset="0"/>
                <a:ea typeface="Heiti TC Medium" pitchFamily="2" charset="-128"/>
                <a:cs typeface="Bangla Sangam MN" panose="02000000000000000000" pitchFamily="2" charset="0"/>
              </a:rPr>
              <a:t>brains</a:t>
            </a:r>
          </a:p>
        </p:txBody>
      </p:sp>
    </p:spTree>
    <p:extLst>
      <p:ext uri="{BB962C8B-B14F-4D97-AF65-F5344CB8AC3E}">
        <p14:creationId xmlns:p14="http://schemas.microsoft.com/office/powerpoint/2010/main" val="597896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3FC39160-41E9-DDB8-55B9-63D54C8D38ED}"/>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D4115E2F-1E4F-7833-EBCF-8AF7BF182C86}"/>
              </a:ext>
            </a:extLst>
          </p:cNvPr>
          <p:cNvSpPr/>
          <p:nvPr/>
        </p:nvSpPr>
        <p:spPr>
          <a:xfrm>
            <a:off x="402096" y="348747"/>
            <a:ext cx="7585765" cy="1590890"/>
          </a:xfrm>
          <a:prstGeom prst="rect">
            <a:avLst/>
          </a:prstGeom>
        </p:spPr>
        <p:txBody>
          <a:bodyPr vert="horz" lIns="91440" tIns="45720" rIns="91440" bIns="45720" rtlCol="0" anchor="t">
            <a:normAutofit/>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MAKE ART</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B31A8AB7-FE79-BE44-8061-5C0ED2985F92}"/>
              </a:ext>
            </a:extLst>
          </p:cNvPr>
          <p:cNvSpPr txBox="1">
            <a:spLocks/>
          </p:cNvSpPr>
          <p:nvPr/>
        </p:nvSpPr>
        <p:spPr>
          <a:xfrm>
            <a:off x="402096" y="1708879"/>
            <a:ext cx="5316320" cy="1457775"/>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-Engagement</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-Personal relevance</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-self-awareness AND EMPATHY</a:t>
            </a:r>
            <a:endParaRPr lang="en-US" sz="2400" dirty="0">
              <a:solidFill>
                <a:srgbClr val="FF0000"/>
              </a:solidFill>
              <a:effectLst>
                <a:glow rad="127000">
                  <a:schemeClr val="bg1"/>
                </a:glow>
              </a:effectLst>
              <a:latin typeface="Bangla Sangam MN" panose="02000000000000000000" pitchFamily="2" charset="0"/>
              <a:ea typeface="Heiti TC Medium" pitchFamily="2" charset="-128"/>
              <a:cs typeface="Bangla Sangam MN" panose="02000000000000000000" pitchFamily="2" charset="0"/>
            </a:endParaRP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-ADAPTATION AND PLASTICITY</a:t>
            </a:r>
          </a:p>
          <a:p>
            <a:endPar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endParaRPr>
          </a:p>
        </p:txBody>
      </p:sp>
      <p:pic>
        <p:nvPicPr>
          <p:cNvPr id="7" name="Picture 6">
            <a:extLst>
              <a:ext uri="{FF2B5EF4-FFF2-40B4-BE49-F238E27FC236}">
                <a16:creationId xmlns:a16="http://schemas.microsoft.com/office/drawing/2014/main" id="{5B67E45E-0F16-9B08-8CA9-41F195C9E297}"/>
              </a:ext>
            </a:extLst>
          </p:cNvPr>
          <p:cNvPicPr>
            <a:picLocks noChangeAspect="1"/>
          </p:cNvPicPr>
          <p:nvPr/>
        </p:nvPicPr>
        <p:blipFill>
          <a:blip r:embed="rId3"/>
          <a:stretch>
            <a:fillRect/>
          </a:stretch>
        </p:blipFill>
        <p:spPr>
          <a:xfrm>
            <a:off x="0" y="2998095"/>
            <a:ext cx="4886300" cy="3859905"/>
          </a:xfrm>
          <a:prstGeom prst="rect">
            <a:avLst/>
          </a:prstGeom>
        </p:spPr>
      </p:pic>
      <p:pic>
        <p:nvPicPr>
          <p:cNvPr id="9" name="Picture 8" descr="A picture containing map&#10;&#10;Description automatically generated">
            <a:extLst>
              <a:ext uri="{FF2B5EF4-FFF2-40B4-BE49-F238E27FC236}">
                <a16:creationId xmlns:a16="http://schemas.microsoft.com/office/drawing/2014/main" id="{75A3B0F4-0308-9BF9-AF31-750AF5895668}"/>
              </a:ext>
            </a:extLst>
          </p:cNvPr>
          <p:cNvPicPr>
            <a:picLocks noChangeAspect="1"/>
          </p:cNvPicPr>
          <p:nvPr/>
        </p:nvPicPr>
        <p:blipFill>
          <a:blip r:embed="rId4"/>
          <a:stretch>
            <a:fillRect/>
          </a:stretch>
        </p:blipFill>
        <p:spPr>
          <a:xfrm>
            <a:off x="9268690" y="0"/>
            <a:ext cx="2923309" cy="6858000"/>
          </a:xfrm>
          <a:prstGeom prst="rect">
            <a:avLst/>
          </a:prstGeom>
        </p:spPr>
      </p:pic>
      <p:pic>
        <p:nvPicPr>
          <p:cNvPr id="10" name="Picture 9">
            <a:extLst>
              <a:ext uri="{FF2B5EF4-FFF2-40B4-BE49-F238E27FC236}">
                <a16:creationId xmlns:a16="http://schemas.microsoft.com/office/drawing/2014/main" id="{5BCFCF9B-6948-CE1E-E3F2-F8AE8E5C8484}"/>
              </a:ext>
            </a:extLst>
          </p:cNvPr>
          <p:cNvPicPr>
            <a:picLocks noChangeAspect="1"/>
          </p:cNvPicPr>
          <p:nvPr/>
        </p:nvPicPr>
        <p:blipFill>
          <a:blip r:embed="rId5"/>
          <a:stretch>
            <a:fillRect/>
          </a:stretch>
        </p:blipFill>
        <p:spPr>
          <a:xfrm>
            <a:off x="3902443" y="2998095"/>
            <a:ext cx="5146540" cy="3859905"/>
          </a:xfrm>
          <a:prstGeom prst="rect">
            <a:avLst/>
          </a:prstGeom>
        </p:spPr>
      </p:pic>
      <p:pic>
        <p:nvPicPr>
          <p:cNvPr id="12" name="Picture 11" descr="A collage of a human brain&#10;&#10;Description automatically generated">
            <a:extLst>
              <a:ext uri="{FF2B5EF4-FFF2-40B4-BE49-F238E27FC236}">
                <a16:creationId xmlns:a16="http://schemas.microsoft.com/office/drawing/2014/main" id="{3DF57BAC-3C1F-75FC-E767-52875A814C9B}"/>
              </a:ext>
            </a:extLst>
          </p:cNvPr>
          <p:cNvPicPr>
            <a:picLocks noChangeAspect="1"/>
          </p:cNvPicPr>
          <p:nvPr/>
        </p:nvPicPr>
        <p:blipFill>
          <a:blip r:embed="rId6"/>
          <a:stretch>
            <a:fillRect/>
          </a:stretch>
        </p:blipFill>
        <p:spPr>
          <a:xfrm>
            <a:off x="9048964" y="2993816"/>
            <a:ext cx="3143016" cy="3859906"/>
          </a:xfrm>
          <a:prstGeom prst="rect">
            <a:avLst/>
          </a:prstGeom>
        </p:spPr>
      </p:pic>
      <p:pic>
        <p:nvPicPr>
          <p:cNvPr id="13" name="Picture 12">
            <a:extLst>
              <a:ext uri="{FF2B5EF4-FFF2-40B4-BE49-F238E27FC236}">
                <a16:creationId xmlns:a16="http://schemas.microsoft.com/office/drawing/2014/main" id="{EE44F2D6-E9A5-EB25-BEA7-7B441F1241C0}"/>
              </a:ext>
            </a:extLst>
          </p:cNvPr>
          <p:cNvPicPr>
            <a:picLocks noChangeAspect="1"/>
          </p:cNvPicPr>
          <p:nvPr/>
        </p:nvPicPr>
        <p:blipFill>
          <a:blip r:embed="rId7"/>
          <a:stretch>
            <a:fillRect/>
          </a:stretch>
        </p:blipFill>
        <p:spPr>
          <a:xfrm>
            <a:off x="5718416" y="-4327"/>
            <a:ext cx="4001283" cy="3000962"/>
          </a:xfrm>
          <a:prstGeom prst="rect">
            <a:avLst/>
          </a:prstGeom>
        </p:spPr>
      </p:pic>
      <p:pic>
        <p:nvPicPr>
          <p:cNvPr id="2" name="Picture 1">
            <a:extLst>
              <a:ext uri="{FF2B5EF4-FFF2-40B4-BE49-F238E27FC236}">
                <a16:creationId xmlns:a16="http://schemas.microsoft.com/office/drawing/2014/main" id="{5C92DB1E-E9E2-1489-0DF7-C7873B091608}"/>
              </a:ext>
            </a:extLst>
          </p:cNvPr>
          <p:cNvPicPr>
            <a:picLocks noChangeAspect="1"/>
          </p:cNvPicPr>
          <p:nvPr/>
        </p:nvPicPr>
        <p:blipFill>
          <a:blip r:embed="rId8"/>
          <a:stretch>
            <a:fillRect/>
          </a:stretch>
        </p:blipFill>
        <p:spPr>
          <a:xfrm>
            <a:off x="8194363" y="2996636"/>
            <a:ext cx="3009537" cy="3861364"/>
          </a:xfrm>
          <a:prstGeom prst="rect">
            <a:avLst/>
          </a:prstGeom>
        </p:spPr>
      </p:pic>
      <p:pic>
        <p:nvPicPr>
          <p:cNvPr id="11" name="Picture 10">
            <a:extLst>
              <a:ext uri="{FF2B5EF4-FFF2-40B4-BE49-F238E27FC236}">
                <a16:creationId xmlns:a16="http://schemas.microsoft.com/office/drawing/2014/main" id="{113E0253-BAD0-ACB9-D579-47CCEFDB94DE}"/>
              </a:ext>
            </a:extLst>
          </p:cNvPr>
          <p:cNvPicPr>
            <a:picLocks noChangeAspect="1"/>
          </p:cNvPicPr>
          <p:nvPr/>
        </p:nvPicPr>
        <p:blipFill>
          <a:blip r:embed="rId9"/>
          <a:stretch>
            <a:fillRect/>
          </a:stretch>
        </p:blipFill>
        <p:spPr>
          <a:xfrm>
            <a:off x="8190697" y="-5713"/>
            <a:ext cx="4001283" cy="3003733"/>
          </a:xfrm>
          <a:prstGeom prst="rect">
            <a:avLst/>
          </a:prstGeom>
        </p:spPr>
      </p:pic>
    </p:spTree>
    <p:extLst>
      <p:ext uri="{BB962C8B-B14F-4D97-AF65-F5344CB8AC3E}">
        <p14:creationId xmlns:p14="http://schemas.microsoft.com/office/powerpoint/2010/main" val="624833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4E7A1A33-C550-B5E9-0CC2-1F392942AF8E}"/>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10" name="Title 1">
            <a:extLst>
              <a:ext uri="{FF2B5EF4-FFF2-40B4-BE49-F238E27FC236}">
                <a16:creationId xmlns:a16="http://schemas.microsoft.com/office/drawing/2014/main" id="{5EB778D3-9B46-EA7D-ECA5-9D592CC6D3C5}"/>
              </a:ext>
            </a:extLst>
          </p:cNvPr>
          <p:cNvSpPr>
            <a:spLocks noGrp="1"/>
          </p:cNvSpPr>
          <p:nvPr>
            <p:ph type="title"/>
          </p:nvPr>
        </p:nvSpPr>
        <p:spPr>
          <a:xfrm>
            <a:off x="1088136" y="1090245"/>
            <a:ext cx="9922764" cy="1294228"/>
          </a:xfrm>
        </p:spPr>
        <p:txBody>
          <a:bodyPr/>
          <a:lstStyle/>
          <a:p>
            <a:endParaRPr lang="en-US"/>
          </a:p>
        </p:txBody>
      </p:sp>
      <p:pic>
        <p:nvPicPr>
          <p:cNvPr id="11" name="Picture 10" descr="A blue abstract watercolor pattern on a white background">
            <a:extLst>
              <a:ext uri="{FF2B5EF4-FFF2-40B4-BE49-F238E27FC236}">
                <a16:creationId xmlns:a16="http://schemas.microsoft.com/office/drawing/2014/main" id="{AB67259E-210E-A179-78DD-B6F39E93C618}"/>
              </a:ext>
            </a:extLst>
          </p:cNvPr>
          <p:cNvPicPr>
            <a:picLocks noChangeAspect="1"/>
          </p:cNvPicPr>
          <p:nvPr/>
        </p:nvPicPr>
        <p:blipFill rotWithShape="1">
          <a:blip r:embed="rId2"/>
          <a:srcRect t="7865" b="7865"/>
          <a:stretch/>
        </p:blipFill>
        <p:spPr>
          <a:xfrm>
            <a:off x="20" y="10"/>
            <a:ext cx="12191979" cy="6857989"/>
          </a:xfrm>
          <a:prstGeom prst="rect">
            <a:avLst/>
          </a:prstGeom>
        </p:spPr>
      </p:pic>
      <p:pic>
        <p:nvPicPr>
          <p:cNvPr id="13" name="Picture 12">
            <a:extLst>
              <a:ext uri="{FF2B5EF4-FFF2-40B4-BE49-F238E27FC236}">
                <a16:creationId xmlns:a16="http://schemas.microsoft.com/office/drawing/2014/main" id="{FD139525-A20F-F277-68A9-28CBA41C5ADF}"/>
              </a:ext>
            </a:extLst>
          </p:cNvPr>
          <p:cNvPicPr>
            <a:picLocks noChangeAspect="1"/>
          </p:cNvPicPr>
          <p:nvPr/>
        </p:nvPicPr>
        <p:blipFill>
          <a:blip r:embed="rId3"/>
          <a:stretch>
            <a:fillRect/>
          </a:stretch>
        </p:blipFill>
        <p:spPr>
          <a:xfrm>
            <a:off x="-3288474" y="0"/>
            <a:ext cx="9149009" cy="6861757"/>
          </a:xfrm>
          <a:prstGeom prst="rect">
            <a:avLst/>
          </a:prstGeom>
        </p:spPr>
      </p:pic>
      <p:pic>
        <p:nvPicPr>
          <p:cNvPr id="14" name="Picture 13">
            <a:extLst>
              <a:ext uri="{FF2B5EF4-FFF2-40B4-BE49-F238E27FC236}">
                <a16:creationId xmlns:a16="http://schemas.microsoft.com/office/drawing/2014/main" id="{072F8B86-B52F-600E-BAA0-F307B5F991AE}"/>
              </a:ext>
            </a:extLst>
          </p:cNvPr>
          <p:cNvPicPr>
            <a:picLocks noChangeAspect="1"/>
          </p:cNvPicPr>
          <p:nvPr/>
        </p:nvPicPr>
        <p:blipFill>
          <a:blip r:embed="rId4"/>
          <a:stretch>
            <a:fillRect/>
          </a:stretch>
        </p:blipFill>
        <p:spPr>
          <a:xfrm>
            <a:off x="3952068" y="0"/>
            <a:ext cx="9352414" cy="7014311"/>
          </a:xfrm>
          <a:prstGeom prst="rect">
            <a:avLst/>
          </a:prstGeom>
        </p:spPr>
      </p:pic>
    </p:spTree>
    <p:extLst>
      <p:ext uri="{BB962C8B-B14F-4D97-AF65-F5344CB8AC3E}">
        <p14:creationId xmlns:p14="http://schemas.microsoft.com/office/powerpoint/2010/main" val="384015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3E31C6B5-4E0D-12C4-2A52-BBDBD04299BA}"/>
              </a:ext>
            </a:extLst>
          </p:cNvPr>
          <p:cNvPicPr>
            <a:picLocks noChangeAspect="1"/>
          </p:cNvPicPr>
          <p:nvPr/>
        </p:nvPicPr>
        <p:blipFill rotWithShape="1">
          <a:blip r:embed="rId2"/>
          <a:srcRect t="7865" b="7865"/>
          <a:stretch/>
        </p:blipFill>
        <p:spPr>
          <a:xfrm>
            <a:off x="20" y="10"/>
            <a:ext cx="12191979" cy="6857989"/>
          </a:xfrm>
          <a:prstGeom prst="rect">
            <a:avLst/>
          </a:prstGeom>
        </p:spPr>
      </p:pic>
      <p:sp>
        <p:nvSpPr>
          <p:cNvPr id="5" name="Rectangle 4">
            <a:extLst>
              <a:ext uri="{FF2B5EF4-FFF2-40B4-BE49-F238E27FC236}">
                <a16:creationId xmlns:a16="http://schemas.microsoft.com/office/drawing/2014/main" id="{3556A4F5-5023-7845-2A42-D6FC4177B678}"/>
              </a:ext>
            </a:extLst>
          </p:cNvPr>
          <p:cNvSpPr/>
          <p:nvPr/>
        </p:nvSpPr>
        <p:spPr>
          <a:xfrm>
            <a:off x="402096" y="348747"/>
            <a:ext cx="7585765" cy="1590890"/>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7200" b="1" cap="all"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rPr>
              <a:t>INFORM POLICY</a:t>
            </a:r>
            <a:endParaRPr lang="en-US" sz="7200" b="1" cap="all" spc="0" dirty="0">
              <a:ln w="9525">
                <a:solidFill>
                  <a:schemeClr val="bg1"/>
                </a:solidFill>
                <a:prstDash val="solid"/>
              </a:ln>
              <a:solidFill>
                <a:srgbClr val="FFFFFF"/>
              </a:solidFill>
              <a:effectLst>
                <a:glow rad="61566">
                  <a:schemeClr val="tx1"/>
                </a:glow>
                <a:outerShdw blurRad="12700" dist="38100" dir="2700000" algn="tl" rotWithShape="0">
                  <a:schemeClr val="bg1">
                    <a:lumMod val="50000"/>
                  </a:schemeClr>
                </a:outerShdw>
                <a:reflection blurRad="6350" stA="50000" endA="300" endPos="50000" dist="29997" dir="5400000" sy="-100000" algn="bl" rotWithShape="0"/>
              </a:effectLst>
              <a:latin typeface="+mj-lt"/>
              <a:ea typeface="+mj-ea"/>
              <a:cs typeface="+mj-cs"/>
            </a:endParaRPr>
          </a:p>
        </p:txBody>
      </p:sp>
      <p:sp>
        <p:nvSpPr>
          <p:cNvPr id="6" name="Title 1">
            <a:extLst>
              <a:ext uri="{FF2B5EF4-FFF2-40B4-BE49-F238E27FC236}">
                <a16:creationId xmlns:a16="http://schemas.microsoft.com/office/drawing/2014/main" id="{C063B20C-6523-1877-3FF3-15E694B7DA44}"/>
              </a:ext>
            </a:extLst>
          </p:cNvPr>
          <p:cNvSpPr txBox="1">
            <a:spLocks/>
          </p:cNvSpPr>
          <p:nvPr/>
        </p:nvSpPr>
        <p:spPr>
          <a:xfrm>
            <a:off x="402075" y="1385455"/>
            <a:ext cx="7795993" cy="2258290"/>
          </a:xfrm>
          <a:prstGeom prst="rect">
            <a:avLst/>
          </a:prstGeom>
          <a:noFill/>
        </p:spPr>
        <p:txBody>
          <a:bodyPr vert="horz" lIns="91440" tIns="45720" rIns="91440" bIns="45720" rtlCol="0" anchor="ctr">
            <a:noAutofit/>
          </a:bodyPr>
          <a:lstStyle>
            <a:lvl1pPr algn="l" defTabSz="914400" rtl="0" eaLnBrk="1" latinLnBrk="0" hangingPunct="1">
              <a:lnSpc>
                <a:spcPct val="85000"/>
              </a:lnSpc>
              <a:spcBef>
                <a:spcPct val="0"/>
              </a:spcBef>
              <a:buNone/>
              <a:defRPr sz="6600" b="1" kern="1200" cap="all" baseline="0">
                <a:solidFill>
                  <a:schemeClr val="tx1"/>
                </a:solidFill>
                <a:latin typeface="+mj-lt"/>
                <a:ea typeface="+mj-ea"/>
                <a:cs typeface="+mj-cs"/>
              </a:defRPr>
            </a:lvl1pPr>
          </a:lstStyle>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-Research topics are popular!</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-Interdisciplinary/STEAM approaches WORK</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-1. School start times for adolescents</a:t>
            </a:r>
          </a:p>
          <a:p>
            <a:r>
              <a:rPr lang="en-US" sz="2400" dirty="0">
                <a:solidFill>
                  <a:schemeClr val="bg1"/>
                </a:solidFill>
                <a:latin typeface="Bangla Sangam MN" panose="02000000000000000000" pitchFamily="2" charset="0"/>
                <a:ea typeface="Heiti TC Medium" pitchFamily="2" charset="-128"/>
                <a:cs typeface="Bangla Sangam MN" panose="02000000000000000000" pitchFamily="2" charset="0"/>
              </a:rPr>
              <a:t>-2. Permanent standard time</a:t>
            </a:r>
          </a:p>
          <a:p>
            <a:r>
              <a:rPr lang="en-US" sz="2400" dirty="0">
                <a:solidFill>
                  <a:schemeClr val="bg1"/>
                </a:solidFill>
                <a:effectLst/>
                <a:latin typeface="Bangla Sangam MN" panose="02000000000000000000" pitchFamily="2" charset="0"/>
                <a:ea typeface="Heiti TC Medium" pitchFamily="2" charset="-128"/>
                <a:cs typeface="Bangla Sangam MN" panose="02000000000000000000" pitchFamily="2" charset="0"/>
              </a:rPr>
              <a:t>-3. Housing first</a:t>
            </a:r>
          </a:p>
        </p:txBody>
      </p:sp>
      <p:pic>
        <p:nvPicPr>
          <p:cNvPr id="11" name="Picture 10">
            <a:extLst>
              <a:ext uri="{FF2B5EF4-FFF2-40B4-BE49-F238E27FC236}">
                <a16:creationId xmlns:a16="http://schemas.microsoft.com/office/drawing/2014/main" id="{ED932479-477B-F3DB-136E-0BEA2EE33CB7}"/>
              </a:ext>
            </a:extLst>
          </p:cNvPr>
          <p:cNvPicPr>
            <a:picLocks noChangeAspect="1"/>
          </p:cNvPicPr>
          <p:nvPr/>
        </p:nvPicPr>
        <p:blipFill>
          <a:blip r:embed="rId3"/>
          <a:stretch>
            <a:fillRect/>
          </a:stretch>
        </p:blipFill>
        <p:spPr>
          <a:xfrm>
            <a:off x="8839200" y="0"/>
            <a:ext cx="3352800" cy="2700122"/>
          </a:xfrm>
          <a:prstGeom prst="rect">
            <a:avLst/>
          </a:prstGeom>
        </p:spPr>
      </p:pic>
      <p:pic>
        <p:nvPicPr>
          <p:cNvPr id="13" name="Picture 12" descr="A group of kids holding objects&#10;&#10;Description automatically generated">
            <a:extLst>
              <a:ext uri="{FF2B5EF4-FFF2-40B4-BE49-F238E27FC236}">
                <a16:creationId xmlns:a16="http://schemas.microsoft.com/office/drawing/2014/main" id="{01AF5B38-65F3-EE9B-A850-53BF127B503B}"/>
              </a:ext>
            </a:extLst>
          </p:cNvPr>
          <p:cNvPicPr>
            <a:picLocks noChangeAspect="1"/>
          </p:cNvPicPr>
          <p:nvPr/>
        </p:nvPicPr>
        <p:blipFill>
          <a:blip r:embed="rId4"/>
          <a:stretch>
            <a:fillRect/>
          </a:stretch>
        </p:blipFill>
        <p:spPr>
          <a:xfrm>
            <a:off x="4497572" y="3497122"/>
            <a:ext cx="4497592" cy="3373194"/>
          </a:xfrm>
          <a:prstGeom prst="rect">
            <a:avLst/>
          </a:prstGeom>
        </p:spPr>
      </p:pic>
      <p:pic>
        <p:nvPicPr>
          <p:cNvPr id="7" name="Picture 6">
            <a:extLst>
              <a:ext uri="{FF2B5EF4-FFF2-40B4-BE49-F238E27FC236}">
                <a16:creationId xmlns:a16="http://schemas.microsoft.com/office/drawing/2014/main" id="{0871C9E1-C709-AFF2-12AA-6A5709DE43D5}"/>
              </a:ext>
            </a:extLst>
          </p:cNvPr>
          <p:cNvPicPr>
            <a:picLocks noChangeAspect="1"/>
          </p:cNvPicPr>
          <p:nvPr/>
        </p:nvPicPr>
        <p:blipFill>
          <a:blip r:embed="rId5"/>
          <a:stretch>
            <a:fillRect/>
          </a:stretch>
        </p:blipFill>
        <p:spPr>
          <a:xfrm>
            <a:off x="8841741" y="2700122"/>
            <a:ext cx="3350238" cy="4182511"/>
          </a:xfrm>
          <a:prstGeom prst="rect">
            <a:avLst/>
          </a:prstGeom>
        </p:spPr>
      </p:pic>
      <p:pic>
        <p:nvPicPr>
          <p:cNvPr id="9" name="Picture 8" descr="A group of people in a lab&#10;&#10;Description automatically generated">
            <a:extLst>
              <a:ext uri="{FF2B5EF4-FFF2-40B4-BE49-F238E27FC236}">
                <a16:creationId xmlns:a16="http://schemas.microsoft.com/office/drawing/2014/main" id="{6FAB914C-A1F6-BD25-2933-C109CA4D9924}"/>
              </a:ext>
            </a:extLst>
          </p:cNvPr>
          <p:cNvPicPr>
            <a:picLocks noChangeAspect="1"/>
          </p:cNvPicPr>
          <p:nvPr/>
        </p:nvPicPr>
        <p:blipFill>
          <a:blip r:embed="rId6"/>
          <a:stretch>
            <a:fillRect/>
          </a:stretch>
        </p:blipFill>
        <p:spPr>
          <a:xfrm>
            <a:off x="0" y="3486619"/>
            <a:ext cx="4497572" cy="3376293"/>
          </a:xfrm>
          <a:prstGeom prst="rect">
            <a:avLst/>
          </a:prstGeom>
        </p:spPr>
      </p:pic>
      <p:pic>
        <p:nvPicPr>
          <p:cNvPr id="14" name="Picture 13" descr="A group of people holding food&#10;&#10;Description automatically generated">
            <a:extLst>
              <a:ext uri="{FF2B5EF4-FFF2-40B4-BE49-F238E27FC236}">
                <a16:creationId xmlns:a16="http://schemas.microsoft.com/office/drawing/2014/main" id="{93668F7A-9F9C-6060-20F4-6828BFA12C7C}"/>
              </a:ext>
            </a:extLst>
          </p:cNvPr>
          <p:cNvPicPr>
            <a:picLocks noChangeAspect="1"/>
          </p:cNvPicPr>
          <p:nvPr/>
        </p:nvPicPr>
        <p:blipFill>
          <a:blip r:embed="rId7"/>
          <a:stretch>
            <a:fillRect/>
          </a:stretch>
        </p:blipFill>
        <p:spPr>
          <a:xfrm>
            <a:off x="8839179" y="2440103"/>
            <a:ext cx="3350237" cy="4442530"/>
          </a:xfrm>
          <a:prstGeom prst="rect">
            <a:avLst/>
          </a:prstGeom>
        </p:spPr>
      </p:pic>
    </p:spTree>
    <p:extLst>
      <p:ext uri="{BB962C8B-B14F-4D97-AF65-F5344CB8AC3E}">
        <p14:creationId xmlns:p14="http://schemas.microsoft.com/office/powerpoint/2010/main" val="1294621383"/>
      </p:ext>
    </p:extLst>
  </p:cSld>
  <p:clrMapOvr>
    <a:masterClrMapping/>
  </p:clrMapOvr>
</p:sld>
</file>

<file path=ppt/theme/theme1.xml><?xml version="1.0" encoding="utf-8"?>
<a:theme xmlns:a="http://schemas.openxmlformats.org/drawingml/2006/main" name="BjornVTI">
  <a:themeElements>
    <a:clrScheme name="Bjorn">
      <a:dk1>
        <a:sysClr val="windowText" lastClr="000000"/>
      </a:dk1>
      <a:lt1>
        <a:sysClr val="window" lastClr="FFFFFF"/>
      </a:lt1>
      <a:dk2>
        <a:srgbClr val="252747"/>
      </a:dk2>
      <a:lt2>
        <a:srgbClr val="ECE4E9"/>
      </a:lt2>
      <a:accent1>
        <a:srgbClr val="736EB6"/>
      </a:accent1>
      <a:accent2>
        <a:srgbClr val="AB5991"/>
      </a:accent2>
      <a:accent3>
        <a:srgbClr val="AC9F39"/>
      </a:accent3>
      <a:accent4>
        <a:srgbClr val="756029"/>
      </a:accent4>
      <a:accent5>
        <a:srgbClr val="E87850"/>
      </a:accent5>
      <a:accent6>
        <a:srgbClr val="C6922A"/>
      </a:accent6>
      <a:hlink>
        <a:srgbClr val="736EB6"/>
      </a:hlink>
      <a:folHlink>
        <a:srgbClr val="AB5991"/>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3235</TotalTime>
  <Words>2335</Words>
  <Application>Microsoft Macintosh PowerPoint</Application>
  <PresentationFormat>Widescreen</PresentationFormat>
  <Paragraphs>219</Paragraphs>
  <Slides>36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Heiti TC Medium</vt:lpstr>
      <vt:lpstr>Arial</vt:lpstr>
      <vt:lpstr>Bangla Sangam MN</vt:lpstr>
      <vt:lpstr>Calibri</vt:lpstr>
      <vt:lpstr>Neue Haas Grotesk Text Pro</vt:lpstr>
      <vt:lpstr>Wingdings</vt:lpstr>
      <vt:lpstr>BjornVTI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Griesar</dc:creator>
  <cp:lastModifiedBy>Bill Griesar</cp:lastModifiedBy>
  <cp:revision>78</cp:revision>
  <dcterms:created xsi:type="dcterms:W3CDTF">2023-10-28T15:06:35Z</dcterms:created>
  <dcterms:modified xsi:type="dcterms:W3CDTF">2026-09-02T22:50:49Z</dcterms:modified>
</cp:coreProperties>
</file>