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5" r:id="rId1"/>
  </p:sldMasterIdLst>
  <p:notesMasterIdLst>
    <p:notesMasterId r:id="rId32"/>
  </p:notesMasterIdLst>
  <p:sldIdLst>
    <p:sldId id="309" r:id="rId2"/>
    <p:sldId id="340" r:id="rId3"/>
    <p:sldId id="336" r:id="rId4"/>
    <p:sldId id="258" r:id="rId5"/>
    <p:sldId id="259" r:id="rId6"/>
    <p:sldId id="317" r:id="rId7"/>
    <p:sldId id="267" r:id="rId8"/>
    <p:sldId id="324" r:id="rId9"/>
    <p:sldId id="337" r:id="rId10"/>
    <p:sldId id="325" r:id="rId11"/>
    <p:sldId id="326" r:id="rId12"/>
    <p:sldId id="327" r:id="rId13"/>
    <p:sldId id="341" r:id="rId14"/>
    <p:sldId id="334" r:id="rId15"/>
    <p:sldId id="338" r:id="rId16"/>
    <p:sldId id="335" r:id="rId17"/>
    <p:sldId id="339" r:id="rId18"/>
    <p:sldId id="331" r:id="rId19"/>
    <p:sldId id="260" r:id="rId20"/>
    <p:sldId id="330" r:id="rId21"/>
    <p:sldId id="261" r:id="rId22"/>
    <p:sldId id="311" r:id="rId23"/>
    <p:sldId id="262" r:id="rId24"/>
    <p:sldId id="319" r:id="rId25"/>
    <p:sldId id="263" r:id="rId26"/>
    <p:sldId id="314" r:id="rId27"/>
    <p:sldId id="332" r:id="rId28"/>
    <p:sldId id="321" r:id="rId29"/>
    <p:sldId id="333" r:id="rId30"/>
    <p:sldId id="32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0AA"/>
    <a:srgbClr val="B3E6FB"/>
    <a:srgbClr val="48ACDE"/>
    <a:srgbClr val="BFEFFF"/>
    <a:srgbClr val="027D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912"/>
    <p:restoredTop sz="94674"/>
  </p:normalViewPr>
  <p:slideViewPr>
    <p:cSldViewPr snapToGrid="0">
      <p:cViewPr varScale="1">
        <p:scale>
          <a:sx n="107" d="100"/>
          <a:sy n="107" d="100"/>
        </p:scale>
        <p:origin x="184" y="4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C7D93C-79A0-DC4D-AD65-2C5C1490A53A}" type="datetimeFigureOut">
              <a:rPr lang="en-US" smtClean="0"/>
              <a:t>4/19/26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A5797-56D0-B446-B339-05DE64145047}" type="slidenum">
              <a:rPr lang="en-US" smtClean="0"/>
              <a:t>‹#›</a:t>
            </a:fld>
            <a:endParaRPr lang="en-US"/>
          </a:p>
        </p:txBody>
      </p:sp>
    </p:spTree>
    <p:extLst>
      <p:ext uri="{BB962C8B-B14F-4D97-AF65-F5344CB8AC3E}">
        <p14:creationId xmlns:p14="http://schemas.microsoft.com/office/powerpoint/2010/main" val="831340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8</a:t>
            </a:fld>
            <a:endParaRPr lang="en-US"/>
          </a:p>
        </p:txBody>
      </p:sp>
    </p:spTree>
    <p:extLst>
      <p:ext uri="{BB962C8B-B14F-4D97-AF65-F5344CB8AC3E}">
        <p14:creationId xmlns:p14="http://schemas.microsoft.com/office/powerpoint/2010/main" val="286320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9</a:t>
            </a:fld>
            <a:endParaRPr lang="en-US"/>
          </a:p>
        </p:txBody>
      </p:sp>
    </p:spTree>
    <p:extLst>
      <p:ext uri="{BB962C8B-B14F-4D97-AF65-F5344CB8AC3E}">
        <p14:creationId xmlns:p14="http://schemas.microsoft.com/office/powerpoint/2010/main" val="1948093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16</a:t>
            </a:fld>
            <a:endParaRPr lang="en-US"/>
          </a:p>
        </p:txBody>
      </p:sp>
    </p:spTree>
    <p:extLst>
      <p:ext uri="{BB962C8B-B14F-4D97-AF65-F5344CB8AC3E}">
        <p14:creationId xmlns:p14="http://schemas.microsoft.com/office/powerpoint/2010/main" val="3655055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19</a:t>
            </a:fld>
            <a:endParaRPr lang="en-US"/>
          </a:p>
        </p:txBody>
      </p:sp>
    </p:spTree>
    <p:extLst>
      <p:ext uri="{BB962C8B-B14F-4D97-AF65-F5344CB8AC3E}">
        <p14:creationId xmlns:p14="http://schemas.microsoft.com/office/powerpoint/2010/main" val="2547523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1726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177787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95722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262980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82238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559905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8201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910451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875876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19596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4/19/26</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49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4/19/26</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058003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94" r:id="rId6"/>
    <p:sldLayoutId id="2147483689" r:id="rId7"/>
    <p:sldLayoutId id="2147483690" r:id="rId8"/>
    <p:sldLayoutId id="2147483691" r:id="rId9"/>
    <p:sldLayoutId id="2147483693" r:id="rId10"/>
    <p:sldLayoutId id="2147483692"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 Id="rId9" Type="http://schemas.openxmlformats.org/officeDocument/2006/relationships/image" Target="../media/image33.jpe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9.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jpeg"/></Relationships>
</file>

<file path=ppt/slides/_rels/slide1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51.png"/></Relationships>
</file>

<file path=ppt/slides/_rels/slide1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17.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65.jpeg"/><Relationship Id="rId4" Type="http://schemas.openxmlformats.org/officeDocument/2006/relationships/image" Target="../media/image64.jpeg"/></Relationships>
</file>

<file path=ppt/slides/_rels/slide18.xml.rels><?xml version="1.0" encoding="UTF-8" standalone="yes"?>
<Relationships xmlns="http://schemas.openxmlformats.org/package/2006/relationships"><Relationship Id="rId3" Type="http://schemas.openxmlformats.org/officeDocument/2006/relationships/image" Target="../media/image67.jpeg"/><Relationship Id="rId7" Type="http://schemas.openxmlformats.org/officeDocument/2006/relationships/image" Target="../media/image70.jpeg"/><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69.jpeg"/><Relationship Id="rId5" Type="http://schemas.openxmlformats.org/officeDocument/2006/relationships/image" Target="../media/image1.jpeg"/><Relationship Id="rId4" Type="http://schemas.openxmlformats.org/officeDocument/2006/relationships/image" Target="../media/image68.jpeg"/></Relationships>
</file>

<file path=ppt/slides/_rels/slide19.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1.jpeg"/><Relationship Id="rId7" Type="http://schemas.openxmlformats.org/officeDocument/2006/relationships/image" Target="../media/image7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 Id="rId9" Type="http://schemas.openxmlformats.org/officeDocument/2006/relationships/image" Target="../media/image76.jpeg"/></Relationships>
</file>

<file path=ppt/slides/_rels/slide2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s>
</file>

<file path=ppt/slides/_rels/slide2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5.jpeg"/><Relationship Id="rId4" Type="http://schemas.openxmlformats.org/officeDocument/2006/relationships/image" Target="../media/image84.png"/></Relationships>
</file>

<file path=ppt/slides/_rels/slide23.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9.JPG"/><Relationship Id="rId5" Type="http://schemas.openxmlformats.org/officeDocument/2006/relationships/image" Target="../media/image88.png"/><Relationship Id="rId4" Type="http://schemas.openxmlformats.org/officeDocument/2006/relationships/image" Target="../media/image87.jpg"/><Relationship Id="rId9" Type="http://schemas.openxmlformats.org/officeDocument/2006/relationships/image" Target="../media/image92.jpeg"/></Relationships>
</file>

<file path=ppt/slides/_rels/slide2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25.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9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8.jpeg"/><Relationship Id="rId5" Type="http://schemas.openxmlformats.org/officeDocument/2006/relationships/image" Target="../media/image97.png"/><Relationship Id="rId4" Type="http://schemas.openxmlformats.org/officeDocument/2006/relationships/image" Target="../media/image96.jpg"/></Relationships>
</file>

<file path=ppt/slides/_rels/slide26.xml.rels><?xml version="1.0" encoding="UTF-8" standalone="yes"?>
<Relationships xmlns="http://schemas.openxmlformats.org/package/2006/relationships"><Relationship Id="rId3" Type="http://schemas.openxmlformats.org/officeDocument/2006/relationships/image" Target="../media/image101.jpeg"/><Relationship Id="rId7" Type="http://schemas.openxmlformats.org/officeDocument/2006/relationships/image" Target="../media/image104.png"/><Relationship Id="rId2" Type="http://schemas.openxmlformats.org/officeDocument/2006/relationships/image" Target="../media/image100.jpeg"/><Relationship Id="rId1" Type="http://schemas.openxmlformats.org/officeDocument/2006/relationships/slideLayout" Target="../slideLayouts/slideLayout2.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jpeg"/></Relationships>
</file>

<file path=ppt/slides/_rels/slide27.xml.rels><?xml version="1.0" encoding="UTF-8" standalone="yes"?>
<Relationships xmlns="http://schemas.openxmlformats.org/package/2006/relationships"><Relationship Id="rId3" Type="http://schemas.openxmlformats.org/officeDocument/2006/relationships/image" Target="../media/image106.jpeg"/><Relationship Id="rId7" Type="http://schemas.openxmlformats.org/officeDocument/2006/relationships/image" Target="../media/image110.jpeg"/><Relationship Id="rId2" Type="http://schemas.openxmlformats.org/officeDocument/2006/relationships/image" Target="../media/image105.jpeg"/><Relationship Id="rId1" Type="http://schemas.openxmlformats.org/officeDocument/2006/relationships/slideLayout" Target="../slideLayouts/slideLayout2.xml"/><Relationship Id="rId6" Type="http://schemas.openxmlformats.org/officeDocument/2006/relationships/image" Target="../media/image109.jpeg"/><Relationship Id="rId5" Type="http://schemas.openxmlformats.org/officeDocument/2006/relationships/image" Target="../media/image108.jpeg"/><Relationship Id="rId4" Type="http://schemas.openxmlformats.org/officeDocument/2006/relationships/image" Target="../media/image107.jpeg"/></Relationships>
</file>

<file path=ppt/slides/_rels/slide28.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14.jpeg"/><Relationship Id="rId5" Type="http://schemas.openxmlformats.org/officeDocument/2006/relationships/image" Target="../media/image113.jpeg"/><Relationship Id="rId4" Type="http://schemas.openxmlformats.org/officeDocument/2006/relationships/image" Target="../media/image112.jpeg"/></Relationships>
</file>

<file path=ppt/slides/_rels/slide29.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9.gif"/><Relationship Id="rId4" Type="http://schemas.openxmlformats.org/officeDocument/2006/relationships/image" Target="../media/image1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3BB69-8C5D-5AC8-065E-C247D31B955A}"/>
              </a:ext>
            </a:extLst>
          </p:cNvPr>
          <p:cNvSpPr>
            <a:spLocks noGrp="1"/>
          </p:cNvSpPr>
          <p:nvPr>
            <p:ph type="title"/>
          </p:nvPr>
        </p:nvSpPr>
        <p:spPr/>
        <p:txBody>
          <a:bodyPr/>
          <a:lstStyle/>
          <a:p>
            <a:endParaRPr lang="en-US"/>
          </a:p>
        </p:txBody>
      </p:sp>
      <p:sp useBgFill="1">
        <p:nvSpPr>
          <p:cNvPr id="4" name="Rectangle 3">
            <a:extLst>
              <a:ext uri="{FF2B5EF4-FFF2-40B4-BE49-F238E27FC236}">
                <a16:creationId xmlns:a16="http://schemas.microsoft.com/office/drawing/2014/main" id="{75254D82-56F7-000E-C3B8-29797E89C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35E168C-1995-0126-BA69-97204B0AB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E6B4AC88-3815-F7E2-696E-96C4372BBE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blue abstract watercolor pattern on a white background">
            <a:extLst>
              <a:ext uri="{FF2B5EF4-FFF2-40B4-BE49-F238E27FC236}">
                <a16:creationId xmlns:a16="http://schemas.microsoft.com/office/drawing/2014/main" id="{BC4D8684-4CCA-82E4-7458-CC805B833CF8}"/>
              </a:ext>
            </a:extLst>
          </p:cNvPr>
          <p:cNvPicPr>
            <a:picLocks noChangeAspect="1"/>
          </p:cNvPicPr>
          <p:nvPr/>
        </p:nvPicPr>
        <p:blipFill rotWithShape="1">
          <a:blip r:embed="rId2">
            <a:alphaModFix amt="65000"/>
          </a:blip>
          <a:srcRect l="4023" r="12926" b="-1"/>
          <a:stretch/>
        </p:blipFill>
        <p:spPr>
          <a:xfrm>
            <a:off x="-1" y="10"/>
            <a:ext cx="8532727" cy="6857987"/>
          </a:xfrm>
          <a:prstGeom prst="rect">
            <a:avLst/>
          </a:prstGeom>
        </p:spPr>
      </p:pic>
      <p:sp>
        <p:nvSpPr>
          <p:cNvPr id="8" name="Rectangle 7">
            <a:extLst>
              <a:ext uri="{FF2B5EF4-FFF2-40B4-BE49-F238E27FC236}">
                <a16:creationId xmlns:a16="http://schemas.microsoft.com/office/drawing/2014/main" id="{1A347531-A8A8-3061-17AD-D8286295A9FB}"/>
              </a:ext>
            </a:extLst>
          </p:cNvPr>
          <p:cNvSpPr/>
          <p:nvPr/>
        </p:nvSpPr>
        <p:spPr>
          <a:xfrm>
            <a:off x="402097" y="348746"/>
            <a:ext cx="6857552" cy="3495365"/>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Northwest</a:t>
            </a:r>
          </a:p>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Noggin</a:t>
            </a:r>
          </a:p>
        </p:txBody>
      </p:sp>
      <p:pic>
        <p:nvPicPr>
          <p:cNvPr id="9" name="Picture 8" descr="A group of children looking at a variety of jars&#10;&#10;Description automatically generated">
            <a:extLst>
              <a:ext uri="{FF2B5EF4-FFF2-40B4-BE49-F238E27FC236}">
                <a16:creationId xmlns:a16="http://schemas.microsoft.com/office/drawing/2014/main" id="{E9BEAD7C-4FB9-932E-3780-4E4BD7418B85}"/>
              </a:ext>
            </a:extLst>
          </p:cNvPr>
          <p:cNvPicPr>
            <a:picLocks noChangeAspect="1"/>
          </p:cNvPicPr>
          <p:nvPr/>
        </p:nvPicPr>
        <p:blipFill rotWithShape="1">
          <a:blip r:embed="rId3">
            <a:alphaModFix amt="65000"/>
          </a:blip>
          <a:srcRect l="24586" r="35396"/>
          <a:stretch/>
        </p:blipFill>
        <p:spPr>
          <a:xfrm>
            <a:off x="8532727" y="1"/>
            <a:ext cx="3659274" cy="6857999"/>
          </a:xfrm>
          <a:prstGeom prst="rect">
            <a:avLst/>
          </a:prstGeom>
        </p:spPr>
      </p:pic>
      <p:sp>
        <p:nvSpPr>
          <p:cNvPr id="12" name="Title 1">
            <a:extLst>
              <a:ext uri="{FF2B5EF4-FFF2-40B4-BE49-F238E27FC236}">
                <a16:creationId xmlns:a16="http://schemas.microsoft.com/office/drawing/2014/main" id="{96BA541F-D63D-7254-D366-0D0C38DDA344}"/>
              </a:ext>
            </a:extLst>
          </p:cNvPr>
          <p:cNvSpPr txBox="1">
            <a:spLocks/>
          </p:cNvSpPr>
          <p:nvPr/>
        </p:nvSpPr>
        <p:spPr>
          <a:xfrm>
            <a:off x="-2" y="2794477"/>
            <a:ext cx="8532727" cy="642429"/>
          </a:xfrm>
          <a:prstGeom prst="rect">
            <a:avLst/>
          </a:prstGeom>
          <a:solidFill>
            <a:schemeClr val="accent5">
              <a:lumMod val="50000"/>
            </a:schemeClr>
          </a:solid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pPr algn="ctr">
              <a:lnSpc>
                <a:spcPct val="100000"/>
              </a:lnSpc>
            </a:pPr>
            <a:r>
              <a:rPr lang="en-US" sz="18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ADAPTATION through neuroscience research, BRAINS and art!</a:t>
            </a:r>
          </a:p>
        </p:txBody>
      </p:sp>
      <p:pic>
        <p:nvPicPr>
          <p:cNvPr id="18" name="Picture 17" descr="A person holding a plant&#10;&#10;Description automatically generated">
            <a:extLst>
              <a:ext uri="{FF2B5EF4-FFF2-40B4-BE49-F238E27FC236}">
                <a16:creationId xmlns:a16="http://schemas.microsoft.com/office/drawing/2014/main" id="{23BE15B2-D625-78B7-A148-FE23F47B288B}"/>
              </a:ext>
            </a:extLst>
          </p:cNvPr>
          <p:cNvPicPr>
            <a:picLocks noChangeAspect="1"/>
          </p:cNvPicPr>
          <p:nvPr/>
        </p:nvPicPr>
        <p:blipFill>
          <a:blip r:embed="rId4"/>
          <a:stretch>
            <a:fillRect/>
          </a:stretch>
        </p:blipFill>
        <p:spPr>
          <a:xfrm>
            <a:off x="5957455" y="3423405"/>
            <a:ext cx="2580406" cy="3438943"/>
          </a:xfrm>
          <a:prstGeom prst="rect">
            <a:avLst/>
          </a:prstGeom>
        </p:spPr>
      </p:pic>
      <p:pic>
        <p:nvPicPr>
          <p:cNvPr id="3" name="Picture 2">
            <a:extLst>
              <a:ext uri="{FF2B5EF4-FFF2-40B4-BE49-F238E27FC236}">
                <a16:creationId xmlns:a16="http://schemas.microsoft.com/office/drawing/2014/main" id="{B6DA08AE-9165-2FF4-D76D-954891EFA4F6}"/>
              </a:ext>
            </a:extLst>
          </p:cNvPr>
          <p:cNvPicPr>
            <a:picLocks noChangeAspect="1"/>
          </p:cNvPicPr>
          <p:nvPr/>
        </p:nvPicPr>
        <p:blipFill>
          <a:blip r:embed="rId5"/>
          <a:stretch>
            <a:fillRect/>
          </a:stretch>
        </p:blipFill>
        <p:spPr>
          <a:xfrm>
            <a:off x="6611996" y="843174"/>
            <a:ext cx="1863188" cy="1863188"/>
          </a:xfrm>
          <a:prstGeom prst="rect">
            <a:avLst/>
          </a:prstGeom>
        </p:spPr>
      </p:pic>
      <p:pic>
        <p:nvPicPr>
          <p:cNvPr id="13" name="Picture 12" descr="A group of people in a room&#10;&#10;Description automatically generated">
            <a:extLst>
              <a:ext uri="{FF2B5EF4-FFF2-40B4-BE49-F238E27FC236}">
                <a16:creationId xmlns:a16="http://schemas.microsoft.com/office/drawing/2014/main" id="{D75CCE7F-3507-E7E5-9A54-C57FF07D5A40}"/>
              </a:ext>
            </a:extLst>
          </p:cNvPr>
          <p:cNvPicPr>
            <a:picLocks noChangeAspect="1"/>
          </p:cNvPicPr>
          <p:nvPr/>
        </p:nvPicPr>
        <p:blipFill>
          <a:blip r:embed="rId6"/>
          <a:stretch>
            <a:fillRect/>
          </a:stretch>
        </p:blipFill>
        <p:spPr>
          <a:xfrm>
            <a:off x="-306205" y="3433348"/>
            <a:ext cx="4572000" cy="3429000"/>
          </a:xfrm>
          <a:prstGeom prst="rect">
            <a:avLst/>
          </a:prstGeom>
        </p:spPr>
      </p:pic>
      <p:pic>
        <p:nvPicPr>
          <p:cNvPr id="15" name="Picture 14" descr="A group of kids looking at a project&#10;&#10;Description automatically generated">
            <a:extLst>
              <a:ext uri="{FF2B5EF4-FFF2-40B4-BE49-F238E27FC236}">
                <a16:creationId xmlns:a16="http://schemas.microsoft.com/office/drawing/2014/main" id="{17CC8449-CDBA-3222-858A-7EC17859F494}"/>
              </a:ext>
            </a:extLst>
          </p:cNvPr>
          <p:cNvPicPr>
            <a:picLocks noChangeAspect="1"/>
          </p:cNvPicPr>
          <p:nvPr/>
        </p:nvPicPr>
        <p:blipFill>
          <a:blip r:embed="rId7"/>
          <a:stretch>
            <a:fillRect/>
          </a:stretch>
        </p:blipFill>
        <p:spPr>
          <a:xfrm>
            <a:off x="3377048" y="3433348"/>
            <a:ext cx="2580406" cy="3424642"/>
          </a:xfrm>
          <a:prstGeom prst="rect">
            <a:avLst/>
          </a:prstGeom>
        </p:spPr>
      </p:pic>
    </p:spTree>
    <p:extLst>
      <p:ext uri="{BB962C8B-B14F-4D97-AF65-F5344CB8AC3E}">
        <p14:creationId xmlns:p14="http://schemas.microsoft.com/office/powerpoint/2010/main" val="116997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6BA4BF1D-3753-847A-DBF5-14C7FB7CE456}"/>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9" name="Picture 8">
            <a:extLst>
              <a:ext uri="{FF2B5EF4-FFF2-40B4-BE49-F238E27FC236}">
                <a16:creationId xmlns:a16="http://schemas.microsoft.com/office/drawing/2014/main" id="{B40FAE76-99CC-4B8E-7EC1-977D53530E04}"/>
              </a:ext>
            </a:extLst>
          </p:cNvPr>
          <p:cNvPicPr>
            <a:picLocks noChangeAspect="1"/>
          </p:cNvPicPr>
          <p:nvPr/>
        </p:nvPicPr>
        <p:blipFill>
          <a:blip r:embed="rId3"/>
          <a:stretch>
            <a:fillRect/>
          </a:stretch>
        </p:blipFill>
        <p:spPr>
          <a:xfrm>
            <a:off x="2777577" y="0"/>
            <a:ext cx="4883583" cy="3429000"/>
          </a:xfrm>
          <a:prstGeom prst="rect">
            <a:avLst/>
          </a:prstGeom>
        </p:spPr>
      </p:pic>
      <p:pic>
        <p:nvPicPr>
          <p:cNvPr id="11" name="Picture 10">
            <a:extLst>
              <a:ext uri="{FF2B5EF4-FFF2-40B4-BE49-F238E27FC236}">
                <a16:creationId xmlns:a16="http://schemas.microsoft.com/office/drawing/2014/main" id="{066ED4B8-C29B-4735-0BFF-47F120F8A6BC}"/>
              </a:ext>
            </a:extLst>
          </p:cNvPr>
          <p:cNvPicPr>
            <a:picLocks noChangeAspect="1"/>
          </p:cNvPicPr>
          <p:nvPr/>
        </p:nvPicPr>
        <p:blipFill>
          <a:blip r:embed="rId4"/>
          <a:stretch>
            <a:fillRect/>
          </a:stretch>
        </p:blipFill>
        <p:spPr>
          <a:xfrm>
            <a:off x="-14594" y="-12938"/>
            <a:ext cx="3222132" cy="3666071"/>
          </a:xfrm>
          <a:prstGeom prst="rect">
            <a:avLst/>
          </a:prstGeom>
        </p:spPr>
      </p:pic>
      <p:pic>
        <p:nvPicPr>
          <p:cNvPr id="12" name="Picture 11">
            <a:extLst>
              <a:ext uri="{FF2B5EF4-FFF2-40B4-BE49-F238E27FC236}">
                <a16:creationId xmlns:a16="http://schemas.microsoft.com/office/drawing/2014/main" id="{2A453E25-0875-B065-F634-07B12C8030C7}"/>
              </a:ext>
            </a:extLst>
          </p:cNvPr>
          <p:cNvPicPr>
            <a:picLocks noChangeAspect="1"/>
          </p:cNvPicPr>
          <p:nvPr/>
        </p:nvPicPr>
        <p:blipFill>
          <a:blip r:embed="rId5"/>
          <a:stretch>
            <a:fillRect/>
          </a:stretch>
        </p:blipFill>
        <p:spPr>
          <a:xfrm>
            <a:off x="3831221" y="3414621"/>
            <a:ext cx="2582528" cy="3443370"/>
          </a:xfrm>
          <a:prstGeom prst="rect">
            <a:avLst/>
          </a:prstGeom>
        </p:spPr>
      </p:pic>
      <p:pic>
        <p:nvPicPr>
          <p:cNvPr id="10" name="Picture 9">
            <a:extLst>
              <a:ext uri="{FF2B5EF4-FFF2-40B4-BE49-F238E27FC236}">
                <a16:creationId xmlns:a16="http://schemas.microsoft.com/office/drawing/2014/main" id="{E29A4E73-5024-D949-A42E-4BADCFB96B09}"/>
              </a:ext>
            </a:extLst>
          </p:cNvPr>
          <p:cNvPicPr>
            <a:picLocks noChangeAspect="1"/>
          </p:cNvPicPr>
          <p:nvPr/>
        </p:nvPicPr>
        <p:blipFill>
          <a:blip r:embed="rId6"/>
          <a:stretch>
            <a:fillRect/>
          </a:stretch>
        </p:blipFill>
        <p:spPr>
          <a:xfrm>
            <a:off x="-1" y="3418579"/>
            <a:ext cx="4581665" cy="3439421"/>
          </a:xfrm>
          <a:prstGeom prst="rect">
            <a:avLst/>
          </a:prstGeom>
        </p:spPr>
      </p:pic>
      <p:pic>
        <p:nvPicPr>
          <p:cNvPr id="8" name="Picture 7">
            <a:extLst>
              <a:ext uri="{FF2B5EF4-FFF2-40B4-BE49-F238E27FC236}">
                <a16:creationId xmlns:a16="http://schemas.microsoft.com/office/drawing/2014/main" id="{B3B2F1F2-DA87-5E6C-31CD-388A13309F1F}"/>
              </a:ext>
            </a:extLst>
          </p:cNvPr>
          <p:cNvPicPr>
            <a:picLocks noChangeAspect="1"/>
          </p:cNvPicPr>
          <p:nvPr/>
        </p:nvPicPr>
        <p:blipFill>
          <a:blip r:embed="rId7"/>
          <a:stretch>
            <a:fillRect/>
          </a:stretch>
        </p:blipFill>
        <p:spPr>
          <a:xfrm>
            <a:off x="6555227" y="-12938"/>
            <a:ext cx="6012066" cy="6012066"/>
          </a:xfrm>
          <a:prstGeom prst="rect">
            <a:avLst/>
          </a:prstGeom>
        </p:spPr>
      </p:pic>
      <p:pic>
        <p:nvPicPr>
          <p:cNvPr id="13" name="Picture 12">
            <a:extLst>
              <a:ext uri="{FF2B5EF4-FFF2-40B4-BE49-F238E27FC236}">
                <a16:creationId xmlns:a16="http://schemas.microsoft.com/office/drawing/2014/main" id="{5379277D-381D-6A40-E756-7A3E62C89ADC}"/>
              </a:ext>
            </a:extLst>
          </p:cNvPr>
          <p:cNvPicPr>
            <a:picLocks noChangeAspect="1"/>
          </p:cNvPicPr>
          <p:nvPr/>
        </p:nvPicPr>
        <p:blipFill>
          <a:blip r:embed="rId8"/>
          <a:stretch>
            <a:fillRect/>
          </a:stretch>
        </p:blipFill>
        <p:spPr>
          <a:xfrm>
            <a:off x="5922536" y="2920182"/>
            <a:ext cx="6386371" cy="4794201"/>
          </a:xfrm>
          <a:prstGeom prst="rect">
            <a:avLst/>
          </a:prstGeom>
        </p:spPr>
      </p:pic>
      <p:sp>
        <p:nvSpPr>
          <p:cNvPr id="14" name="Rectangle 13">
            <a:extLst>
              <a:ext uri="{FF2B5EF4-FFF2-40B4-BE49-F238E27FC236}">
                <a16:creationId xmlns:a16="http://schemas.microsoft.com/office/drawing/2014/main" id="{A7824DED-A5C3-FB04-B3F7-D2A32B2FD7AD}"/>
              </a:ext>
            </a:extLst>
          </p:cNvPr>
          <p:cNvSpPr/>
          <p:nvPr/>
        </p:nvSpPr>
        <p:spPr>
          <a:xfrm>
            <a:off x="6064014" y="3441938"/>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THANK YOU</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Tree>
    <p:extLst>
      <p:ext uri="{BB962C8B-B14F-4D97-AF65-F5344CB8AC3E}">
        <p14:creationId xmlns:p14="http://schemas.microsoft.com/office/powerpoint/2010/main" val="1201007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5" name="Picture 14" descr="A person standing next to a fish&#10;&#10;Description automatically generated">
            <a:extLst>
              <a:ext uri="{FF2B5EF4-FFF2-40B4-BE49-F238E27FC236}">
                <a16:creationId xmlns:a16="http://schemas.microsoft.com/office/drawing/2014/main" id="{AE798717-4E70-93DD-8AB3-151963B7CEFD}"/>
              </a:ext>
            </a:extLst>
          </p:cNvPr>
          <p:cNvPicPr>
            <a:picLocks noChangeAspect="1"/>
          </p:cNvPicPr>
          <p:nvPr/>
        </p:nvPicPr>
        <p:blipFill>
          <a:blip r:embed="rId2"/>
          <a:srcRect l="14877" r="22173" b="2"/>
          <a:stretch>
            <a:fillRect/>
          </a:stretch>
        </p:blipFill>
        <p:spPr>
          <a:xfrm>
            <a:off x="196731" y="170453"/>
            <a:ext cx="3794884" cy="6517096"/>
          </a:xfrm>
          <a:prstGeom prst="rect">
            <a:avLst/>
          </a:prstGeom>
        </p:spPr>
      </p:pic>
      <p:pic>
        <p:nvPicPr>
          <p:cNvPr id="4" name="Picture 3" descr="A blue abstract watercolor pattern on a white background">
            <a:extLst>
              <a:ext uri="{FF2B5EF4-FFF2-40B4-BE49-F238E27FC236}">
                <a16:creationId xmlns:a16="http://schemas.microsoft.com/office/drawing/2014/main" id="{51F7A5A2-1AEA-028C-B6EE-E2E1F37C1526}"/>
              </a:ext>
            </a:extLst>
          </p:cNvPr>
          <p:cNvPicPr>
            <a:picLocks noChangeAspect="1"/>
          </p:cNvPicPr>
          <p:nvPr/>
        </p:nvPicPr>
        <p:blipFill rotWithShape="1">
          <a:blip r:embed="rId3"/>
          <a:srcRect l="5851" r="13735" b="-1"/>
          <a:stretch>
            <a:fillRect/>
          </a:stretch>
        </p:blipFill>
        <p:spPr>
          <a:xfrm>
            <a:off x="4184141" y="165371"/>
            <a:ext cx="3826711" cy="3176540"/>
          </a:xfrm>
          <a:prstGeom prst="rect">
            <a:avLst/>
          </a:prstGeom>
        </p:spPr>
      </p:pic>
      <p:pic>
        <p:nvPicPr>
          <p:cNvPr id="13" name="Picture 12" descr="A painting of men in cowboy hats&#10;&#10;Description automatically generated">
            <a:extLst>
              <a:ext uri="{FF2B5EF4-FFF2-40B4-BE49-F238E27FC236}">
                <a16:creationId xmlns:a16="http://schemas.microsoft.com/office/drawing/2014/main" id="{8B7D63ED-5FA9-0B8D-DF7D-4C07B4EE2054}"/>
              </a:ext>
            </a:extLst>
          </p:cNvPr>
          <p:cNvPicPr>
            <a:picLocks noChangeAspect="1"/>
          </p:cNvPicPr>
          <p:nvPr/>
        </p:nvPicPr>
        <p:blipFill>
          <a:blip r:embed="rId4"/>
          <a:srcRect l="3918" r="12500" b="1"/>
          <a:stretch>
            <a:fillRect/>
          </a:stretch>
        </p:blipFill>
        <p:spPr>
          <a:xfrm>
            <a:off x="8193992" y="159910"/>
            <a:ext cx="3826711" cy="3181966"/>
          </a:xfrm>
          <a:prstGeom prst="rect">
            <a:avLst/>
          </a:prstGeom>
        </p:spPr>
      </p:pic>
      <p:pic>
        <p:nvPicPr>
          <p:cNvPr id="9" name="Picture 8" descr="A map of a landscape&#10;&#10;Description automatically generated">
            <a:extLst>
              <a:ext uri="{FF2B5EF4-FFF2-40B4-BE49-F238E27FC236}">
                <a16:creationId xmlns:a16="http://schemas.microsoft.com/office/drawing/2014/main" id="{868037B7-84A7-386A-A984-5967B460721C}"/>
              </a:ext>
            </a:extLst>
          </p:cNvPr>
          <p:cNvPicPr>
            <a:picLocks noChangeAspect="1"/>
          </p:cNvPicPr>
          <p:nvPr/>
        </p:nvPicPr>
        <p:blipFill>
          <a:blip r:embed="rId5"/>
          <a:srcRect l="19148" r="18786" b="-1"/>
          <a:stretch>
            <a:fillRect/>
          </a:stretch>
        </p:blipFill>
        <p:spPr>
          <a:xfrm>
            <a:off x="4184141" y="3512234"/>
            <a:ext cx="3826711" cy="3175314"/>
          </a:xfrm>
          <a:prstGeom prst="rect">
            <a:avLst/>
          </a:prstGeom>
        </p:spPr>
      </p:pic>
      <p:pic>
        <p:nvPicPr>
          <p:cNvPr id="11" name="Picture 10" descr="A painting of a mushroom and a person on a hill&#10;&#10;Description automatically generated">
            <a:extLst>
              <a:ext uri="{FF2B5EF4-FFF2-40B4-BE49-F238E27FC236}">
                <a16:creationId xmlns:a16="http://schemas.microsoft.com/office/drawing/2014/main" id="{5B7094BD-3FE6-20CA-465C-A5008F5DF48E}"/>
              </a:ext>
            </a:extLst>
          </p:cNvPr>
          <p:cNvPicPr>
            <a:picLocks noChangeAspect="1"/>
          </p:cNvPicPr>
          <p:nvPr/>
        </p:nvPicPr>
        <p:blipFill>
          <a:blip r:embed="rId6"/>
          <a:srcRect l="11320" r="9896" b="-4"/>
          <a:stretch>
            <a:fillRect/>
          </a:stretch>
        </p:blipFill>
        <p:spPr>
          <a:xfrm>
            <a:off x="8193992" y="3505966"/>
            <a:ext cx="3826711" cy="3181582"/>
          </a:xfrm>
          <a:prstGeom prst="rect">
            <a:avLst/>
          </a:prstGeom>
        </p:spPr>
      </p:pic>
      <p:sp>
        <p:nvSpPr>
          <p:cNvPr id="16" name="Rectangle 15">
            <a:extLst>
              <a:ext uri="{FF2B5EF4-FFF2-40B4-BE49-F238E27FC236}">
                <a16:creationId xmlns:a16="http://schemas.microsoft.com/office/drawing/2014/main" id="{2B57D95F-D266-DEAE-10E4-97F1D9378E1C}"/>
              </a:ext>
            </a:extLst>
          </p:cNvPr>
          <p:cNvSpPr/>
          <p:nvPr/>
        </p:nvSpPr>
        <p:spPr>
          <a:xfrm>
            <a:off x="4215968" y="341638"/>
            <a:ext cx="3794884"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44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Jeff Leake</a:t>
            </a:r>
            <a:endParaRPr lang="en-US" sz="44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17" name="Title 1">
            <a:extLst>
              <a:ext uri="{FF2B5EF4-FFF2-40B4-BE49-F238E27FC236}">
                <a16:creationId xmlns:a16="http://schemas.microsoft.com/office/drawing/2014/main" id="{28A69B81-61BE-F8C9-2B72-DD6F589D511E}"/>
              </a:ext>
            </a:extLst>
          </p:cNvPr>
          <p:cNvSpPr txBox="1">
            <a:spLocks/>
          </p:cNvSpPr>
          <p:nvPr/>
        </p:nvSpPr>
        <p:spPr>
          <a:xfrm>
            <a:off x="4215968" y="159910"/>
            <a:ext cx="4467680" cy="2465119"/>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000" dirty="0">
                <a:solidFill>
                  <a:schemeClr val="bg1"/>
                </a:solidFill>
                <a:effectLst/>
                <a:latin typeface="Bangla Sangam MN" panose="02000000000000000000" pitchFamily="2" charset="0"/>
                <a:ea typeface="Heiti TC Medium" pitchFamily="2" charset="-128"/>
                <a:cs typeface="Bangla Sangam MN" panose="02000000000000000000" pitchFamily="2" charset="0"/>
              </a:rPr>
              <a:t>http://jeffleakeart.com</a:t>
            </a:r>
            <a:endParaRPr lang="en-US" sz="2000" dirty="0">
              <a:solidFill>
                <a:schemeClr val="bg1"/>
              </a:solidFill>
              <a:effectLst/>
              <a:latin typeface="Heiti TC Medium" pitchFamily="2" charset="-128"/>
              <a:ea typeface="Heiti TC Medium" pitchFamily="2" charset="-128"/>
              <a:cs typeface="Aptos Display" panose="020F0502020204030204" pitchFamily="34" charset="0"/>
            </a:endParaRPr>
          </a:p>
        </p:txBody>
      </p:sp>
    </p:spTree>
    <p:extLst>
      <p:ext uri="{BB962C8B-B14F-4D97-AF65-F5344CB8AC3E}">
        <p14:creationId xmlns:p14="http://schemas.microsoft.com/office/powerpoint/2010/main" val="3595919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AA6B4F65-EE0E-4A52-B5A5-85584D08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0C4D2867-0A88-D014-F439-B160EFA288B0}"/>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3EC784BE-6C32-16C7-A4B9-BAF54B7524BC}"/>
              </a:ext>
            </a:extLst>
          </p:cNvPr>
          <p:cNvSpPr/>
          <p:nvPr/>
        </p:nvSpPr>
        <p:spPr>
          <a:xfrm>
            <a:off x="179327" y="264520"/>
            <a:ext cx="7585765"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ALL VOLUNTEER</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pic>
        <p:nvPicPr>
          <p:cNvPr id="10" name="Picture 9" descr="A collage of people and a group of people&#10;&#10;Description automatically generated">
            <a:extLst>
              <a:ext uri="{FF2B5EF4-FFF2-40B4-BE49-F238E27FC236}">
                <a16:creationId xmlns:a16="http://schemas.microsoft.com/office/drawing/2014/main" id="{A1A27C32-B380-C1AD-ECD7-F7A3B2770FF3}"/>
              </a:ext>
            </a:extLst>
          </p:cNvPr>
          <p:cNvPicPr>
            <a:picLocks noChangeAspect="1"/>
          </p:cNvPicPr>
          <p:nvPr/>
        </p:nvPicPr>
        <p:blipFill>
          <a:blip r:embed="rId3"/>
          <a:stretch>
            <a:fillRect/>
          </a:stretch>
        </p:blipFill>
        <p:spPr>
          <a:xfrm>
            <a:off x="1" y="3200407"/>
            <a:ext cx="3657592" cy="3657592"/>
          </a:xfrm>
          <a:prstGeom prst="rect">
            <a:avLst/>
          </a:prstGeom>
        </p:spPr>
      </p:pic>
      <p:pic>
        <p:nvPicPr>
          <p:cNvPr id="12" name="Picture 11">
            <a:extLst>
              <a:ext uri="{FF2B5EF4-FFF2-40B4-BE49-F238E27FC236}">
                <a16:creationId xmlns:a16="http://schemas.microsoft.com/office/drawing/2014/main" id="{556674B6-BC46-2674-CE9C-9FD413F3C75B}"/>
              </a:ext>
            </a:extLst>
          </p:cNvPr>
          <p:cNvPicPr>
            <a:picLocks noChangeAspect="1"/>
          </p:cNvPicPr>
          <p:nvPr/>
        </p:nvPicPr>
        <p:blipFill>
          <a:blip r:embed="rId4"/>
          <a:stretch>
            <a:fillRect/>
          </a:stretch>
        </p:blipFill>
        <p:spPr>
          <a:xfrm>
            <a:off x="3657616" y="3200407"/>
            <a:ext cx="4876793" cy="3657594"/>
          </a:xfrm>
          <a:prstGeom prst="rect">
            <a:avLst/>
          </a:prstGeom>
        </p:spPr>
      </p:pic>
      <p:pic>
        <p:nvPicPr>
          <p:cNvPr id="3" name="Picture 2" descr="A group of people posing for a photo&#10;&#10;Description automatically generated">
            <a:extLst>
              <a:ext uri="{FF2B5EF4-FFF2-40B4-BE49-F238E27FC236}">
                <a16:creationId xmlns:a16="http://schemas.microsoft.com/office/drawing/2014/main" id="{234B8478-7981-4779-DC01-803B72839936}"/>
              </a:ext>
            </a:extLst>
          </p:cNvPr>
          <p:cNvPicPr>
            <a:picLocks noChangeAspect="1"/>
          </p:cNvPicPr>
          <p:nvPr/>
        </p:nvPicPr>
        <p:blipFill>
          <a:blip r:embed="rId5"/>
          <a:stretch>
            <a:fillRect/>
          </a:stretch>
        </p:blipFill>
        <p:spPr>
          <a:xfrm>
            <a:off x="8219791" y="1"/>
            <a:ext cx="4282253" cy="3211690"/>
          </a:xfrm>
          <a:prstGeom prst="rect">
            <a:avLst/>
          </a:prstGeom>
        </p:spPr>
      </p:pic>
      <p:sp>
        <p:nvSpPr>
          <p:cNvPr id="7" name="Title 1">
            <a:extLst>
              <a:ext uri="{FF2B5EF4-FFF2-40B4-BE49-F238E27FC236}">
                <a16:creationId xmlns:a16="http://schemas.microsoft.com/office/drawing/2014/main" id="{59F0353A-BC56-8264-C912-76202D4C6EDA}"/>
              </a:ext>
            </a:extLst>
          </p:cNvPr>
          <p:cNvSpPr txBox="1">
            <a:spLocks/>
          </p:cNvSpPr>
          <p:nvPr/>
        </p:nvSpPr>
        <p:spPr>
          <a:xfrm>
            <a:off x="38219" y="1376715"/>
            <a:ext cx="8205856" cy="2465119"/>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ALL OF US. </a:t>
            </a:r>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FOR </a:t>
            </a:r>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FOURTEEN years (SINCE 2012)!</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NO ADMISSION - NO TUITION - open to everyone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80,000+ public K12 students/community members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local/national/international collaborators</a:t>
            </a: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pic>
        <p:nvPicPr>
          <p:cNvPr id="5" name="Picture 4" descr="A group of people posing for a photo&#10;&#10;Description automatically generated">
            <a:extLst>
              <a:ext uri="{FF2B5EF4-FFF2-40B4-BE49-F238E27FC236}">
                <a16:creationId xmlns:a16="http://schemas.microsoft.com/office/drawing/2014/main" id="{EAE27042-907C-785F-EDC8-542D7FBFDA4C}"/>
              </a:ext>
            </a:extLst>
          </p:cNvPr>
          <p:cNvPicPr>
            <a:picLocks noChangeAspect="1"/>
          </p:cNvPicPr>
          <p:nvPr/>
        </p:nvPicPr>
        <p:blipFill>
          <a:blip r:embed="rId6"/>
          <a:stretch>
            <a:fillRect/>
          </a:stretch>
        </p:blipFill>
        <p:spPr>
          <a:xfrm>
            <a:off x="3598571" y="3199923"/>
            <a:ext cx="4877434" cy="3658076"/>
          </a:xfrm>
          <a:prstGeom prst="rect">
            <a:avLst/>
          </a:prstGeom>
        </p:spPr>
      </p:pic>
      <p:pic>
        <p:nvPicPr>
          <p:cNvPr id="13" name="Picture 12">
            <a:extLst>
              <a:ext uri="{FF2B5EF4-FFF2-40B4-BE49-F238E27FC236}">
                <a16:creationId xmlns:a16="http://schemas.microsoft.com/office/drawing/2014/main" id="{10A2B742-B190-54FA-351C-7774AEA10683}"/>
              </a:ext>
            </a:extLst>
          </p:cNvPr>
          <p:cNvPicPr>
            <a:picLocks noChangeAspect="1"/>
          </p:cNvPicPr>
          <p:nvPr/>
        </p:nvPicPr>
        <p:blipFill>
          <a:blip r:embed="rId7"/>
          <a:stretch>
            <a:fillRect/>
          </a:stretch>
        </p:blipFill>
        <p:spPr>
          <a:xfrm>
            <a:off x="7987861" y="3199924"/>
            <a:ext cx="4204120" cy="3658076"/>
          </a:xfrm>
          <a:prstGeom prst="rect">
            <a:avLst/>
          </a:prstGeom>
        </p:spPr>
      </p:pic>
    </p:spTree>
    <p:extLst>
      <p:ext uri="{BB962C8B-B14F-4D97-AF65-F5344CB8AC3E}">
        <p14:creationId xmlns:p14="http://schemas.microsoft.com/office/powerpoint/2010/main" val="3607509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6C3E4ACA-5D3D-0B23-4E2A-940C9040E357}"/>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A13E364B-3EB2-7865-C755-31A7926BF5A0}"/>
              </a:ext>
            </a:extLst>
          </p:cNvPr>
          <p:cNvSpPr/>
          <p:nvPr/>
        </p:nvSpPr>
        <p:spPr>
          <a:xfrm>
            <a:off x="402096" y="348747"/>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GO PLACES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C67E44FC-7C8F-C135-FB90-CF5454207603}"/>
              </a:ext>
            </a:extLst>
          </p:cNvPr>
          <p:cNvSpPr txBox="1">
            <a:spLocks/>
          </p:cNvSpPr>
          <p:nvPr/>
        </p:nvSpPr>
        <p:spPr>
          <a:xfrm>
            <a:off x="413359" y="1611357"/>
            <a:ext cx="7525127" cy="2207172"/>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-where STEM programs DON’T GO</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-where money and resources don’t go</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-K-12 public schools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-rural and Urban communities </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-houseless youth nonprofits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-correctional facilities</a:t>
            </a:r>
          </a:p>
        </p:txBody>
      </p:sp>
      <p:pic>
        <p:nvPicPr>
          <p:cNvPr id="20" name="Picture 19">
            <a:extLst>
              <a:ext uri="{FF2B5EF4-FFF2-40B4-BE49-F238E27FC236}">
                <a16:creationId xmlns:a16="http://schemas.microsoft.com/office/drawing/2014/main" id="{CA59B563-D1F1-1AA8-1137-0A6FB3053CE7}"/>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8070260" y="951079"/>
            <a:ext cx="2732617" cy="1977116"/>
          </a:xfrm>
          <a:prstGeom prst="rect">
            <a:avLst/>
          </a:prstGeom>
        </p:spPr>
      </p:pic>
      <p:sp>
        <p:nvSpPr>
          <p:cNvPr id="21" name="Oval 20">
            <a:extLst>
              <a:ext uri="{FF2B5EF4-FFF2-40B4-BE49-F238E27FC236}">
                <a16:creationId xmlns:a16="http://schemas.microsoft.com/office/drawing/2014/main" id="{C4906919-C4B6-224C-5601-5DAA5A7AACF1}"/>
              </a:ext>
            </a:extLst>
          </p:cNvPr>
          <p:cNvSpPr>
            <a:spLocks/>
          </p:cNvSpPr>
          <p:nvPr/>
        </p:nvSpPr>
        <p:spPr>
          <a:xfrm>
            <a:off x="9173570" y="1564515"/>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0F12A8DC-4B59-B378-A1F8-BA413A008289}"/>
              </a:ext>
            </a:extLst>
          </p:cNvPr>
          <p:cNvSpPr>
            <a:spLocks/>
          </p:cNvSpPr>
          <p:nvPr/>
        </p:nvSpPr>
        <p:spPr>
          <a:xfrm>
            <a:off x="9274654" y="2073276"/>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3" name="Isosceles Triangle 7">
            <a:extLst>
              <a:ext uri="{FF2B5EF4-FFF2-40B4-BE49-F238E27FC236}">
                <a16:creationId xmlns:a16="http://schemas.microsoft.com/office/drawing/2014/main" id="{919E458C-2520-765E-9CA8-18DA4F64DDD2}"/>
              </a:ext>
            </a:extLst>
          </p:cNvPr>
          <p:cNvSpPr/>
          <p:nvPr/>
        </p:nvSpPr>
        <p:spPr>
          <a:xfrm rot="14493603" flipH="1">
            <a:off x="9965983" y="337215"/>
            <a:ext cx="113151" cy="1683434"/>
          </a:xfrm>
          <a:prstGeom prst="triangle">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4" name="Isosceles Triangle 8">
            <a:extLst>
              <a:ext uri="{FF2B5EF4-FFF2-40B4-BE49-F238E27FC236}">
                <a16:creationId xmlns:a16="http://schemas.microsoft.com/office/drawing/2014/main" id="{A726AEAF-E557-C258-1D8E-F066AEBEC160}"/>
              </a:ext>
            </a:extLst>
          </p:cNvPr>
          <p:cNvSpPr/>
          <p:nvPr/>
        </p:nvSpPr>
        <p:spPr>
          <a:xfrm rot="17775867" flipH="1">
            <a:off x="9663077" y="1892528"/>
            <a:ext cx="45719" cy="705254"/>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6AA54855-4E2C-65BE-EEB7-DB37EAD5D44F}"/>
              </a:ext>
            </a:extLst>
          </p:cNvPr>
          <p:cNvSpPr txBox="1"/>
          <p:nvPr/>
        </p:nvSpPr>
        <p:spPr>
          <a:xfrm>
            <a:off x="9984791" y="254231"/>
            <a:ext cx="1898713"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Davenport, WA</a:t>
            </a:r>
          </a:p>
          <a:p>
            <a:r>
              <a:rPr lang="en-US" dirty="0">
                <a:solidFill>
                  <a:schemeClr val="bg1"/>
                </a:solidFill>
              </a:rPr>
              <a:t>Pop: 1700</a:t>
            </a:r>
          </a:p>
        </p:txBody>
      </p:sp>
      <p:sp>
        <p:nvSpPr>
          <p:cNvPr id="26" name="Oval 25">
            <a:extLst>
              <a:ext uri="{FF2B5EF4-FFF2-40B4-BE49-F238E27FC236}">
                <a16:creationId xmlns:a16="http://schemas.microsoft.com/office/drawing/2014/main" id="{51CAE575-2256-00FF-6AC0-53AFFC3A376B}"/>
              </a:ext>
            </a:extLst>
          </p:cNvPr>
          <p:cNvSpPr>
            <a:spLocks/>
          </p:cNvSpPr>
          <p:nvPr/>
        </p:nvSpPr>
        <p:spPr>
          <a:xfrm>
            <a:off x="8443983" y="2024772"/>
            <a:ext cx="82296" cy="61722"/>
          </a:xfrm>
          <a:prstGeom prst="ellipse">
            <a:avLst/>
          </a:prstGeom>
          <a:solidFill>
            <a:srgbClr val="C0504D"/>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7" name="Isosceles Triangle 14">
            <a:extLst>
              <a:ext uri="{FF2B5EF4-FFF2-40B4-BE49-F238E27FC236}">
                <a16:creationId xmlns:a16="http://schemas.microsoft.com/office/drawing/2014/main" id="{78D4F2AA-23BC-8ADC-64E0-02F21535D2C6}"/>
              </a:ext>
            </a:extLst>
          </p:cNvPr>
          <p:cNvSpPr/>
          <p:nvPr/>
        </p:nvSpPr>
        <p:spPr>
          <a:xfrm rot="19289933" flipH="1">
            <a:off x="9387278" y="1899593"/>
            <a:ext cx="45719" cy="1610865"/>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AC7B06E-A8B0-D231-8084-B95331830775}"/>
              </a:ext>
            </a:extLst>
          </p:cNvPr>
          <p:cNvSpPr>
            <a:spLocks/>
          </p:cNvSpPr>
          <p:nvPr/>
        </p:nvSpPr>
        <p:spPr>
          <a:xfrm>
            <a:off x="8834508" y="2043509"/>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CA183EF-774B-6714-8E3F-D2BC4051BE1B}"/>
              </a:ext>
            </a:extLst>
          </p:cNvPr>
          <p:cNvSpPr>
            <a:spLocks/>
          </p:cNvSpPr>
          <p:nvPr/>
        </p:nvSpPr>
        <p:spPr>
          <a:xfrm>
            <a:off x="8201404" y="2627228"/>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19A68DC8-0CAD-8E84-D026-53B52A360462}"/>
              </a:ext>
            </a:extLst>
          </p:cNvPr>
          <p:cNvSpPr>
            <a:spLocks/>
          </p:cNvSpPr>
          <p:nvPr/>
        </p:nvSpPr>
        <p:spPr>
          <a:xfrm>
            <a:off x="8178715" y="2363527"/>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60D03F8C-EDDA-7E8A-F0C9-817D2C8F5D9B}"/>
              </a:ext>
            </a:extLst>
          </p:cNvPr>
          <p:cNvSpPr>
            <a:spLocks/>
          </p:cNvSpPr>
          <p:nvPr/>
        </p:nvSpPr>
        <p:spPr>
          <a:xfrm>
            <a:off x="8283700" y="2139071"/>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C0F30D50-0956-0E39-EFB1-7F0EAAEE3689}"/>
              </a:ext>
            </a:extLst>
          </p:cNvPr>
          <p:cNvSpPr txBox="1"/>
          <p:nvPr/>
        </p:nvSpPr>
        <p:spPr>
          <a:xfrm>
            <a:off x="9559636" y="2942664"/>
            <a:ext cx="2474312"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Heppner &amp; Ione, OR</a:t>
            </a:r>
          </a:p>
          <a:p>
            <a:r>
              <a:rPr lang="en-US" dirty="0">
                <a:solidFill>
                  <a:schemeClr val="bg1"/>
                </a:solidFill>
              </a:rPr>
              <a:t>Pop: 1240</a:t>
            </a:r>
          </a:p>
        </p:txBody>
      </p:sp>
      <p:sp>
        <p:nvSpPr>
          <p:cNvPr id="34" name="TextBox 33">
            <a:extLst>
              <a:ext uri="{FF2B5EF4-FFF2-40B4-BE49-F238E27FC236}">
                <a16:creationId xmlns:a16="http://schemas.microsoft.com/office/drawing/2014/main" id="{A05E4AA7-30B8-8C47-3705-F82848F82D92}"/>
              </a:ext>
            </a:extLst>
          </p:cNvPr>
          <p:cNvSpPr txBox="1"/>
          <p:nvPr/>
        </p:nvSpPr>
        <p:spPr>
          <a:xfrm>
            <a:off x="10038492" y="2068612"/>
            <a:ext cx="1898712"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La Grande, OR</a:t>
            </a:r>
          </a:p>
          <a:p>
            <a:r>
              <a:rPr lang="en-US" dirty="0">
                <a:solidFill>
                  <a:schemeClr val="bg1"/>
                </a:solidFill>
              </a:rPr>
              <a:t>Pop: 13,000</a:t>
            </a:r>
          </a:p>
        </p:txBody>
      </p:sp>
      <p:sp>
        <p:nvSpPr>
          <p:cNvPr id="35" name="Isosceles Triangle 14">
            <a:extLst>
              <a:ext uri="{FF2B5EF4-FFF2-40B4-BE49-F238E27FC236}">
                <a16:creationId xmlns:a16="http://schemas.microsoft.com/office/drawing/2014/main" id="{639D53A3-7E5E-4689-0750-D14ABB8D50EC}"/>
              </a:ext>
            </a:extLst>
          </p:cNvPr>
          <p:cNvSpPr/>
          <p:nvPr/>
        </p:nvSpPr>
        <p:spPr>
          <a:xfrm rot="3922353" flipH="1">
            <a:off x="7818371" y="2474234"/>
            <a:ext cx="45719" cy="741457"/>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6" name="Isosceles Triangle 7">
            <a:extLst>
              <a:ext uri="{FF2B5EF4-FFF2-40B4-BE49-F238E27FC236}">
                <a16:creationId xmlns:a16="http://schemas.microsoft.com/office/drawing/2014/main" id="{4C540F96-0F20-6973-8499-CBE5D97FBF10}"/>
              </a:ext>
            </a:extLst>
          </p:cNvPr>
          <p:cNvSpPr/>
          <p:nvPr/>
        </p:nvSpPr>
        <p:spPr>
          <a:xfrm rot="11212859" flipH="1">
            <a:off x="8305318" y="1120629"/>
            <a:ext cx="45719" cy="1215457"/>
          </a:xfrm>
          <a:prstGeom prst="triangle">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7" name="Isosceles Triangle 7">
            <a:extLst>
              <a:ext uri="{FF2B5EF4-FFF2-40B4-BE49-F238E27FC236}">
                <a16:creationId xmlns:a16="http://schemas.microsoft.com/office/drawing/2014/main" id="{320BEC3B-3D4B-400C-8EE6-18FF419C9207}"/>
              </a:ext>
            </a:extLst>
          </p:cNvPr>
          <p:cNvSpPr/>
          <p:nvPr/>
        </p:nvSpPr>
        <p:spPr>
          <a:xfrm rot="11647351" flipH="1">
            <a:off x="8491625" y="494935"/>
            <a:ext cx="113151" cy="1683434"/>
          </a:xfrm>
          <a:prstGeom prst="triangle">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8DED3A1F-2EDA-CEE1-2C81-B1450942B55B}"/>
              </a:ext>
            </a:extLst>
          </p:cNvPr>
          <p:cNvSpPr txBox="1"/>
          <p:nvPr/>
        </p:nvSpPr>
        <p:spPr>
          <a:xfrm>
            <a:off x="7482997" y="198511"/>
            <a:ext cx="1782483" cy="923330"/>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Siletz, Amity &amp; Willamina, OR</a:t>
            </a:r>
          </a:p>
          <a:p>
            <a:r>
              <a:rPr lang="en-US" dirty="0">
                <a:solidFill>
                  <a:schemeClr val="bg1"/>
                </a:solidFill>
              </a:rPr>
              <a:t>Pop: 4000</a:t>
            </a:r>
          </a:p>
        </p:txBody>
      </p:sp>
      <p:pic>
        <p:nvPicPr>
          <p:cNvPr id="41" name="Picture 40">
            <a:extLst>
              <a:ext uri="{FF2B5EF4-FFF2-40B4-BE49-F238E27FC236}">
                <a16:creationId xmlns:a16="http://schemas.microsoft.com/office/drawing/2014/main" id="{E6F642BC-CE50-3BFD-8514-FB07AD8C6038}"/>
              </a:ext>
            </a:extLst>
          </p:cNvPr>
          <p:cNvPicPr>
            <a:picLocks noChangeAspect="1"/>
          </p:cNvPicPr>
          <p:nvPr/>
        </p:nvPicPr>
        <p:blipFill>
          <a:blip r:embed="rId4"/>
          <a:stretch>
            <a:fillRect/>
          </a:stretch>
        </p:blipFill>
        <p:spPr>
          <a:xfrm>
            <a:off x="7561067" y="3759896"/>
            <a:ext cx="4630933" cy="3085663"/>
          </a:xfrm>
          <a:prstGeom prst="rect">
            <a:avLst/>
          </a:prstGeom>
        </p:spPr>
      </p:pic>
      <p:sp>
        <p:nvSpPr>
          <p:cNvPr id="32" name="TextBox 31">
            <a:extLst>
              <a:ext uri="{FF2B5EF4-FFF2-40B4-BE49-F238E27FC236}">
                <a16:creationId xmlns:a16="http://schemas.microsoft.com/office/drawing/2014/main" id="{A1BD8242-7D78-0BC1-924B-3AC5D4A5861E}"/>
              </a:ext>
            </a:extLst>
          </p:cNvPr>
          <p:cNvSpPr txBox="1"/>
          <p:nvPr/>
        </p:nvSpPr>
        <p:spPr>
          <a:xfrm>
            <a:off x="5989157" y="2705025"/>
            <a:ext cx="1687005" cy="923330"/>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Meservy Meadows, OR Pop: ~40</a:t>
            </a:r>
          </a:p>
        </p:txBody>
      </p:sp>
      <p:pic>
        <p:nvPicPr>
          <p:cNvPr id="45" name="Picture 44" descr="A tree with leaves on the ground&#10;&#10;Description automatically generated with medium confidence">
            <a:extLst>
              <a:ext uri="{FF2B5EF4-FFF2-40B4-BE49-F238E27FC236}">
                <a16:creationId xmlns:a16="http://schemas.microsoft.com/office/drawing/2014/main" id="{45AA1BAC-567C-556C-CF30-C907E82633D5}"/>
              </a:ext>
            </a:extLst>
          </p:cNvPr>
          <p:cNvPicPr>
            <a:picLocks noChangeAspect="1"/>
          </p:cNvPicPr>
          <p:nvPr/>
        </p:nvPicPr>
        <p:blipFill>
          <a:blip r:embed="rId5"/>
          <a:stretch>
            <a:fillRect/>
          </a:stretch>
        </p:blipFill>
        <p:spPr>
          <a:xfrm>
            <a:off x="0" y="3741210"/>
            <a:ext cx="1925782" cy="3116789"/>
          </a:xfrm>
          <a:prstGeom prst="rect">
            <a:avLst/>
          </a:prstGeom>
        </p:spPr>
      </p:pic>
      <p:pic>
        <p:nvPicPr>
          <p:cNvPr id="47" name="Picture 46" descr="A collage of a person holding a cup&#10;&#10;Description automatically generated">
            <a:extLst>
              <a:ext uri="{FF2B5EF4-FFF2-40B4-BE49-F238E27FC236}">
                <a16:creationId xmlns:a16="http://schemas.microsoft.com/office/drawing/2014/main" id="{0649795B-054D-5852-673A-AD5953803A9C}"/>
              </a:ext>
            </a:extLst>
          </p:cNvPr>
          <p:cNvPicPr>
            <a:picLocks noChangeAspect="1"/>
          </p:cNvPicPr>
          <p:nvPr/>
        </p:nvPicPr>
        <p:blipFill>
          <a:blip r:embed="rId6"/>
          <a:stretch>
            <a:fillRect/>
          </a:stretch>
        </p:blipFill>
        <p:spPr>
          <a:xfrm>
            <a:off x="1853560" y="3732957"/>
            <a:ext cx="2968623" cy="3118821"/>
          </a:xfrm>
          <a:prstGeom prst="rect">
            <a:avLst/>
          </a:prstGeom>
        </p:spPr>
      </p:pic>
      <p:pic>
        <p:nvPicPr>
          <p:cNvPr id="40" name="Picture 39" descr="A picture containing food, text, outdoor&#10;&#10;Description automatically generated">
            <a:extLst>
              <a:ext uri="{FF2B5EF4-FFF2-40B4-BE49-F238E27FC236}">
                <a16:creationId xmlns:a16="http://schemas.microsoft.com/office/drawing/2014/main" id="{18ED8FBF-3CDE-3261-709A-21D575B1DD9F}"/>
              </a:ext>
            </a:extLst>
          </p:cNvPr>
          <p:cNvPicPr>
            <a:picLocks noChangeAspect="1"/>
          </p:cNvPicPr>
          <p:nvPr/>
        </p:nvPicPr>
        <p:blipFill>
          <a:blip r:embed="rId7"/>
          <a:stretch>
            <a:fillRect/>
          </a:stretch>
        </p:blipFill>
        <p:spPr>
          <a:xfrm>
            <a:off x="4822183" y="3739176"/>
            <a:ext cx="2928127" cy="3106381"/>
          </a:xfrm>
          <a:prstGeom prst="rect">
            <a:avLst/>
          </a:prstGeom>
        </p:spPr>
      </p:pic>
      <p:sp>
        <p:nvSpPr>
          <p:cNvPr id="48" name="TextBox 47">
            <a:extLst>
              <a:ext uri="{FF2B5EF4-FFF2-40B4-BE49-F238E27FC236}">
                <a16:creationId xmlns:a16="http://schemas.microsoft.com/office/drawing/2014/main" id="{2B8EE4E6-B652-6B67-B888-FE83F96B2AB9}"/>
              </a:ext>
            </a:extLst>
          </p:cNvPr>
          <p:cNvSpPr txBox="1"/>
          <p:nvPr/>
        </p:nvSpPr>
        <p:spPr>
          <a:xfrm>
            <a:off x="1853560" y="5013434"/>
            <a:ext cx="1562302" cy="369332"/>
          </a:xfrm>
          <a:prstGeom prst="rect">
            <a:avLst/>
          </a:prstGeom>
          <a:solidFill>
            <a:schemeClr val="bg1"/>
          </a:solidFill>
        </p:spPr>
        <p:txBody>
          <a:bodyPr wrap="square" rtlCol="0">
            <a:spAutoFit/>
          </a:bodyPr>
          <a:lstStyle/>
          <a:p>
            <a:endParaRPr lang="en-US" dirty="0"/>
          </a:p>
        </p:txBody>
      </p:sp>
      <p:sp>
        <p:nvSpPr>
          <p:cNvPr id="2" name="TextBox 1">
            <a:extLst>
              <a:ext uri="{FF2B5EF4-FFF2-40B4-BE49-F238E27FC236}">
                <a16:creationId xmlns:a16="http://schemas.microsoft.com/office/drawing/2014/main" id="{9A036BA1-D1D7-F8FB-D56F-8FEA64CD62A1}"/>
              </a:ext>
            </a:extLst>
          </p:cNvPr>
          <p:cNvSpPr txBox="1"/>
          <p:nvPr/>
        </p:nvSpPr>
        <p:spPr>
          <a:xfrm>
            <a:off x="9851891" y="1209312"/>
            <a:ext cx="1454116" cy="584775"/>
          </a:xfrm>
          <a:prstGeom prst="rect">
            <a:avLst/>
          </a:prstGeom>
          <a:noFill/>
        </p:spPr>
        <p:txBody>
          <a:bodyPr wrap="none" rtlCol="0">
            <a:spAutoFit/>
          </a:bodyPr>
          <a:lstStyle/>
          <a:p>
            <a:pPr algn="ctr"/>
            <a:r>
              <a:rPr lang="en-US" sz="1600" b="1" dirty="0">
                <a:solidFill>
                  <a:srgbClr val="C00000"/>
                </a:solidFill>
              </a:rPr>
              <a:t>A </a:t>
            </a:r>
            <a:r>
              <a:rPr lang="en-US" sz="1600" b="1" i="1" dirty="0">
                <a:solidFill>
                  <a:srgbClr val="C00000"/>
                </a:solidFill>
              </a:rPr>
              <a:t>few</a:t>
            </a:r>
            <a:r>
              <a:rPr lang="en-US" sz="1600" b="1" dirty="0">
                <a:solidFill>
                  <a:srgbClr val="C00000"/>
                </a:solidFill>
              </a:rPr>
              <a:t> places</a:t>
            </a:r>
          </a:p>
          <a:p>
            <a:pPr algn="ctr"/>
            <a:r>
              <a:rPr lang="en-US" sz="1600" b="1" dirty="0">
                <a:solidFill>
                  <a:srgbClr val="C00000"/>
                </a:solidFill>
              </a:rPr>
              <a:t>we’ve been</a:t>
            </a:r>
          </a:p>
        </p:txBody>
      </p:sp>
      <p:sp>
        <p:nvSpPr>
          <p:cNvPr id="3" name="Oval 2">
            <a:extLst>
              <a:ext uri="{FF2B5EF4-FFF2-40B4-BE49-F238E27FC236}">
                <a16:creationId xmlns:a16="http://schemas.microsoft.com/office/drawing/2014/main" id="{8A12EC7C-EE72-58C1-DA25-B76B54F9008A}"/>
              </a:ext>
            </a:extLst>
          </p:cNvPr>
          <p:cNvSpPr>
            <a:spLocks/>
          </p:cNvSpPr>
          <p:nvPr/>
        </p:nvSpPr>
        <p:spPr>
          <a:xfrm>
            <a:off x="8574167" y="2377197"/>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8" name="Isosceles Triangle 14">
            <a:extLst>
              <a:ext uri="{FF2B5EF4-FFF2-40B4-BE49-F238E27FC236}">
                <a16:creationId xmlns:a16="http://schemas.microsoft.com/office/drawing/2014/main" id="{5BF5AFEA-8E22-A360-045A-F42A76AF54C2}"/>
              </a:ext>
            </a:extLst>
          </p:cNvPr>
          <p:cNvSpPr/>
          <p:nvPr/>
        </p:nvSpPr>
        <p:spPr>
          <a:xfrm rot="1736913" flipH="1">
            <a:off x="8428308" y="2392895"/>
            <a:ext cx="45719" cy="741457"/>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7D1C220-D2AE-DF6D-020F-1DFEA8FDAB8A}"/>
              </a:ext>
            </a:extLst>
          </p:cNvPr>
          <p:cNvSpPr txBox="1"/>
          <p:nvPr/>
        </p:nvSpPr>
        <p:spPr>
          <a:xfrm>
            <a:off x="7826089" y="2956852"/>
            <a:ext cx="1522364"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Sisters, OR</a:t>
            </a:r>
          </a:p>
          <a:p>
            <a:r>
              <a:rPr lang="en-US" dirty="0">
                <a:solidFill>
                  <a:schemeClr val="bg1"/>
                </a:solidFill>
              </a:rPr>
              <a:t>Pop: 3081</a:t>
            </a:r>
          </a:p>
        </p:txBody>
      </p:sp>
      <p:sp>
        <p:nvSpPr>
          <p:cNvPr id="10" name="Isosceles Triangle 14">
            <a:extLst>
              <a:ext uri="{FF2B5EF4-FFF2-40B4-BE49-F238E27FC236}">
                <a16:creationId xmlns:a16="http://schemas.microsoft.com/office/drawing/2014/main" id="{5D885254-C7E7-8BDE-53F9-6A090AF059D8}"/>
              </a:ext>
            </a:extLst>
          </p:cNvPr>
          <p:cNvSpPr/>
          <p:nvPr/>
        </p:nvSpPr>
        <p:spPr>
          <a:xfrm rot="6988667" flipH="1">
            <a:off x="7886305" y="1380500"/>
            <a:ext cx="45719" cy="741457"/>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D46CF25E-7B17-7B3E-C65C-BF399664B80F}"/>
              </a:ext>
            </a:extLst>
          </p:cNvPr>
          <p:cNvSpPr>
            <a:spLocks/>
          </p:cNvSpPr>
          <p:nvPr/>
        </p:nvSpPr>
        <p:spPr>
          <a:xfrm>
            <a:off x="8203925" y="1877915"/>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AE961EB-64B6-00D6-98DB-9B981E45F39C}"/>
              </a:ext>
            </a:extLst>
          </p:cNvPr>
          <p:cNvSpPr txBox="1"/>
          <p:nvPr/>
        </p:nvSpPr>
        <p:spPr>
          <a:xfrm>
            <a:off x="6260576" y="1294857"/>
            <a:ext cx="1522364"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Astoria, OR</a:t>
            </a:r>
          </a:p>
          <a:p>
            <a:r>
              <a:rPr lang="en-US" dirty="0">
                <a:solidFill>
                  <a:schemeClr val="bg1"/>
                </a:solidFill>
              </a:rPr>
              <a:t>Pop: 10,000</a:t>
            </a:r>
          </a:p>
        </p:txBody>
      </p:sp>
    </p:spTree>
    <p:extLst>
      <p:ext uri="{BB962C8B-B14F-4D97-AF65-F5344CB8AC3E}">
        <p14:creationId xmlns:p14="http://schemas.microsoft.com/office/powerpoint/2010/main" val="3124855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4AA9A4E5-79B6-433D-E326-D3C60026F469}"/>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6" name="Picture 5" descr="A group of women standing in front of a table&#10;&#10;Description automatically generated">
            <a:extLst>
              <a:ext uri="{FF2B5EF4-FFF2-40B4-BE49-F238E27FC236}">
                <a16:creationId xmlns:a16="http://schemas.microsoft.com/office/drawing/2014/main" id="{F53FB14B-6313-6F08-E1AE-79FDC7910D26}"/>
              </a:ext>
            </a:extLst>
          </p:cNvPr>
          <p:cNvPicPr>
            <a:picLocks noChangeAspect="1"/>
          </p:cNvPicPr>
          <p:nvPr/>
        </p:nvPicPr>
        <p:blipFill>
          <a:blip r:embed="rId3"/>
          <a:stretch>
            <a:fillRect/>
          </a:stretch>
        </p:blipFill>
        <p:spPr>
          <a:xfrm>
            <a:off x="-1" y="0"/>
            <a:ext cx="9135565" cy="6858000"/>
          </a:xfrm>
          <a:prstGeom prst="rect">
            <a:avLst/>
          </a:prstGeom>
        </p:spPr>
      </p:pic>
      <p:pic>
        <p:nvPicPr>
          <p:cNvPr id="8" name="Picture 7" descr="A group of people in gloves&#10;&#10;Description automatically generated">
            <a:extLst>
              <a:ext uri="{FF2B5EF4-FFF2-40B4-BE49-F238E27FC236}">
                <a16:creationId xmlns:a16="http://schemas.microsoft.com/office/drawing/2014/main" id="{878D8AD8-D30E-2A78-CC17-34554E5EB7B9}"/>
              </a:ext>
            </a:extLst>
          </p:cNvPr>
          <p:cNvPicPr>
            <a:picLocks noChangeAspect="1"/>
          </p:cNvPicPr>
          <p:nvPr/>
        </p:nvPicPr>
        <p:blipFill>
          <a:blip r:embed="rId4"/>
          <a:stretch>
            <a:fillRect/>
          </a:stretch>
        </p:blipFill>
        <p:spPr>
          <a:xfrm>
            <a:off x="9135564" y="2784662"/>
            <a:ext cx="3056416" cy="4073328"/>
          </a:xfrm>
          <a:prstGeom prst="rect">
            <a:avLst/>
          </a:prstGeom>
        </p:spPr>
      </p:pic>
      <p:pic>
        <p:nvPicPr>
          <p:cNvPr id="10" name="Picture 9" descr="A piece of paper with writing on it&#10;&#10;Description automatically generated">
            <a:extLst>
              <a:ext uri="{FF2B5EF4-FFF2-40B4-BE49-F238E27FC236}">
                <a16:creationId xmlns:a16="http://schemas.microsoft.com/office/drawing/2014/main" id="{7EB120A9-E143-A53F-BD6C-26841CD07838}"/>
              </a:ext>
            </a:extLst>
          </p:cNvPr>
          <p:cNvPicPr>
            <a:picLocks noChangeAspect="1"/>
          </p:cNvPicPr>
          <p:nvPr/>
        </p:nvPicPr>
        <p:blipFill>
          <a:blip r:embed="rId5"/>
          <a:stretch>
            <a:fillRect/>
          </a:stretch>
        </p:blipFill>
        <p:spPr>
          <a:xfrm>
            <a:off x="9135564" y="1"/>
            <a:ext cx="3056436" cy="3056436"/>
          </a:xfrm>
          <a:prstGeom prst="rect">
            <a:avLst/>
          </a:prstGeom>
        </p:spPr>
      </p:pic>
      <p:pic>
        <p:nvPicPr>
          <p:cNvPr id="2" name="Picture 1" descr="A blue abstract watercolor pattern on a white background">
            <a:extLst>
              <a:ext uri="{FF2B5EF4-FFF2-40B4-BE49-F238E27FC236}">
                <a16:creationId xmlns:a16="http://schemas.microsoft.com/office/drawing/2014/main" id="{C828AF3F-0AB9-C6D4-9564-C11CEDD2B81A}"/>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3" name="Picture 2" descr="A collage of kids at an event&#10;&#10;Description automatically generated">
            <a:extLst>
              <a:ext uri="{FF2B5EF4-FFF2-40B4-BE49-F238E27FC236}">
                <a16:creationId xmlns:a16="http://schemas.microsoft.com/office/drawing/2014/main" id="{D58F8C7B-6850-4F67-1150-878EBF88D488}"/>
              </a:ext>
            </a:extLst>
          </p:cNvPr>
          <p:cNvPicPr>
            <a:picLocks noChangeAspect="1"/>
          </p:cNvPicPr>
          <p:nvPr/>
        </p:nvPicPr>
        <p:blipFill>
          <a:blip r:embed="rId6"/>
          <a:stretch>
            <a:fillRect/>
          </a:stretch>
        </p:blipFill>
        <p:spPr>
          <a:xfrm>
            <a:off x="5199530" y="0"/>
            <a:ext cx="6992450" cy="6858000"/>
          </a:xfrm>
          <a:prstGeom prst="rect">
            <a:avLst/>
          </a:prstGeom>
        </p:spPr>
      </p:pic>
      <p:pic>
        <p:nvPicPr>
          <p:cNvPr id="5" name="Picture 4" descr="A group of people in a room&#10;&#10;Description automatically generated">
            <a:extLst>
              <a:ext uri="{FF2B5EF4-FFF2-40B4-BE49-F238E27FC236}">
                <a16:creationId xmlns:a16="http://schemas.microsoft.com/office/drawing/2014/main" id="{48CEAFC0-7D98-3F4F-535A-58C955AB5F79}"/>
              </a:ext>
            </a:extLst>
          </p:cNvPr>
          <p:cNvPicPr>
            <a:picLocks noChangeAspect="1"/>
          </p:cNvPicPr>
          <p:nvPr/>
        </p:nvPicPr>
        <p:blipFill>
          <a:blip r:embed="rId7"/>
          <a:stretch>
            <a:fillRect/>
          </a:stretch>
        </p:blipFill>
        <p:spPr>
          <a:xfrm>
            <a:off x="0" y="0"/>
            <a:ext cx="5199530" cy="6858000"/>
          </a:xfrm>
          <a:prstGeom prst="rect">
            <a:avLst/>
          </a:prstGeom>
        </p:spPr>
      </p:pic>
      <p:pic>
        <p:nvPicPr>
          <p:cNvPr id="7" name="Picture 6" descr="A blue abstract watercolor pattern on a white background">
            <a:extLst>
              <a:ext uri="{FF2B5EF4-FFF2-40B4-BE49-F238E27FC236}">
                <a16:creationId xmlns:a16="http://schemas.microsoft.com/office/drawing/2014/main" id="{6E05E9BD-7635-8FFF-B7E3-73B9B07E06D7}"/>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9" name="Picture 8" descr="A group of women standing in front of a table&#10;&#10;Description automatically generated">
            <a:extLst>
              <a:ext uri="{FF2B5EF4-FFF2-40B4-BE49-F238E27FC236}">
                <a16:creationId xmlns:a16="http://schemas.microsoft.com/office/drawing/2014/main" id="{F267EBCA-273C-1059-24C7-AC839D3E598B}"/>
              </a:ext>
            </a:extLst>
          </p:cNvPr>
          <p:cNvPicPr>
            <a:picLocks noChangeAspect="1"/>
          </p:cNvPicPr>
          <p:nvPr/>
        </p:nvPicPr>
        <p:blipFill>
          <a:blip r:embed="rId3"/>
          <a:stretch>
            <a:fillRect/>
          </a:stretch>
        </p:blipFill>
        <p:spPr>
          <a:xfrm>
            <a:off x="-1" y="0"/>
            <a:ext cx="9135565" cy="6858000"/>
          </a:xfrm>
          <a:prstGeom prst="rect">
            <a:avLst/>
          </a:prstGeom>
        </p:spPr>
      </p:pic>
      <p:pic>
        <p:nvPicPr>
          <p:cNvPr id="11" name="Picture 10" descr="A group of people in gloves&#10;&#10;Description automatically generated">
            <a:extLst>
              <a:ext uri="{FF2B5EF4-FFF2-40B4-BE49-F238E27FC236}">
                <a16:creationId xmlns:a16="http://schemas.microsoft.com/office/drawing/2014/main" id="{35387C78-0314-7C7B-1848-DB12C26014E1}"/>
              </a:ext>
            </a:extLst>
          </p:cNvPr>
          <p:cNvPicPr>
            <a:picLocks noChangeAspect="1"/>
          </p:cNvPicPr>
          <p:nvPr/>
        </p:nvPicPr>
        <p:blipFill>
          <a:blip r:embed="rId4"/>
          <a:stretch>
            <a:fillRect/>
          </a:stretch>
        </p:blipFill>
        <p:spPr>
          <a:xfrm>
            <a:off x="9135564" y="2784662"/>
            <a:ext cx="3056416" cy="4073328"/>
          </a:xfrm>
          <a:prstGeom prst="rect">
            <a:avLst/>
          </a:prstGeom>
        </p:spPr>
      </p:pic>
      <p:pic>
        <p:nvPicPr>
          <p:cNvPr id="12" name="Picture 11" descr="A piece of paper with writing on it&#10;&#10;Description automatically generated">
            <a:extLst>
              <a:ext uri="{FF2B5EF4-FFF2-40B4-BE49-F238E27FC236}">
                <a16:creationId xmlns:a16="http://schemas.microsoft.com/office/drawing/2014/main" id="{016C3B13-3CEE-F252-33D5-402D485FB4E6}"/>
              </a:ext>
            </a:extLst>
          </p:cNvPr>
          <p:cNvPicPr>
            <a:picLocks noChangeAspect="1"/>
          </p:cNvPicPr>
          <p:nvPr/>
        </p:nvPicPr>
        <p:blipFill>
          <a:blip r:embed="rId5"/>
          <a:stretch>
            <a:fillRect/>
          </a:stretch>
        </p:blipFill>
        <p:spPr>
          <a:xfrm>
            <a:off x="9135564" y="1"/>
            <a:ext cx="3056436" cy="3056436"/>
          </a:xfrm>
          <a:prstGeom prst="rect">
            <a:avLst/>
          </a:prstGeom>
        </p:spPr>
      </p:pic>
      <p:pic>
        <p:nvPicPr>
          <p:cNvPr id="13" name="Picture 12" descr="A blue abstract watercolor pattern on a white background">
            <a:extLst>
              <a:ext uri="{FF2B5EF4-FFF2-40B4-BE49-F238E27FC236}">
                <a16:creationId xmlns:a16="http://schemas.microsoft.com/office/drawing/2014/main" id="{1813F3C1-0116-AFC8-E4C7-01D137C0E954}"/>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19" name="Picture 18" descr="A collage of people in different poses&#10;&#10;Description automatically generated">
            <a:extLst>
              <a:ext uri="{FF2B5EF4-FFF2-40B4-BE49-F238E27FC236}">
                <a16:creationId xmlns:a16="http://schemas.microsoft.com/office/drawing/2014/main" id="{2482A191-CAE0-AD6C-F78E-8E234EEB96E8}"/>
              </a:ext>
            </a:extLst>
          </p:cNvPr>
          <p:cNvPicPr>
            <a:picLocks noChangeAspect="1"/>
          </p:cNvPicPr>
          <p:nvPr/>
        </p:nvPicPr>
        <p:blipFill>
          <a:blip r:embed="rId8"/>
          <a:stretch>
            <a:fillRect/>
          </a:stretch>
        </p:blipFill>
        <p:spPr>
          <a:xfrm>
            <a:off x="-20" y="-254037"/>
            <a:ext cx="5334020" cy="7112027"/>
          </a:xfrm>
          <a:prstGeom prst="rect">
            <a:avLst/>
          </a:prstGeom>
        </p:spPr>
      </p:pic>
      <p:pic>
        <p:nvPicPr>
          <p:cNvPr id="15" name="Picture 14" descr="A group of children in a classroom&#10;&#10;Description automatically generated">
            <a:extLst>
              <a:ext uri="{FF2B5EF4-FFF2-40B4-BE49-F238E27FC236}">
                <a16:creationId xmlns:a16="http://schemas.microsoft.com/office/drawing/2014/main" id="{36BB746D-BA4B-046A-C242-95A07F4F8294}"/>
              </a:ext>
            </a:extLst>
          </p:cNvPr>
          <p:cNvPicPr>
            <a:picLocks noChangeAspect="1"/>
          </p:cNvPicPr>
          <p:nvPr/>
        </p:nvPicPr>
        <p:blipFill>
          <a:blip r:embed="rId9"/>
          <a:stretch>
            <a:fillRect/>
          </a:stretch>
        </p:blipFill>
        <p:spPr>
          <a:xfrm>
            <a:off x="3318751" y="0"/>
            <a:ext cx="8893629" cy="8893629"/>
          </a:xfrm>
          <a:prstGeom prst="rect">
            <a:avLst/>
          </a:prstGeom>
        </p:spPr>
      </p:pic>
      <p:sp>
        <p:nvSpPr>
          <p:cNvPr id="17" name="Rectangle 16">
            <a:extLst>
              <a:ext uri="{FF2B5EF4-FFF2-40B4-BE49-F238E27FC236}">
                <a16:creationId xmlns:a16="http://schemas.microsoft.com/office/drawing/2014/main" id="{CFF3FFA3-F65C-830D-C6E6-392D8FB28116}"/>
              </a:ext>
            </a:extLst>
          </p:cNvPr>
          <p:cNvSpPr/>
          <p:nvPr/>
        </p:nvSpPr>
        <p:spPr>
          <a:xfrm>
            <a:off x="6623076" y="0"/>
            <a:ext cx="2216124" cy="326571"/>
          </a:xfrm>
          <a:prstGeom prst="rect">
            <a:avLst/>
          </a:prstGeom>
          <a:solidFill>
            <a:srgbClr val="B0B0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6327BF7E-A26D-DB3A-87AB-0BA351690D10}"/>
              </a:ext>
            </a:extLst>
          </p:cNvPr>
          <p:cNvSpPr txBox="1"/>
          <p:nvPr/>
        </p:nvSpPr>
        <p:spPr>
          <a:xfrm>
            <a:off x="10092853" y="4913204"/>
            <a:ext cx="1846980" cy="707886"/>
          </a:xfrm>
          <a:prstGeom prst="rect">
            <a:avLst/>
          </a:prstGeom>
          <a:noFill/>
        </p:spPr>
        <p:txBody>
          <a:bodyPr wrap="none" rtlCol="0">
            <a:spAutoFit/>
          </a:bodyPr>
          <a:lstStyle/>
          <a:p>
            <a:pPr algn="ctr"/>
            <a:r>
              <a:rPr lang="en-US" sz="2000" b="1" dirty="0">
                <a:solidFill>
                  <a:srgbClr val="C00000"/>
                </a:solidFill>
              </a:rPr>
              <a:t>MORE places</a:t>
            </a:r>
          </a:p>
          <a:p>
            <a:pPr algn="ctr"/>
            <a:r>
              <a:rPr lang="en-US" sz="2000" b="1" dirty="0">
                <a:solidFill>
                  <a:srgbClr val="C00000"/>
                </a:solidFill>
              </a:rPr>
              <a:t>we’ve been!!</a:t>
            </a:r>
          </a:p>
        </p:txBody>
      </p:sp>
    </p:spTree>
    <p:extLst>
      <p:ext uri="{BB962C8B-B14F-4D97-AF65-F5344CB8AC3E}">
        <p14:creationId xmlns:p14="http://schemas.microsoft.com/office/powerpoint/2010/main" val="3020753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AA6B4F65-EE0E-4A52-B5A5-85584D08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olorful brain on a fence&#10;&#10;Description automatically generated">
            <a:extLst>
              <a:ext uri="{FF2B5EF4-FFF2-40B4-BE49-F238E27FC236}">
                <a16:creationId xmlns:a16="http://schemas.microsoft.com/office/drawing/2014/main" id="{029F2D57-F3FE-E779-6AE7-782149FB916B}"/>
              </a:ext>
            </a:extLst>
          </p:cNvPr>
          <p:cNvPicPr>
            <a:picLocks noChangeAspect="1"/>
          </p:cNvPicPr>
          <p:nvPr/>
        </p:nvPicPr>
        <p:blipFill rotWithShape="1">
          <a:blip r:embed="rId2"/>
          <a:srcRect t="16561" b="8439"/>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18FDA808-B18A-AC39-CBFB-AE12C81A2D9C}"/>
              </a:ext>
            </a:extLst>
          </p:cNvPr>
          <p:cNvSpPr/>
          <p:nvPr/>
        </p:nvSpPr>
        <p:spPr>
          <a:xfrm>
            <a:off x="10195033" y="6231170"/>
            <a:ext cx="2091559" cy="884308"/>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24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GO PLACES</a:t>
            </a:r>
            <a:endParaRPr lang="en-US" sz="24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extBox 5">
            <a:extLst>
              <a:ext uri="{FF2B5EF4-FFF2-40B4-BE49-F238E27FC236}">
                <a16:creationId xmlns:a16="http://schemas.microsoft.com/office/drawing/2014/main" id="{AB2077A9-F8E7-6C5C-FDEC-D17FAB27BC65}"/>
              </a:ext>
            </a:extLst>
          </p:cNvPr>
          <p:cNvSpPr txBox="1"/>
          <p:nvPr/>
        </p:nvSpPr>
        <p:spPr>
          <a:xfrm>
            <a:off x="0" y="6488658"/>
            <a:ext cx="1857303" cy="369332"/>
          </a:xfrm>
          <a:prstGeom prst="rect">
            <a:avLst/>
          </a:prstGeom>
          <a:noFill/>
        </p:spPr>
        <p:txBody>
          <a:bodyPr wrap="none" rtlCol="0">
            <a:spAutoFit/>
          </a:bodyPr>
          <a:lstStyle/>
          <a:p>
            <a:r>
              <a:rPr lang="en-US" dirty="0">
                <a:solidFill>
                  <a:schemeClr val="bg1"/>
                </a:solidFill>
              </a:rPr>
              <a:t>Sisters, Oregon</a:t>
            </a:r>
          </a:p>
        </p:txBody>
      </p:sp>
      <p:pic>
        <p:nvPicPr>
          <p:cNvPr id="2" name="Picture 1" descr="A logo with a skull and two sticks in it&#10;&#10;Description automatically generated">
            <a:extLst>
              <a:ext uri="{FF2B5EF4-FFF2-40B4-BE49-F238E27FC236}">
                <a16:creationId xmlns:a16="http://schemas.microsoft.com/office/drawing/2014/main" id="{F9255897-E224-2F64-FAB4-A93AF0884514}"/>
              </a:ext>
            </a:extLst>
          </p:cNvPr>
          <p:cNvPicPr>
            <a:picLocks noChangeAspect="1"/>
          </p:cNvPicPr>
          <p:nvPr/>
        </p:nvPicPr>
        <p:blipFill>
          <a:blip r:embed="rId3"/>
          <a:stretch>
            <a:fillRect/>
          </a:stretch>
        </p:blipFill>
        <p:spPr>
          <a:xfrm>
            <a:off x="9417270" y="6014887"/>
            <a:ext cx="777763" cy="843103"/>
          </a:xfrm>
          <a:custGeom>
            <a:avLst/>
            <a:gdLst/>
            <a:ahLst/>
            <a:cxnLst/>
            <a:rect l="l" t="t" r="r" b="b"/>
            <a:pathLst>
              <a:path w="2487175" h="2487175">
                <a:moveTo>
                  <a:pt x="67328" y="0"/>
                </a:moveTo>
                <a:lnTo>
                  <a:pt x="2419847" y="0"/>
                </a:lnTo>
                <a:cubicBezTo>
                  <a:pt x="2457031" y="0"/>
                  <a:pt x="2487175" y="30144"/>
                  <a:pt x="2487175" y="67328"/>
                </a:cubicBezTo>
                <a:lnTo>
                  <a:pt x="2487175" y="2419847"/>
                </a:lnTo>
                <a:cubicBezTo>
                  <a:pt x="2487175" y="2457031"/>
                  <a:pt x="2457031" y="2487175"/>
                  <a:pt x="2419847" y="2487175"/>
                </a:cubicBezTo>
                <a:lnTo>
                  <a:pt x="67328" y="2487175"/>
                </a:lnTo>
                <a:cubicBezTo>
                  <a:pt x="30144" y="2487175"/>
                  <a:pt x="0" y="2457031"/>
                  <a:pt x="0" y="2419847"/>
                </a:cubicBezTo>
                <a:lnTo>
                  <a:pt x="0" y="67328"/>
                </a:lnTo>
                <a:cubicBezTo>
                  <a:pt x="0" y="30144"/>
                  <a:pt x="30144" y="0"/>
                  <a:pt x="67328" y="0"/>
                </a:cubicBezTo>
                <a:close/>
              </a:path>
            </a:pathLst>
          </a:custGeom>
        </p:spPr>
      </p:pic>
    </p:spTree>
    <p:extLst>
      <p:ext uri="{BB962C8B-B14F-4D97-AF65-F5344CB8AC3E}">
        <p14:creationId xmlns:p14="http://schemas.microsoft.com/office/powerpoint/2010/main" val="1401707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E95C1-D4A5-0EAA-366A-1E4710C5F487}"/>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C23753B7-C4C0-A922-21C5-D825467B89AD}"/>
              </a:ext>
            </a:extLst>
          </p:cNvPr>
          <p:cNvPicPr>
            <a:picLocks noChangeAspect="1"/>
          </p:cNvPicPr>
          <p:nvPr/>
        </p:nvPicPr>
        <p:blipFill rotWithShape="1">
          <a:blip r:embed="rId3"/>
          <a:srcRect t="7865" b="7865"/>
          <a:stretch/>
        </p:blipFill>
        <p:spPr>
          <a:xfrm>
            <a:off x="20" y="10"/>
            <a:ext cx="12191979" cy="6857989"/>
          </a:xfrm>
          <a:prstGeom prst="rect">
            <a:avLst/>
          </a:prstGeom>
        </p:spPr>
      </p:pic>
      <p:pic>
        <p:nvPicPr>
          <p:cNvPr id="12" name="Content Placeholder 11" descr="A person with a hat on his head&#10;&#10;Description automatically generated">
            <a:extLst>
              <a:ext uri="{FF2B5EF4-FFF2-40B4-BE49-F238E27FC236}">
                <a16:creationId xmlns:a16="http://schemas.microsoft.com/office/drawing/2014/main" id="{73C65F60-C1B2-CE12-E6A8-2B11444E041D}"/>
              </a:ext>
            </a:extLst>
          </p:cNvPr>
          <p:cNvPicPr>
            <a:picLocks noGrp="1" noChangeAspect="1"/>
          </p:cNvPicPr>
          <p:nvPr>
            <p:ph idx="1"/>
          </p:nvPr>
        </p:nvPicPr>
        <p:blipFill>
          <a:blip r:embed="rId4"/>
          <a:stretch>
            <a:fillRect/>
          </a:stretch>
        </p:blipFill>
        <p:spPr>
          <a:xfrm>
            <a:off x="8503229" y="1939637"/>
            <a:ext cx="3688772" cy="4918363"/>
          </a:xfrm>
        </p:spPr>
      </p:pic>
      <p:sp>
        <p:nvSpPr>
          <p:cNvPr id="5" name="Rectangle 4">
            <a:extLst>
              <a:ext uri="{FF2B5EF4-FFF2-40B4-BE49-F238E27FC236}">
                <a16:creationId xmlns:a16="http://schemas.microsoft.com/office/drawing/2014/main" id="{83E7E5E8-C0FF-86F7-E905-3E3DB70F254C}"/>
              </a:ext>
            </a:extLst>
          </p:cNvPr>
          <p:cNvSpPr/>
          <p:nvPr/>
        </p:nvSpPr>
        <p:spPr>
          <a:xfrm>
            <a:off x="402096" y="348747"/>
            <a:ext cx="10608804"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Your brain is unique</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3EEB0B87-4CF8-D472-917E-AA1318E3E95C}"/>
              </a:ext>
            </a:extLst>
          </p:cNvPr>
          <p:cNvSpPr txBox="1">
            <a:spLocks/>
          </p:cNvSpPr>
          <p:nvPr/>
        </p:nvSpPr>
        <p:spPr>
          <a:xfrm>
            <a:off x="402094" y="1336981"/>
            <a:ext cx="10031059" cy="1700134"/>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We BEGIN with ~175 – 200 Billion neurons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We End up with 86 billion in the average adult!</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Formation of networks, based on experience</a:t>
            </a: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sp>
        <p:nvSpPr>
          <p:cNvPr id="16" name="TextBox 15">
            <a:extLst>
              <a:ext uri="{FF2B5EF4-FFF2-40B4-BE49-F238E27FC236}">
                <a16:creationId xmlns:a16="http://schemas.microsoft.com/office/drawing/2014/main" id="{3454106B-6A17-3EF6-5BB6-418734827E68}"/>
              </a:ext>
            </a:extLst>
          </p:cNvPr>
          <p:cNvSpPr txBox="1"/>
          <p:nvPr/>
        </p:nvSpPr>
        <p:spPr>
          <a:xfrm>
            <a:off x="5863473" y="2817960"/>
            <a:ext cx="2496196" cy="1200329"/>
          </a:xfrm>
          <a:prstGeom prst="rect">
            <a:avLst/>
          </a:prstGeom>
          <a:noFill/>
        </p:spPr>
        <p:txBody>
          <a:bodyPr wrap="none" rtlCol="0">
            <a:spAutoFit/>
          </a:bodyPr>
          <a:lstStyle/>
          <a:p>
            <a:r>
              <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Perceptions, Memories,</a:t>
            </a:r>
          </a:p>
          <a:p>
            <a:r>
              <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Expectations, </a:t>
            </a:r>
            <a:r>
              <a:rPr lang="en-US"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Habits,</a:t>
            </a:r>
            <a:endPar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endParaRPr>
          </a:p>
          <a:p>
            <a:r>
              <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Biases, </a:t>
            </a:r>
            <a:r>
              <a:rPr lang="en-US"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Schema,</a:t>
            </a:r>
          </a:p>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Jumping to conclusions</a:t>
            </a:r>
          </a:p>
        </p:txBody>
      </p:sp>
      <p:pic>
        <p:nvPicPr>
          <p:cNvPr id="20" name="Picture 19" descr="A person with her eyes closed and a brain drawn on her head&#10;&#10;Description automatically generated">
            <a:extLst>
              <a:ext uri="{FF2B5EF4-FFF2-40B4-BE49-F238E27FC236}">
                <a16:creationId xmlns:a16="http://schemas.microsoft.com/office/drawing/2014/main" id="{78B576F3-2B49-E26A-4745-8F89C20F05D0}"/>
              </a:ext>
            </a:extLst>
          </p:cNvPr>
          <p:cNvPicPr>
            <a:picLocks noChangeAspect="1"/>
          </p:cNvPicPr>
          <p:nvPr/>
        </p:nvPicPr>
        <p:blipFill>
          <a:blip r:embed="rId5"/>
          <a:stretch>
            <a:fillRect/>
          </a:stretch>
        </p:blipFill>
        <p:spPr>
          <a:xfrm>
            <a:off x="5670575" y="4025349"/>
            <a:ext cx="2832651" cy="2832651"/>
          </a:xfrm>
          <a:prstGeom prst="rect">
            <a:avLst/>
          </a:prstGeom>
        </p:spPr>
      </p:pic>
      <p:pic>
        <p:nvPicPr>
          <p:cNvPr id="9" name="Picture 8" descr="A group of plastic toy figures connected to each other&#10;&#10;Description automatically generated">
            <a:extLst>
              <a:ext uri="{FF2B5EF4-FFF2-40B4-BE49-F238E27FC236}">
                <a16:creationId xmlns:a16="http://schemas.microsoft.com/office/drawing/2014/main" id="{6C96A4C5-9816-1C11-89F7-073B743CB049}"/>
              </a:ext>
            </a:extLst>
          </p:cNvPr>
          <p:cNvPicPr>
            <a:picLocks noChangeAspect="1"/>
          </p:cNvPicPr>
          <p:nvPr/>
        </p:nvPicPr>
        <p:blipFill>
          <a:blip r:embed="rId6"/>
          <a:stretch>
            <a:fillRect/>
          </a:stretch>
        </p:blipFill>
        <p:spPr>
          <a:xfrm>
            <a:off x="0" y="2605061"/>
            <a:ext cx="5670572" cy="4252929"/>
          </a:xfrm>
          <a:prstGeom prst="rect">
            <a:avLst/>
          </a:prstGeom>
        </p:spPr>
      </p:pic>
    </p:spTree>
    <p:extLst>
      <p:ext uri="{BB962C8B-B14F-4D97-AF65-F5344CB8AC3E}">
        <p14:creationId xmlns:p14="http://schemas.microsoft.com/office/powerpoint/2010/main" val="518353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CADB62E-2E90-4F0B-DEE8-4FFBADF995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 name="Rectangle 4">
            <a:extLst>
              <a:ext uri="{FF2B5EF4-FFF2-40B4-BE49-F238E27FC236}">
                <a16:creationId xmlns:a16="http://schemas.microsoft.com/office/drawing/2014/main" id="{101B5E6A-E2C7-697F-F1A8-0E06479901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F95EFDE2-CB13-60EB-7549-70656EEB6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4" descr="A group of white and peach flowers&#10;&#10;Description automatically generated">
            <a:extLst>
              <a:ext uri="{FF2B5EF4-FFF2-40B4-BE49-F238E27FC236}">
                <a16:creationId xmlns:a16="http://schemas.microsoft.com/office/drawing/2014/main" id="{A28F4D46-F57E-6FAF-EDF8-7880BF13A3F5}"/>
              </a:ext>
            </a:extLst>
          </p:cNvPr>
          <p:cNvPicPr>
            <a:picLocks noGrp="1" noChangeAspect="1"/>
          </p:cNvPicPr>
          <p:nvPr>
            <p:ph idx="1"/>
          </p:nvPr>
        </p:nvPicPr>
        <p:blipFill>
          <a:blip r:embed="rId3"/>
          <a:srcRect t="28550" r="1" b="31512"/>
          <a:stretch>
            <a:fillRect/>
          </a:stretch>
        </p:blipFill>
        <p:spPr>
          <a:xfrm>
            <a:off x="0" y="-1733248"/>
            <a:ext cx="16163568" cy="9091991"/>
          </a:xfrm>
          <a:prstGeom prst="rect">
            <a:avLst/>
          </a:prstGeom>
        </p:spPr>
      </p:pic>
      <p:cxnSp>
        <p:nvCxnSpPr>
          <p:cNvPr id="8" name="Straight Connector 7">
            <a:extLst>
              <a:ext uri="{FF2B5EF4-FFF2-40B4-BE49-F238E27FC236}">
                <a16:creationId xmlns:a16="http://schemas.microsoft.com/office/drawing/2014/main" id="{55F1B9EF-F289-0E32-D526-395A2A5393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DEC8AFC5-0876-E384-C257-1688AEBD2833}"/>
              </a:ext>
            </a:extLst>
          </p:cNvPr>
          <p:cNvSpPr/>
          <p:nvPr/>
        </p:nvSpPr>
        <p:spPr>
          <a:xfrm>
            <a:off x="77502" y="82302"/>
            <a:ext cx="12036995" cy="999606"/>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54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Reactivity vs. regulation</a:t>
            </a:r>
          </a:p>
        </p:txBody>
      </p:sp>
      <p:pic>
        <p:nvPicPr>
          <p:cNvPr id="10" name="Picture 9" descr="A person holding a piece of food&#10;&#10;Description automatically generated">
            <a:extLst>
              <a:ext uri="{FF2B5EF4-FFF2-40B4-BE49-F238E27FC236}">
                <a16:creationId xmlns:a16="http://schemas.microsoft.com/office/drawing/2014/main" id="{7A29B67A-378F-634F-DBCF-2C2A63054799}"/>
              </a:ext>
            </a:extLst>
          </p:cNvPr>
          <p:cNvPicPr>
            <a:picLocks noChangeAspect="1"/>
          </p:cNvPicPr>
          <p:nvPr/>
        </p:nvPicPr>
        <p:blipFill>
          <a:blip r:embed="rId4"/>
          <a:stretch>
            <a:fillRect/>
          </a:stretch>
        </p:blipFill>
        <p:spPr>
          <a:xfrm>
            <a:off x="-688153" y="1030996"/>
            <a:ext cx="4370246" cy="5826994"/>
          </a:xfrm>
          <a:prstGeom prst="rect">
            <a:avLst/>
          </a:prstGeom>
        </p:spPr>
      </p:pic>
      <p:pic>
        <p:nvPicPr>
          <p:cNvPr id="12" name="Picture 11" descr="A cartoon of a spider&#10;&#10;Description automatically generated">
            <a:extLst>
              <a:ext uri="{FF2B5EF4-FFF2-40B4-BE49-F238E27FC236}">
                <a16:creationId xmlns:a16="http://schemas.microsoft.com/office/drawing/2014/main" id="{1EBC7EF4-5A16-76E7-F216-33986849F0F7}"/>
              </a:ext>
            </a:extLst>
          </p:cNvPr>
          <p:cNvPicPr>
            <a:picLocks noChangeAspect="1"/>
          </p:cNvPicPr>
          <p:nvPr/>
        </p:nvPicPr>
        <p:blipFill>
          <a:blip r:embed="rId5"/>
          <a:stretch>
            <a:fillRect/>
          </a:stretch>
        </p:blipFill>
        <p:spPr>
          <a:xfrm>
            <a:off x="10189456" y="-500743"/>
            <a:ext cx="2411424" cy="1807685"/>
          </a:xfrm>
          <a:prstGeom prst="rect">
            <a:avLst/>
          </a:prstGeom>
        </p:spPr>
      </p:pic>
      <p:pic>
        <p:nvPicPr>
          <p:cNvPr id="13" name="Picture 12" descr="A large spider statue in a park&#10;&#10;Description automatically generated">
            <a:extLst>
              <a:ext uri="{FF2B5EF4-FFF2-40B4-BE49-F238E27FC236}">
                <a16:creationId xmlns:a16="http://schemas.microsoft.com/office/drawing/2014/main" id="{BBB89093-6B36-F8CF-9367-839C76035213}"/>
              </a:ext>
            </a:extLst>
          </p:cNvPr>
          <p:cNvPicPr>
            <a:picLocks noChangeAspect="1"/>
          </p:cNvPicPr>
          <p:nvPr/>
        </p:nvPicPr>
        <p:blipFill>
          <a:blip r:embed="rId6"/>
          <a:stretch>
            <a:fillRect/>
          </a:stretch>
        </p:blipFill>
        <p:spPr>
          <a:xfrm>
            <a:off x="3682093" y="3339320"/>
            <a:ext cx="3557431" cy="3518680"/>
          </a:xfrm>
          <a:prstGeom prst="rect">
            <a:avLst/>
          </a:prstGeom>
        </p:spPr>
      </p:pic>
      <p:sp>
        <p:nvSpPr>
          <p:cNvPr id="11" name="TextBox 10">
            <a:extLst>
              <a:ext uri="{FF2B5EF4-FFF2-40B4-BE49-F238E27FC236}">
                <a16:creationId xmlns:a16="http://schemas.microsoft.com/office/drawing/2014/main" id="{66FFC63D-61F7-9209-5304-B8B4CD610B88}"/>
              </a:ext>
            </a:extLst>
          </p:cNvPr>
          <p:cNvSpPr txBox="1"/>
          <p:nvPr/>
        </p:nvSpPr>
        <p:spPr>
          <a:xfrm>
            <a:off x="3682093" y="1030986"/>
            <a:ext cx="8471156" cy="2308324"/>
          </a:xfrm>
          <a:prstGeom prst="rect">
            <a:avLst/>
          </a:prstGeom>
          <a:solidFill>
            <a:schemeClr val="accent5">
              <a:lumMod val="50000"/>
            </a:schemeClr>
          </a:solidFill>
        </p:spPr>
        <p:txBody>
          <a:bodyPr wrap="square" rtlCol="0">
            <a:spAutoFit/>
          </a:bodyPr>
          <a:lstStyle/>
          <a:p>
            <a:r>
              <a:rPr lang="en-US" dirty="0">
                <a:solidFill>
                  <a:schemeClr val="bg1"/>
                </a:solidFill>
              </a:rPr>
              <a:t>Emotional reactivity: autonomic response to stimuli. Some of us have BIG sympathetic responses, and some of us respond less. We arrive with a certain level of reactivity. </a:t>
            </a:r>
            <a:r>
              <a:rPr lang="en-US" i="1" dirty="0">
                <a:solidFill>
                  <a:schemeClr val="bg1"/>
                </a:solidFill>
              </a:rPr>
              <a:t>Do you experience big fight or flight responses, or small? What if a spider dropped on your lap? What if you held a human brain?</a:t>
            </a:r>
          </a:p>
          <a:p>
            <a:endParaRPr lang="en-US" dirty="0">
              <a:solidFill>
                <a:schemeClr val="bg1"/>
              </a:solidFill>
            </a:endParaRPr>
          </a:p>
          <a:p>
            <a:r>
              <a:rPr lang="en-US" dirty="0">
                <a:solidFill>
                  <a:schemeClr val="bg1"/>
                </a:solidFill>
              </a:rPr>
              <a:t>Emotional regulation: modulation of our autonomic responses. Frontal lobe networks get trained through social experience to help inhibit, modulate  -  and </a:t>
            </a:r>
            <a:r>
              <a:rPr lang="en-US" i="1" dirty="0">
                <a:solidFill>
                  <a:schemeClr val="bg1"/>
                </a:solidFill>
              </a:rPr>
              <a:t>regulate</a:t>
            </a:r>
            <a:r>
              <a:rPr lang="en-US" dirty="0">
                <a:solidFill>
                  <a:schemeClr val="bg1"/>
                </a:solidFill>
              </a:rPr>
              <a:t>  -  our emotional responses, and thus our behavior.</a:t>
            </a:r>
          </a:p>
        </p:txBody>
      </p:sp>
      <p:pic>
        <p:nvPicPr>
          <p:cNvPr id="3" name="Picture 2" descr="A diagram of a nervous system&#10;&#10;Description automatically generated">
            <a:extLst>
              <a:ext uri="{FF2B5EF4-FFF2-40B4-BE49-F238E27FC236}">
                <a16:creationId xmlns:a16="http://schemas.microsoft.com/office/drawing/2014/main" id="{1993A51E-09F4-FA20-50E2-ABCA4FD5BE3B}"/>
              </a:ext>
            </a:extLst>
          </p:cNvPr>
          <p:cNvPicPr>
            <a:picLocks noChangeAspect="1"/>
          </p:cNvPicPr>
          <p:nvPr/>
        </p:nvPicPr>
        <p:blipFill>
          <a:blip r:embed="rId7"/>
          <a:stretch>
            <a:fillRect/>
          </a:stretch>
        </p:blipFill>
        <p:spPr>
          <a:xfrm>
            <a:off x="5858319" y="3339310"/>
            <a:ext cx="6256177" cy="3518690"/>
          </a:xfrm>
          <a:prstGeom prst="rect">
            <a:avLst/>
          </a:prstGeom>
        </p:spPr>
      </p:pic>
    </p:spTree>
    <p:extLst>
      <p:ext uri="{BB962C8B-B14F-4D97-AF65-F5344CB8AC3E}">
        <p14:creationId xmlns:p14="http://schemas.microsoft.com/office/powerpoint/2010/main" val="1338241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26A49-7174-B709-B88C-AEBA19094AF9}"/>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AEC22805-050B-4260-4900-6CE3AE46FD20}"/>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8" name="Content Placeholder 7" descr="A close-up of a human brain&#10;&#10;Description automatically generated">
            <a:extLst>
              <a:ext uri="{FF2B5EF4-FFF2-40B4-BE49-F238E27FC236}">
                <a16:creationId xmlns:a16="http://schemas.microsoft.com/office/drawing/2014/main" id="{8B918320-49A9-B195-B8BB-13387F5623B5}"/>
              </a:ext>
            </a:extLst>
          </p:cNvPr>
          <p:cNvPicPr>
            <a:picLocks noGrp="1" noChangeAspect="1"/>
          </p:cNvPicPr>
          <p:nvPr>
            <p:ph idx="1"/>
          </p:nvPr>
        </p:nvPicPr>
        <p:blipFill>
          <a:blip r:embed="rId3"/>
          <a:stretch>
            <a:fillRect/>
          </a:stretch>
        </p:blipFill>
        <p:spPr>
          <a:xfrm>
            <a:off x="0" y="2390936"/>
            <a:ext cx="5956072" cy="4467054"/>
          </a:xfrm>
        </p:spPr>
      </p:pic>
      <p:sp>
        <p:nvSpPr>
          <p:cNvPr id="5" name="Rectangle 4">
            <a:extLst>
              <a:ext uri="{FF2B5EF4-FFF2-40B4-BE49-F238E27FC236}">
                <a16:creationId xmlns:a16="http://schemas.microsoft.com/office/drawing/2014/main" id="{2761E30B-BE74-AA47-8A7E-61156A2AFCF0}"/>
              </a:ext>
            </a:extLst>
          </p:cNvPr>
          <p:cNvSpPr/>
          <p:nvPr/>
        </p:nvSpPr>
        <p:spPr>
          <a:xfrm>
            <a:off x="402096" y="348747"/>
            <a:ext cx="8906796"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Brains develop</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2D01543F-CD6F-138E-4BF5-075B4E5DA234}"/>
              </a:ext>
            </a:extLst>
          </p:cNvPr>
          <p:cNvSpPr txBox="1">
            <a:spLocks/>
          </p:cNvSpPr>
          <p:nvPr/>
        </p:nvSpPr>
        <p:spPr>
          <a:xfrm>
            <a:off x="402093" y="1336981"/>
            <a:ext cx="11387811" cy="1788990"/>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Adult brains become more fixed: Network in habits and biases</a:t>
            </a:r>
          </a:p>
          <a:p>
            <a:r>
              <a:rPr lang="en-US" sz="2400"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young brains are more plastic, changeable, and respond to now</a:t>
            </a:r>
          </a:p>
          <a:p>
            <a:endParaRPr lang="en-US" sz="2400" dirty="0">
              <a:solidFill>
                <a:schemeClr val="bg1"/>
              </a:solidFill>
              <a:effectLst>
                <a:glow rad="127000">
                  <a:schemeClr val="tx1"/>
                </a:glow>
              </a:effectLst>
              <a:latin typeface="Heiti TC Medium" pitchFamily="2" charset="-128"/>
              <a:ea typeface="Heiti TC Medium" pitchFamily="2" charset="-128"/>
              <a:cs typeface="Aptos Display" panose="020F0502020204030204" pitchFamily="34" charset="0"/>
            </a:endParaRPr>
          </a:p>
        </p:txBody>
      </p:sp>
      <p:sp>
        <p:nvSpPr>
          <p:cNvPr id="9" name="TextBox 8">
            <a:extLst>
              <a:ext uri="{FF2B5EF4-FFF2-40B4-BE49-F238E27FC236}">
                <a16:creationId xmlns:a16="http://schemas.microsoft.com/office/drawing/2014/main" id="{DF959C8C-7208-0BFF-A654-CFED9FE7E954}"/>
              </a:ext>
            </a:extLst>
          </p:cNvPr>
          <p:cNvSpPr txBox="1"/>
          <p:nvPr/>
        </p:nvSpPr>
        <p:spPr>
          <a:xfrm>
            <a:off x="6208507" y="2456941"/>
            <a:ext cx="4730782" cy="1015663"/>
          </a:xfrm>
          <a:prstGeom prst="rect">
            <a:avLst/>
          </a:prstGeom>
          <a:noFill/>
        </p:spPr>
        <p:txBody>
          <a:bodyPr wrap="none" rtlCol="0">
            <a:spAutoFit/>
          </a:bodyPr>
          <a:lstStyle/>
          <a:p>
            <a:r>
              <a:rPr lang="en-US" sz="2000" b="1" i="1" dirty="0">
                <a:effectLst>
                  <a:glow rad="127000">
                    <a:srgbClr val="FFFF00"/>
                  </a:glow>
                </a:effectLst>
              </a:rPr>
              <a:t>And the world always changes</a:t>
            </a:r>
          </a:p>
          <a:p>
            <a:r>
              <a:rPr lang="en-US" sz="20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We need brains that are changing TODAY</a:t>
            </a:r>
          </a:p>
          <a:p>
            <a:endParaRPr lang="en-US" sz="2000" b="1" dirty="0">
              <a:effectLst>
                <a:glow rad="127000">
                  <a:schemeClr val="tx1"/>
                </a:glow>
              </a:effectLst>
            </a:endParaRPr>
          </a:p>
        </p:txBody>
      </p:sp>
      <p:pic>
        <p:nvPicPr>
          <p:cNvPr id="13" name="Picture 12" descr="A group of people in a room&#10;&#10;Description automatically generated">
            <a:extLst>
              <a:ext uri="{FF2B5EF4-FFF2-40B4-BE49-F238E27FC236}">
                <a16:creationId xmlns:a16="http://schemas.microsoft.com/office/drawing/2014/main" id="{F6CFCA1C-C5B0-C180-133E-1B691C0C216B}"/>
              </a:ext>
            </a:extLst>
          </p:cNvPr>
          <p:cNvPicPr>
            <a:picLocks noChangeAspect="1"/>
          </p:cNvPicPr>
          <p:nvPr/>
        </p:nvPicPr>
        <p:blipFill>
          <a:blip r:embed="rId4"/>
          <a:stretch>
            <a:fillRect/>
          </a:stretch>
        </p:blipFill>
        <p:spPr>
          <a:xfrm>
            <a:off x="5956071" y="3276608"/>
            <a:ext cx="2686044" cy="3581392"/>
          </a:xfrm>
          <a:prstGeom prst="rect">
            <a:avLst/>
          </a:prstGeom>
        </p:spPr>
      </p:pic>
      <p:pic>
        <p:nvPicPr>
          <p:cNvPr id="15" name="Picture 14" descr="A group of girls in a room&#10;&#10;Description automatically generated">
            <a:extLst>
              <a:ext uri="{FF2B5EF4-FFF2-40B4-BE49-F238E27FC236}">
                <a16:creationId xmlns:a16="http://schemas.microsoft.com/office/drawing/2014/main" id="{C8ACCA0A-E244-9ECA-E820-A1A14479BB24}"/>
              </a:ext>
            </a:extLst>
          </p:cNvPr>
          <p:cNvPicPr>
            <a:picLocks noChangeAspect="1"/>
          </p:cNvPicPr>
          <p:nvPr/>
        </p:nvPicPr>
        <p:blipFill>
          <a:blip r:embed="rId5"/>
          <a:stretch>
            <a:fillRect/>
          </a:stretch>
        </p:blipFill>
        <p:spPr>
          <a:xfrm>
            <a:off x="8612057" y="3276608"/>
            <a:ext cx="3581392" cy="3581392"/>
          </a:xfrm>
          <a:prstGeom prst="rect">
            <a:avLst/>
          </a:prstGeom>
        </p:spPr>
      </p:pic>
      <p:sp>
        <p:nvSpPr>
          <p:cNvPr id="16" name="TextBox 15">
            <a:extLst>
              <a:ext uri="{FF2B5EF4-FFF2-40B4-BE49-F238E27FC236}">
                <a16:creationId xmlns:a16="http://schemas.microsoft.com/office/drawing/2014/main" id="{90C541F7-31DF-C118-78B0-987EA0F70AF8}"/>
              </a:ext>
            </a:extLst>
          </p:cNvPr>
          <p:cNvSpPr txBox="1"/>
          <p:nvPr/>
        </p:nvSpPr>
        <p:spPr>
          <a:xfrm>
            <a:off x="8712226" y="342284"/>
            <a:ext cx="3381054" cy="1200329"/>
          </a:xfrm>
          <a:prstGeom prst="rect">
            <a:avLst/>
          </a:prstGeom>
          <a:noFill/>
        </p:spPr>
        <p:txBody>
          <a:bodyPr wrap="none" rtlCol="0">
            <a:spAutoFit/>
          </a:bodyPr>
          <a:lstStyle/>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How are you perceived?</a:t>
            </a:r>
          </a:p>
          <a:p>
            <a:r>
              <a:rPr lang="en-US"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What experiences shape you?</a:t>
            </a:r>
          </a:p>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What opportunities </a:t>
            </a:r>
            <a:r>
              <a:rPr lang="en-US"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do you have?</a:t>
            </a:r>
          </a:p>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What are the social rules for you?</a:t>
            </a:r>
          </a:p>
        </p:txBody>
      </p:sp>
    </p:spTree>
    <p:extLst>
      <p:ext uri="{BB962C8B-B14F-4D97-AF65-F5344CB8AC3E}">
        <p14:creationId xmlns:p14="http://schemas.microsoft.com/office/powerpoint/2010/main" val="1037237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A985-8DC8-21E0-9FF4-54F04415A833}"/>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9BB8B1B7-7734-B9EE-983C-687CA83E4341}"/>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2D48F7AB-803E-413D-596B-686CA4EFC77D}"/>
              </a:ext>
            </a:extLst>
          </p:cNvPr>
          <p:cNvSpPr/>
          <p:nvPr/>
        </p:nvSpPr>
        <p:spPr>
          <a:xfrm>
            <a:off x="402096" y="348747"/>
            <a:ext cx="11170311"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Enrichment matters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E44F07DA-8C48-53CC-CCF1-FC677C8FF611}"/>
              </a:ext>
            </a:extLst>
          </p:cNvPr>
          <p:cNvSpPr txBox="1">
            <a:spLocks/>
          </p:cNvSpPr>
          <p:nvPr/>
        </p:nvSpPr>
        <p:spPr>
          <a:xfrm>
            <a:off x="402095" y="1336980"/>
            <a:ext cx="8205856" cy="1590891"/>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Marian diamond research</a:t>
            </a: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pic>
        <p:nvPicPr>
          <p:cNvPr id="14" name="Content Placeholder 13" descr="A group of kids making crafts&#10;&#10;Description automatically generated">
            <a:extLst>
              <a:ext uri="{FF2B5EF4-FFF2-40B4-BE49-F238E27FC236}">
                <a16:creationId xmlns:a16="http://schemas.microsoft.com/office/drawing/2014/main" id="{51417577-F871-1E9B-2845-C9C143049419}"/>
              </a:ext>
            </a:extLst>
          </p:cNvPr>
          <p:cNvPicPr>
            <a:picLocks noGrp="1" noChangeAspect="1"/>
          </p:cNvPicPr>
          <p:nvPr>
            <p:ph idx="1"/>
          </p:nvPr>
        </p:nvPicPr>
        <p:blipFill>
          <a:blip r:embed="rId3"/>
          <a:stretch>
            <a:fillRect/>
          </a:stretch>
        </p:blipFill>
        <p:spPr>
          <a:xfrm>
            <a:off x="6096000" y="2285991"/>
            <a:ext cx="6096000" cy="4572000"/>
          </a:xfrm>
        </p:spPr>
      </p:pic>
      <p:sp>
        <p:nvSpPr>
          <p:cNvPr id="15" name="TextBox 14">
            <a:extLst>
              <a:ext uri="{FF2B5EF4-FFF2-40B4-BE49-F238E27FC236}">
                <a16:creationId xmlns:a16="http://schemas.microsoft.com/office/drawing/2014/main" id="{20A5517C-D5A9-F90F-5429-1DD67BA46BC9}"/>
              </a:ext>
            </a:extLst>
          </p:cNvPr>
          <p:cNvSpPr txBox="1"/>
          <p:nvPr/>
        </p:nvSpPr>
        <p:spPr>
          <a:xfrm>
            <a:off x="6095999" y="6471128"/>
            <a:ext cx="1481121" cy="369332"/>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Siletz Valley</a:t>
            </a:r>
          </a:p>
        </p:txBody>
      </p:sp>
      <p:sp>
        <p:nvSpPr>
          <p:cNvPr id="16" name="TextBox 15">
            <a:extLst>
              <a:ext uri="{FF2B5EF4-FFF2-40B4-BE49-F238E27FC236}">
                <a16:creationId xmlns:a16="http://schemas.microsoft.com/office/drawing/2014/main" id="{C2EDCFCE-77A3-9A86-9618-318ADFC0EC0B}"/>
              </a:ext>
            </a:extLst>
          </p:cNvPr>
          <p:cNvSpPr txBox="1"/>
          <p:nvPr/>
        </p:nvSpPr>
        <p:spPr>
          <a:xfrm>
            <a:off x="5454718" y="1739582"/>
            <a:ext cx="5876930" cy="400110"/>
          </a:xfrm>
          <a:prstGeom prst="rect">
            <a:avLst/>
          </a:prstGeom>
          <a:noFill/>
        </p:spPr>
        <p:txBody>
          <a:bodyPr wrap="none" rtlCol="0">
            <a:spAutoFit/>
          </a:bodyPr>
          <a:lstStyle/>
          <a:p>
            <a:r>
              <a:rPr lang="en-US" sz="20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More enrichment, more pathways, more possibility,…</a:t>
            </a:r>
          </a:p>
        </p:txBody>
      </p:sp>
      <p:pic>
        <p:nvPicPr>
          <p:cNvPr id="7" name="Picture 6" descr="A group of people wearing gloves&#10;&#10;Description automatically generated">
            <a:extLst>
              <a:ext uri="{FF2B5EF4-FFF2-40B4-BE49-F238E27FC236}">
                <a16:creationId xmlns:a16="http://schemas.microsoft.com/office/drawing/2014/main" id="{5B3FE854-9951-3ED0-D2AA-0B4E6F3E3DC3}"/>
              </a:ext>
            </a:extLst>
          </p:cNvPr>
          <p:cNvPicPr>
            <a:picLocks noChangeAspect="1"/>
          </p:cNvPicPr>
          <p:nvPr/>
        </p:nvPicPr>
        <p:blipFill>
          <a:blip r:embed="rId4"/>
          <a:stretch>
            <a:fillRect/>
          </a:stretch>
        </p:blipFill>
        <p:spPr>
          <a:xfrm>
            <a:off x="4212" y="2284933"/>
            <a:ext cx="6091786" cy="4573057"/>
          </a:xfrm>
          <a:prstGeom prst="rect">
            <a:avLst/>
          </a:prstGeom>
        </p:spPr>
      </p:pic>
    </p:spTree>
    <p:extLst>
      <p:ext uri="{BB962C8B-B14F-4D97-AF65-F5344CB8AC3E}">
        <p14:creationId xmlns:p14="http://schemas.microsoft.com/office/powerpoint/2010/main" val="1448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88357-29EE-B2A9-56BF-20F5A1CA81C2}"/>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3C1992C7-7FAE-05BC-7F62-5FAF7E1F14A6}"/>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9" name="Content Placeholder 8" descr="A diagram of a cell body&#10;&#10;Description automatically generated">
            <a:extLst>
              <a:ext uri="{FF2B5EF4-FFF2-40B4-BE49-F238E27FC236}">
                <a16:creationId xmlns:a16="http://schemas.microsoft.com/office/drawing/2014/main" id="{A5DEF004-9B46-854C-D44E-C835CCB21EE7}"/>
              </a:ext>
            </a:extLst>
          </p:cNvPr>
          <p:cNvPicPr>
            <a:picLocks noGrp="1" noChangeAspect="1"/>
          </p:cNvPicPr>
          <p:nvPr>
            <p:ph idx="1"/>
          </p:nvPr>
        </p:nvPicPr>
        <p:blipFill>
          <a:blip r:embed="rId3"/>
          <a:stretch>
            <a:fillRect/>
          </a:stretch>
        </p:blipFill>
        <p:spPr>
          <a:xfrm>
            <a:off x="0" y="2677802"/>
            <a:ext cx="4418436" cy="3656969"/>
          </a:xfrm>
        </p:spPr>
      </p:pic>
      <p:sp>
        <p:nvSpPr>
          <p:cNvPr id="5" name="Rectangle 4">
            <a:extLst>
              <a:ext uri="{FF2B5EF4-FFF2-40B4-BE49-F238E27FC236}">
                <a16:creationId xmlns:a16="http://schemas.microsoft.com/office/drawing/2014/main" id="{1F9B23A0-97D9-A5BD-7EAB-A485011626A5}"/>
              </a:ext>
            </a:extLst>
          </p:cNvPr>
          <p:cNvSpPr/>
          <p:nvPr/>
        </p:nvSpPr>
        <p:spPr>
          <a:xfrm>
            <a:off x="402095" y="348747"/>
            <a:ext cx="11136761"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Plasticity is possible</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EE9B300D-4D43-E78E-4273-8C5C4CBE768E}"/>
              </a:ext>
            </a:extLst>
          </p:cNvPr>
          <p:cNvSpPr txBox="1">
            <a:spLocks/>
          </p:cNvSpPr>
          <p:nvPr/>
        </p:nvSpPr>
        <p:spPr>
          <a:xfrm>
            <a:off x="402095" y="1025365"/>
            <a:ext cx="11136760" cy="2306333"/>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Adult brains can ADAPT TOO!</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Fixed networks require less energy to maintain AS IS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Plasticity (CHANGE) takes energy, effort and growth</a:t>
            </a:r>
          </a:p>
        </p:txBody>
      </p:sp>
      <p:sp>
        <p:nvSpPr>
          <p:cNvPr id="10" name="TextBox 9">
            <a:extLst>
              <a:ext uri="{FF2B5EF4-FFF2-40B4-BE49-F238E27FC236}">
                <a16:creationId xmlns:a16="http://schemas.microsoft.com/office/drawing/2014/main" id="{3AD91249-505B-96FE-B57F-A2B136A4CE58}"/>
              </a:ext>
            </a:extLst>
          </p:cNvPr>
          <p:cNvSpPr txBox="1"/>
          <p:nvPr/>
        </p:nvSpPr>
        <p:spPr>
          <a:xfrm>
            <a:off x="0" y="6334780"/>
            <a:ext cx="4418436" cy="523220"/>
          </a:xfrm>
          <a:prstGeom prst="rect">
            <a:avLst/>
          </a:prstGeom>
          <a:solidFill>
            <a:schemeClr val="bg1"/>
          </a:solidFill>
        </p:spPr>
        <p:txBody>
          <a:bodyPr wrap="square" rtlCol="0">
            <a:spAutoFit/>
          </a:bodyPr>
          <a:lstStyle/>
          <a:p>
            <a:pPr algn="ctr"/>
            <a:r>
              <a:rPr lang="en-US" sz="1400" i="1" dirty="0"/>
              <a:t>The perineuronal net and the control of CNS plasticity, </a:t>
            </a:r>
            <a:r>
              <a:rPr lang="en-US" sz="1400" dirty="0"/>
              <a:t>Difei Wang &amp; James Fawcett (2012)</a:t>
            </a:r>
          </a:p>
        </p:txBody>
      </p:sp>
      <p:pic>
        <p:nvPicPr>
          <p:cNvPr id="16" name="Picture 15" descr="A collage of several images of a plant&#10;&#10;Description automatically generated">
            <a:extLst>
              <a:ext uri="{FF2B5EF4-FFF2-40B4-BE49-F238E27FC236}">
                <a16:creationId xmlns:a16="http://schemas.microsoft.com/office/drawing/2014/main" id="{BF64AE82-FD79-36D2-0C3E-1D945C62B93D}"/>
              </a:ext>
            </a:extLst>
          </p:cNvPr>
          <p:cNvPicPr>
            <a:picLocks noChangeAspect="1"/>
          </p:cNvPicPr>
          <p:nvPr/>
        </p:nvPicPr>
        <p:blipFill>
          <a:blip r:embed="rId4"/>
          <a:stretch>
            <a:fillRect/>
          </a:stretch>
        </p:blipFill>
        <p:spPr>
          <a:xfrm>
            <a:off x="4418436" y="2677811"/>
            <a:ext cx="7773564" cy="4180179"/>
          </a:xfrm>
          <a:prstGeom prst="rect">
            <a:avLst/>
          </a:prstGeom>
        </p:spPr>
      </p:pic>
    </p:spTree>
    <p:extLst>
      <p:ext uri="{BB962C8B-B14F-4D97-AF65-F5344CB8AC3E}">
        <p14:creationId xmlns:p14="http://schemas.microsoft.com/office/powerpoint/2010/main" val="2570082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4C6F7B8-B4B6-5192-1FF2-5178F0EDBF14}"/>
              </a:ext>
            </a:extLst>
          </p:cNvPr>
          <p:cNvSpPr>
            <a:spLocks noGrp="1"/>
          </p:cNvSpPr>
          <p:nvPr>
            <p:ph type="title"/>
          </p:nvPr>
        </p:nvSpPr>
        <p:spPr>
          <a:xfrm>
            <a:off x="1088136" y="1090245"/>
            <a:ext cx="9922764" cy="1294228"/>
          </a:xfrm>
        </p:spPr>
        <p:txBody>
          <a:bodyPr/>
          <a:lstStyle/>
          <a:p>
            <a:endParaRPr lang="en-US"/>
          </a:p>
        </p:txBody>
      </p:sp>
      <p:pic>
        <p:nvPicPr>
          <p:cNvPr id="5" name="Picture 4" descr="A blue abstract watercolor pattern on a white background">
            <a:extLst>
              <a:ext uri="{FF2B5EF4-FFF2-40B4-BE49-F238E27FC236}">
                <a16:creationId xmlns:a16="http://schemas.microsoft.com/office/drawing/2014/main" id="{EE369FD1-F288-33B6-18ED-213710B9B508}"/>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4FE3E706-7345-E467-08BB-04D8525AF1DD}"/>
              </a:ext>
            </a:extLst>
          </p:cNvPr>
          <p:cNvSpPr/>
          <p:nvPr/>
        </p:nvSpPr>
        <p:spPr>
          <a:xfrm>
            <a:off x="402095" y="348747"/>
            <a:ext cx="11136761" cy="1590890"/>
          </a:xfrm>
          <a:prstGeom prst="rect">
            <a:avLst/>
          </a:prstGeom>
        </p:spPr>
        <p:txBody>
          <a:bodyPr vert="horz" lIns="91440" tIns="45720" rIns="91440" bIns="45720" rtlCol="0" anchor="t">
            <a:normAutofit/>
          </a:bodyPr>
          <a:lstStyle/>
          <a:p>
            <a:pPr algn="ct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Art Matters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7" name="TextBox 6">
            <a:extLst>
              <a:ext uri="{FF2B5EF4-FFF2-40B4-BE49-F238E27FC236}">
                <a16:creationId xmlns:a16="http://schemas.microsoft.com/office/drawing/2014/main" id="{3ADB3116-B658-B3EB-D0FF-27F6D123E693}"/>
              </a:ext>
            </a:extLst>
          </p:cNvPr>
          <p:cNvSpPr txBox="1"/>
          <p:nvPr/>
        </p:nvSpPr>
        <p:spPr>
          <a:xfrm>
            <a:off x="1531089" y="1278176"/>
            <a:ext cx="8598686" cy="923330"/>
          </a:xfrm>
          <a:prstGeom prst="rect">
            <a:avLst/>
          </a:prstGeom>
          <a:noFill/>
        </p:spPr>
        <p:txBody>
          <a:bodyPr wrap="square">
            <a:spAutoFit/>
          </a:bodyPr>
          <a:lstStyle/>
          <a:p>
            <a:r>
              <a:rPr lang="en-US" dirty="0">
                <a:solidFill>
                  <a:schemeClr val="bg1"/>
                </a:solidFill>
                <a:ea typeface="Calibri" charset="0"/>
              </a:rPr>
              <a:t>The ability to represent several ideals simultaneously is one of the most important  characteristic of art. This is not vagueness but rather the certainty of many different, and essential, conditions, each of which is equal to the others. </a:t>
            </a:r>
            <a:endParaRPr lang="en-US" dirty="0">
              <a:solidFill>
                <a:schemeClr val="bg1"/>
              </a:solidFill>
            </a:endParaRPr>
          </a:p>
        </p:txBody>
      </p:sp>
      <p:sp>
        <p:nvSpPr>
          <p:cNvPr id="8" name="TextBox 7">
            <a:extLst>
              <a:ext uri="{FF2B5EF4-FFF2-40B4-BE49-F238E27FC236}">
                <a16:creationId xmlns:a16="http://schemas.microsoft.com/office/drawing/2014/main" id="{1AE5E3DB-AABE-5BD7-81DA-F222FEF49DF5}"/>
              </a:ext>
            </a:extLst>
          </p:cNvPr>
          <p:cNvSpPr txBox="1"/>
          <p:nvPr/>
        </p:nvSpPr>
        <p:spPr>
          <a:xfrm>
            <a:off x="102892" y="2298837"/>
            <a:ext cx="6176526" cy="646331"/>
          </a:xfrm>
          <a:prstGeom prst="rect">
            <a:avLst/>
          </a:prstGeom>
          <a:noFill/>
        </p:spPr>
        <p:txBody>
          <a:bodyPr wrap="square">
            <a:spAutoFit/>
          </a:bodyPr>
          <a:lstStyle/>
          <a:p>
            <a:r>
              <a:rPr lang="en-US" sz="1800" dirty="0">
                <a:solidFill>
                  <a:schemeClr val="bg1"/>
                </a:solidFill>
                <a:latin typeface="+mj-lt"/>
                <a:ea typeface="Calibri" charset="0"/>
              </a:rPr>
              <a:t>biologically it is important for us to be able to accommodate ambiguity.</a:t>
            </a:r>
            <a:r>
              <a:rPr lang="en-US" sz="1800" dirty="0">
                <a:solidFill>
                  <a:schemeClr val="bg1"/>
                </a:solidFill>
                <a:latin typeface="+mj-lt"/>
              </a:rPr>
              <a:t> </a:t>
            </a:r>
            <a:endParaRPr lang="en-US" dirty="0">
              <a:solidFill>
                <a:schemeClr val="bg1"/>
              </a:solidFill>
            </a:endParaRPr>
          </a:p>
        </p:txBody>
      </p:sp>
      <p:pic>
        <p:nvPicPr>
          <p:cNvPr id="9" name="Picture 8">
            <a:extLst>
              <a:ext uri="{FF2B5EF4-FFF2-40B4-BE49-F238E27FC236}">
                <a16:creationId xmlns:a16="http://schemas.microsoft.com/office/drawing/2014/main" id="{F1EE37A7-3183-59E1-03A7-ABD28288C921}"/>
              </a:ext>
            </a:extLst>
          </p:cNvPr>
          <p:cNvPicPr>
            <a:picLocks noChangeAspect="1"/>
          </p:cNvPicPr>
          <p:nvPr/>
        </p:nvPicPr>
        <p:blipFill>
          <a:blip r:embed="rId3"/>
          <a:stretch>
            <a:fillRect/>
          </a:stretch>
        </p:blipFill>
        <p:spPr>
          <a:xfrm>
            <a:off x="102892" y="3042499"/>
            <a:ext cx="6176527" cy="2568873"/>
          </a:xfrm>
          <a:prstGeom prst="rect">
            <a:avLst/>
          </a:prstGeom>
        </p:spPr>
      </p:pic>
      <p:sp>
        <p:nvSpPr>
          <p:cNvPr id="10" name="TextBox 9">
            <a:extLst>
              <a:ext uri="{FF2B5EF4-FFF2-40B4-BE49-F238E27FC236}">
                <a16:creationId xmlns:a16="http://schemas.microsoft.com/office/drawing/2014/main" id="{87D38C6D-D980-83E9-6D3E-4E8E1F1E8990}"/>
              </a:ext>
            </a:extLst>
          </p:cNvPr>
          <p:cNvSpPr txBox="1"/>
          <p:nvPr/>
        </p:nvSpPr>
        <p:spPr>
          <a:xfrm>
            <a:off x="102893" y="5744907"/>
            <a:ext cx="6176526" cy="1107996"/>
          </a:xfrm>
          <a:prstGeom prst="rect">
            <a:avLst/>
          </a:prstGeom>
          <a:solidFill>
            <a:schemeClr val="bg1"/>
          </a:solidFill>
        </p:spPr>
        <p:txBody>
          <a:bodyPr wrap="square">
            <a:spAutoFit/>
          </a:bodyPr>
          <a:lstStyle/>
          <a:p>
            <a:r>
              <a:rPr lang="en-US" sz="1100" dirty="0"/>
              <a:t>Statistical parametric maps rendered onto a “standard brain,” showing category-specific activity as assessed by conjunction analysis, in the comparisons of portrait vs. non-portrait (</a:t>
            </a:r>
            <a:r>
              <a:rPr lang="en-US" sz="1100" i="1" dirty="0"/>
              <a:t>A</a:t>
            </a:r>
            <a:r>
              <a:rPr lang="en-US" sz="1100" dirty="0"/>
              <a:t>), landscape vs. non-landscape (</a:t>
            </a:r>
            <a:r>
              <a:rPr lang="en-US" sz="1100" i="1" dirty="0"/>
              <a:t>B</a:t>
            </a:r>
            <a:r>
              <a:rPr lang="en-US" sz="1100" dirty="0"/>
              <a:t>), still life vs. non-still life (</a:t>
            </a:r>
            <a:r>
              <a:rPr lang="en-US" sz="1100" i="1" dirty="0"/>
              <a:t>C</a:t>
            </a:r>
            <a:r>
              <a:rPr lang="en-US" sz="1100" dirty="0"/>
              <a:t>), and abstract vs. non-abstract (</a:t>
            </a:r>
            <a:r>
              <a:rPr lang="en-US" sz="1100" i="1" dirty="0"/>
              <a:t>D</a:t>
            </a:r>
            <a:r>
              <a:rPr lang="en-US" sz="1100" dirty="0"/>
              <a:t>). </a:t>
            </a:r>
          </a:p>
          <a:p>
            <a:r>
              <a:rPr lang="en-US" sz="1100" dirty="0"/>
              <a:t>Kawabata H., Zeki S. (2004). Neural correlates of beauty</a:t>
            </a:r>
          </a:p>
          <a:p>
            <a:endParaRPr lang="en-US" sz="1100" dirty="0"/>
          </a:p>
        </p:txBody>
      </p:sp>
      <p:pic>
        <p:nvPicPr>
          <p:cNvPr id="11" name="Picture 10" descr="A person on the phone at a table with food and fruits&#10;&#10;AI-generated content may be incorrect.">
            <a:extLst>
              <a:ext uri="{FF2B5EF4-FFF2-40B4-BE49-F238E27FC236}">
                <a16:creationId xmlns:a16="http://schemas.microsoft.com/office/drawing/2014/main" id="{493656ED-2C81-D784-B80D-7652EE906F9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55" b="97176" l="9979" r="89986">
                        <a14:foregroundMark x1="23529" y1="13515" x2="32423" y2="14029"/>
                        <a14:foregroundMark x1="32423" y1="14029" x2="61187" y2="10504"/>
                        <a14:foregroundMark x1="61187" y1="10504" x2="70728" y2="10924"/>
                        <a14:foregroundMark x1="70728" y1="10924" x2="33473" y2="12675"/>
                        <a14:foregroundMark x1="33473" y1="12675" x2="54254" y2="15896"/>
                        <a14:foregroundMark x1="54254" y1="15896" x2="32038" y2="20005"/>
                        <a14:foregroundMark x1="32038" y1="20005" x2="61887" y2="7796"/>
                        <a14:foregroundMark x1="61887" y1="7796" x2="52574" y2="13305"/>
                        <a14:foregroundMark x1="52574" y1="13305" x2="62080" y2="16013"/>
                        <a14:foregroundMark x1="62080" y1="16013" x2="51278" y2="13889"/>
                        <a14:foregroundMark x1="51278" y1="13889" x2="60014" y2="11064"/>
                        <a14:foregroundMark x1="60014" y1="11064" x2="47864" y2="13889"/>
                        <a14:foregroundMark x1="47864" y1="13889" x2="37728" y2="12325"/>
                        <a14:foregroundMark x1="37728" y1="12325" x2="29219" y2="16573"/>
                        <a14:foregroundMark x1="29219" y1="16573" x2="39391" y2="17414"/>
                        <a14:foregroundMark x1="39391" y1="17414" x2="33281" y2="17414"/>
                        <a14:foregroundMark x1="48057" y1="7446" x2="56513" y2="6956"/>
                        <a14:foregroundMark x1="56513" y1="6956" x2="60329" y2="7236"/>
                        <a14:foregroundMark x1="49562" y1="5532" x2="58141" y2="5532"/>
                        <a14:foregroundMark x1="58141" y1="5532" x2="58929" y2="5369"/>
                        <a14:foregroundMark x1="51366" y1="3478" x2="52521" y2="3641"/>
                        <a14:foregroundMark x1="20553" y1="90593" x2="28606" y2="93884"/>
                        <a14:foregroundMark x1="28606" y1="93884" x2="48022" y2="92997"/>
                        <a14:foregroundMark x1="21971" y1="93324" x2="30235" y2="96405"/>
                        <a14:foregroundMark x1="30235" y1="96405" x2="32878" y2="96078"/>
                        <a14:foregroundMark x1="56373" y1="96242" x2="72409" y2="92997"/>
                        <a14:foregroundMark x1="32616" y1="97176" x2="34681" y2="96125"/>
                        <a14:foregroundMark x1="29359" y1="97176" x2="27188" y2="96919"/>
                        <a14:foregroundMark x1="29937" y1="95868" x2="27784" y2="96265"/>
                        <a14:backgroundMark x1="29447" y1="99813" x2="29447" y2="99813"/>
                        <a14:backgroundMark x1="29447" y1="99556" x2="29447" y2="99556"/>
                        <a14:backgroundMark x1="29552" y1="99556" x2="28571" y2="99556"/>
                        <a14:backgroundMark x1="37342" y1="98366" x2="35067" y2="99416"/>
                      </a14:backgroundRemoval>
                    </a14:imgEffect>
                  </a14:imgLayer>
                </a14:imgProps>
              </a:ext>
            </a:extLst>
          </a:blip>
          <a:stretch>
            <a:fillRect/>
          </a:stretch>
        </p:blipFill>
        <p:spPr>
          <a:xfrm>
            <a:off x="6131893" y="2101996"/>
            <a:ext cx="6324084" cy="4743063"/>
          </a:xfrm>
          <a:prstGeom prst="rect">
            <a:avLst/>
          </a:prstGeom>
        </p:spPr>
      </p:pic>
    </p:spTree>
    <p:extLst>
      <p:ext uri="{BB962C8B-B14F-4D97-AF65-F5344CB8AC3E}">
        <p14:creationId xmlns:p14="http://schemas.microsoft.com/office/powerpoint/2010/main" val="819080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81E8662-016B-E6C2-CFA2-DECAD5FF6FBB}"/>
              </a:ext>
            </a:extLst>
          </p:cNvPr>
          <p:cNvSpPr>
            <a:spLocks noGrp="1"/>
          </p:cNvSpPr>
          <p:nvPr>
            <p:ph type="title"/>
          </p:nvPr>
        </p:nvSpPr>
        <p:spPr>
          <a:xfrm>
            <a:off x="1088136" y="1090245"/>
            <a:ext cx="9922764" cy="1294228"/>
          </a:xfrm>
        </p:spPr>
        <p:txBody>
          <a:bodyPr/>
          <a:lstStyle/>
          <a:p>
            <a:endParaRPr lang="en-US"/>
          </a:p>
        </p:txBody>
      </p:sp>
      <p:pic>
        <p:nvPicPr>
          <p:cNvPr id="5" name="Picture 4" descr="A blue abstract watercolor pattern on a white background">
            <a:extLst>
              <a:ext uri="{FF2B5EF4-FFF2-40B4-BE49-F238E27FC236}">
                <a16:creationId xmlns:a16="http://schemas.microsoft.com/office/drawing/2014/main" id="{3B182C56-0A8A-7F8E-01F8-9D57C6876C70}"/>
              </a:ext>
            </a:extLst>
          </p:cNvPr>
          <p:cNvPicPr>
            <a:picLocks noChangeAspect="1"/>
          </p:cNvPicPr>
          <p:nvPr/>
        </p:nvPicPr>
        <p:blipFill rotWithShape="1">
          <a:blip r:embed="rId2"/>
          <a:srcRect t="7865" b="7865"/>
          <a:stretch/>
        </p:blipFill>
        <p:spPr>
          <a:xfrm>
            <a:off x="20" y="21"/>
            <a:ext cx="12191960" cy="6857979"/>
          </a:xfrm>
          <a:prstGeom prst="rect">
            <a:avLst/>
          </a:prstGeom>
        </p:spPr>
      </p:pic>
      <p:sp>
        <p:nvSpPr>
          <p:cNvPr id="6" name="Rectangle 5">
            <a:extLst>
              <a:ext uri="{FF2B5EF4-FFF2-40B4-BE49-F238E27FC236}">
                <a16:creationId xmlns:a16="http://schemas.microsoft.com/office/drawing/2014/main" id="{99AEC59D-23A3-9481-6E73-850CA6438700}"/>
              </a:ext>
            </a:extLst>
          </p:cNvPr>
          <p:cNvSpPr/>
          <p:nvPr/>
        </p:nvSpPr>
        <p:spPr>
          <a:xfrm>
            <a:off x="116373" y="146469"/>
            <a:ext cx="11136761"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MOTIVATION MATTERS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7" name="Title 1">
            <a:extLst>
              <a:ext uri="{FF2B5EF4-FFF2-40B4-BE49-F238E27FC236}">
                <a16:creationId xmlns:a16="http://schemas.microsoft.com/office/drawing/2014/main" id="{8C9F6E88-91F7-A6B1-606A-5EC63A828020}"/>
              </a:ext>
            </a:extLst>
          </p:cNvPr>
          <p:cNvSpPr txBox="1">
            <a:spLocks/>
          </p:cNvSpPr>
          <p:nvPr/>
        </p:nvSpPr>
        <p:spPr>
          <a:xfrm>
            <a:off x="116374" y="1327491"/>
            <a:ext cx="11136760" cy="1447706"/>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SOMETHING RELEVANT/novel INCREASES AROUSAL And Attention</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Dopamine released, Plasticity enhanced, learning occurs</a:t>
            </a:r>
            <a:endPar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endParaRPr>
          </a:p>
          <a:p>
            <a:endPar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endParaRPr>
          </a:p>
        </p:txBody>
      </p:sp>
      <p:sp>
        <p:nvSpPr>
          <p:cNvPr id="9" name="TextBox 8">
            <a:extLst>
              <a:ext uri="{FF2B5EF4-FFF2-40B4-BE49-F238E27FC236}">
                <a16:creationId xmlns:a16="http://schemas.microsoft.com/office/drawing/2014/main" id="{648266A9-46F3-926D-5E76-CCA2C47FB0C6}"/>
              </a:ext>
            </a:extLst>
          </p:cNvPr>
          <p:cNvSpPr txBox="1"/>
          <p:nvPr/>
        </p:nvSpPr>
        <p:spPr>
          <a:xfrm>
            <a:off x="0" y="2288236"/>
            <a:ext cx="12191980" cy="646331"/>
          </a:xfrm>
          <a:prstGeom prst="rect">
            <a:avLst/>
          </a:prstGeom>
          <a:noFill/>
        </p:spPr>
        <p:txBody>
          <a:bodyPr wrap="square" rtlCol="0">
            <a:spAutoFit/>
          </a:bodyPr>
          <a:lstStyle/>
          <a:p>
            <a:r>
              <a:rPr lang="en-US" dirty="0">
                <a:solidFill>
                  <a:srgbClr val="BFEFFF"/>
                </a:solidFill>
                <a:effectLst>
                  <a:glow rad="334432">
                    <a:schemeClr val="tx1">
                      <a:alpha val="66000"/>
                    </a:schemeClr>
                  </a:glow>
                </a:effectLst>
              </a:rPr>
              <a:t>“Although we speculate there is a wide range of factors, one such biological factor that may…trigger PNN plasticity is dopamine.” </a:t>
            </a:r>
            <a:r>
              <a:rPr lang="en-US" sz="1600" dirty="0">
                <a:solidFill>
                  <a:srgbClr val="BFEFFF"/>
                </a:solidFill>
                <a:effectLst>
                  <a:glow rad="334432">
                    <a:schemeClr val="tx1">
                      <a:alpha val="66000"/>
                    </a:schemeClr>
                  </a:glow>
                </a:effectLst>
              </a:rPr>
              <a:t>- </a:t>
            </a:r>
            <a:r>
              <a:rPr lang="en-US" sz="1600" i="1" dirty="0">
                <a:solidFill>
                  <a:srgbClr val="BFEFFF"/>
                </a:solidFill>
                <a:effectLst>
                  <a:glow rad="334432">
                    <a:schemeClr val="tx1">
                      <a:alpha val="66000"/>
                    </a:schemeClr>
                  </a:glow>
                </a:effectLst>
              </a:rPr>
              <a:t>Net gain and loss: influence of natural rewards and drugs of abuse on perineuronal nets (2022)</a:t>
            </a:r>
          </a:p>
        </p:txBody>
      </p:sp>
      <p:pic>
        <p:nvPicPr>
          <p:cNvPr id="10" name="Picture 9" descr="A group of people at a table&#10;&#10;Description automatically generated">
            <a:extLst>
              <a:ext uri="{FF2B5EF4-FFF2-40B4-BE49-F238E27FC236}">
                <a16:creationId xmlns:a16="http://schemas.microsoft.com/office/drawing/2014/main" id="{9A148234-8C54-79D1-E08D-A18AB1B12443}"/>
              </a:ext>
            </a:extLst>
          </p:cNvPr>
          <p:cNvPicPr>
            <a:picLocks noChangeAspect="1"/>
          </p:cNvPicPr>
          <p:nvPr/>
        </p:nvPicPr>
        <p:blipFill>
          <a:blip r:embed="rId3"/>
          <a:stretch>
            <a:fillRect/>
          </a:stretch>
        </p:blipFill>
        <p:spPr>
          <a:xfrm>
            <a:off x="4601897" y="3089311"/>
            <a:ext cx="2565165" cy="3768689"/>
          </a:xfrm>
          <a:prstGeom prst="rect">
            <a:avLst/>
          </a:prstGeom>
        </p:spPr>
      </p:pic>
      <p:pic>
        <p:nvPicPr>
          <p:cNvPr id="11" name="Picture 10" descr="A diagram of a human brain&#10;&#10;Description automatically generated">
            <a:extLst>
              <a:ext uri="{FF2B5EF4-FFF2-40B4-BE49-F238E27FC236}">
                <a16:creationId xmlns:a16="http://schemas.microsoft.com/office/drawing/2014/main" id="{145E9E34-6259-4490-2320-9F6310953DF2}"/>
              </a:ext>
            </a:extLst>
          </p:cNvPr>
          <p:cNvPicPr>
            <a:picLocks noChangeAspect="1"/>
          </p:cNvPicPr>
          <p:nvPr/>
        </p:nvPicPr>
        <p:blipFill>
          <a:blip r:embed="rId4"/>
          <a:stretch>
            <a:fillRect/>
          </a:stretch>
        </p:blipFill>
        <p:spPr>
          <a:xfrm>
            <a:off x="0" y="3089311"/>
            <a:ext cx="4935299" cy="3768689"/>
          </a:xfrm>
          <a:prstGeom prst="rect">
            <a:avLst/>
          </a:prstGeom>
        </p:spPr>
      </p:pic>
      <p:pic>
        <p:nvPicPr>
          <p:cNvPr id="13" name="Picture 12" descr="A collage of kids in a classroom&#10;&#10;Description automatically generated">
            <a:extLst>
              <a:ext uri="{FF2B5EF4-FFF2-40B4-BE49-F238E27FC236}">
                <a16:creationId xmlns:a16="http://schemas.microsoft.com/office/drawing/2014/main" id="{AF302D0C-0A4B-78C4-84F8-05B78AFE59CD}"/>
              </a:ext>
            </a:extLst>
          </p:cNvPr>
          <p:cNvPicPr>
            <a:picLocks noChangeAspect="1"/>
          </p:cNvPicPr>
          <p:nvPr/>
        </p:nvPicPr>
        <p:blipFill>
          <a:blip r:embed="rId5"/>
          <a:stretch>
            <a:fillRect/>
          </a:stretch>
        </p:blipFill>
        <p:spPr>
          <a:xfrm>
            <a:off x="7167062" y="3094016"/>
            <a:ext cx="5024918" cy="3768689"/>
          </a:xfrm>
          <a:prstGeom prst="rect">
            <a:avLst/>
          </a:prstGeom>
        </p:spPr>
      </p:pic>
    </p:spTree>
    <p:extLst>
      <p:ext uri="{BB962C8B-B14F-4D97-AF65-F5344CB8AC3E}">
        <p14:creationId xmlns:p14="http://schemas.microsoft.com/office/powerpoint/2010/main" val="2497114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F32578D9-8E8B-6EEC-1B35-801B4C9FCC61}"/>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14B797DC-A279-F837-6B3C-619DBED18C11}"/>
              </a:ext>
            </a:extLst>
          </p:cNvPr>
          <p:cNvSpPr/>
          <p:nvPr/>
        </p:nvSpPr>
        <p:spPr>
          <a:xfrm>
            <a:off x="159124" y="212192"/>
            <a:ext cx="8906796"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Using the force</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361908A5-C42F-D65D-589E-981C797F9A9A}"/>
              </a:ext>
            </a:extLst>
          </p:cNvPr>
          <p:cNvSpPr txBox="1">
            <a:spLocks/>
          </p:cNvSpPr>
          <p:nvPr/>
        </p:nvSpPr>
        <p:spPr>
          <a:xfrm>
            <a:off x="9065899" y="166191"/>
            <a:ext cx="2966977" cy="1470613"/>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1800"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CHANGING habits, skills, EXPECTATIONS, AND BIASES TAKES PRACTICE</a:t>
            </a:r>
          </a:p>
          <a:p>
            <a:endParaRPr lang="en-US" sz="1800" dirty="0">
              <a:solidFill>
                <a:schemeClr val="bg1"/>
              </a:solidFill>
              <a:effectLst>
                <a:glow rad="127000">
                  <a:schemeClr val="tx1"/>
                </a:glow>
              </a:effectLst>
              <a:latin typeface="Heiti TC Medium" pitchFamily="2" charset="-128"/>
              <a:ea typeface="Heiti TC Medium" pitchFamily="2" charset="-128"/>
              <a:cs typeface="Aptos Display" panose="020F0502020204030204" pitchFamily="34" charset="0"/>
            </a:endParaRPr>
          </a:p>
        </p:txBody>
      </p:sp>
      <p:pic>
        <p:nvPicPr>
          <p:cNvPr id="8" name="Picture 7" descr="A screenshot of a web page&#10;&#10;Description automatically generated">
            <a:extLst>
              <a:ext uri="{FF2B5EF4-FFF2-40B4-BE49-F238E27FC236}">
                <a16:creationId xmlns:a16="http://schemas.microsoft.com/office/drawing/2014/main" id="{76131171-58C3-F6D2-549D-AE274F5959E7}"/>
              </a:ext>
            </a:extLst>
          </p:cNvPr>
          <p:cNvPicPr>
            <a:picLocks noChangeAspect="1"/>
          </p:cNvPicPr>
          <p:nvPr/>
        </p:nvPicPr>
        <p:blipFill>
          <a:blip r:embed="rId3"/>
          <a:stretch>
            <a:fillRect/>
          </a:stretch>
        </p:blipFill>
        <p:spPr>
          <a:xfrm>
            <a:off x="0" y="4221619"/>
            <a:ext cx="5531004" cy="2631299"/>
          </a:xfrm>
          <a:prstGeom prst="rect">
            <a:avLst/>
          </a:prstGeom>
        </p:spPr>
      </p:pic>
      <p:pic>
        <p:nvPicPr>
          <p:cNvPr id="9" name="Picture 8">
            <a:extLst>
              <a:ext uri="{FF2B5EF4-FFF2-40B4-BE49-F238E27FC236}">
                <a16:creationId xmlns:a16="http://schemas.microsoft.com/office/drawing/2014/main" id="{0039AD97-C02A-DFE5-655F-3CA4A515943A}"/>
              </a:ext>
            </a:extLst>
          </p:cNvPr>
          <p:cNvPicPr>
            <a:picLocks noChangeAspect="1"/>
          </p:cNvPicPr>
          <p:nvPr/>
        </p:nvPicPr>
        <p:blipFill>
          <a:blip r:embed="rId4"/>
          <a:stretch>
            <a:fillRect/>
          </a:stretch>
        </p:blipFill>
        <p:spPr>
          <a:xfrm>
            <a:off x="-380351" y="1729038"/>
            <a:ext cx="3197351" cy="2492581"/>
          </a:xfrm>
          <a:prstGeom prst="rect">
            <a:avLst/>
          </a:prstGeom>
        </p:spPr>
      </p:pic>
      <p:pic>
        <p:nvPicPr>
          <p:cNvPr id="10" name="Picture 9">
            <a:extLst>
              <a:ext uri="{FF2B5EF4-FFF2-40B4-BE49-F238E27FC236}">
                <a16:creationId xmlns:a16="http://schemas.microsoft.com/office/drawing/2014/main" id="{BBAE80C2-3892-D4F5-76EA-5278C02D346A}"/>
              </a:ext>
            </a:extLst>
          </p:cNvPr>
          <p:cNvPicPr>
            <a:picLocks noChangeAspect="1"/>
          </p:cNvPicPr>
          <p:nvPr/>
        </p:nvPicPr>
        <p:blipFill>
          <a:blip r:embed="rId5"/>
          <a:stretch>
            <a:fillRect/>
          </a:stretch>
        </p:blipFill>
        <p:spPr>
          <a:xfrm>
            <a:off x="5458754" y="1729038"/>
            <a:ext cx="6733246" cy="5123881"/>
          </a:xfrm>
          <a:prstGeom prst="rect">
            <a:avLst/>
          </a:prstGeom>
        </p:spPr>
      </p:pic>
      <p:pic>
        <p:nvPicPr>
          <p:cNvPr id="11" name="Picture 10">
            <a:extLst>
              <a:ext uri="{FF2B5EF4-FFF2-40B4-BE49-F238E27FC236}">
                <a16:creationId xmlns:a16="http://schemas.microsoft.com/office/drawing/2014/main" id="{C9A9249C-1EA2-7CA4-0658-D97C29121488}"/>
              </a:ext>
            </a:extLst>
          </p:cNvPr>
          <p:cNvPicPr>
            <a:picLocks noChangeAspect="1"/>
          </p:cNvPicPr>
          <p:nvPr/>
        </p:nvPicPr>
        <p:blipFill>
          <a:blip r:embed="rId6"/>
          <a:stretch>
            <a:fillRect/>
          </a:stretch>
        </p:blipFill>
        <p:spPr>
          <a:xfrm>
            <a:off x="2649770" y="1731579"/>
            <a:ext cx="2808984" cy="2487499"/>
          </a:xfrm>
          <a:prstGeom prst="rect">
            <a:avLst/>
          </a:prstGeom>
        </p:spPr>
      </p:pic>
    </p:spTree>
    <p:extLst>
      <p:ext uri="{BB962C8B-B14F-4D97-AF65-F5344CB8AC3E}">
        <p14:creationId xmlns:p14="http://schemas.microsoft.com/office/powerpoint/2010/main" val="771290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FCBC01D4-FBD9-5FF4-89A5-E699167F69C4}"/>
              </a:ext>
            </a:extLst>
          </p:cNvPr>
          <p:cNvPicPr>
            <a:picLocks noChangeAspect="1"/>
          </p:cNvPicPr>
          <p:nvPr/>
        </p:nvPicPr>
        <p:blipFill rotWithShape="1">
          <a:blip r:embed="rId3"/>
          <a:srcRect t="7865" b="7865"/>
          <a:stretch/>
        </p:blipFill>
        <p:spPr>
          <a:xfrm>
            <a:off x="20" y="21"/>
            <a:ext cx="13386196" cy="7529737"/>
          </a:xfrm>
          <a:prstGeom prst="rect">
            <a:avLst/>
          </a:prstGeom>
        </p:spPr>
      </p:pic>
      <p:sp>
        <p:nvSpPr>
          <p:cNvPr id="5" name="Rectangle 4">
            <a:extLst>
              <a:ext uri="{FF2B5EF4-FFF2-40B4-BE49-F238E27FC236}">
                <a16:creationId xmlns:a16="http://schemas.microsoft.com/office/drawing/2014/main" id="{C0234EBD-86A0-1307-F012-767BD7AF70F2}"/>
              </a:ext>
            </a:extLst>
          </p:cNvPr>
          <p:cNvSpPr/>
          <p:nvPr/>
        </p:nvSpPr>
        <p:spPr>
          <a:xfrm>
            <a:off x="402095" y="348747"/>
            <a:ext cx="11136761"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Mistakes are </a:t>
            </a:r>
            <a:r>
              <a:rPr lang="en-US" sz="7200" b="1" i="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good</a:t>
            </a:r>
            <a:endParaRPr lang="en-US" sz="7200" b="1" i="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1E6B6ACC-B60D-CD1D-03EA-B77101135F1B}"/>
              </a:ext>
            </a:extLst>
          </p:cNvPr>
          <p:cNvSpPr txBox="1">
            <a:spLocks/>
          </p:cNvSpPr>
          <p:nvPr/>
        </p:nvSpPr>
        <p:spPr>
          <a:xfrm>
            <a:off x="116374" y="1327491"/>
            <a:ext cx="11959252" cy="1447706"/>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NEW RULES, engagement, motivation, plasticity, learning, </a:t>
            </a:r>
            <a:r>
              <a:rPr lang="en-US" sz="2400" dirty="0">
                <a:solidFill>
                  <a:srgbClr val="FF0000"/>
                </a:solidFill>
                <a:effectLst>
                  <a:glow rad="127000">
                    <a:schemeClr val="bg1"/>
                  </a:glow>
                </a:effectLst>
                <a:latin typeface="Bangla Sangam MN" panose="02000000000000000000" pitchFamily="2" charset="0"/>
                <a:ea typeface="Heiti TC Medium" pitchFamily="2" charset="-128"/>
                <a:cs typeface="Bangla Sangam MN" panose="02000000000000000000" pitchFamily="2" charset="0"/>
              </a:rPr>
              <a:t>ADAPTATION</a:t>
            </a:r>
          </a:p>
          <a:p>
            <a:endPar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endParaRPr>
          </a:p>
        </p:txBody>
      </p:sp>
      <p:pic>
        <p:nvPicPr>
          <p:cNvPr id="8" name="Picture 7" descr="A red square with white text&#10;&#10;Description automatically generated">
            <a:extLst>
              <a:ext uri="{FF2B5EF4-FFF2-40B4-BE49-F238E27FC236}">
                <a16:creationId xmlns:a16="http://schemas.microsoft.com/office/drawing/2014/main" id="{A919476A-E273-B8AC-C399-B573E47C4E60}"/>
              </a:ext>
            </a:extLst>
          </p:cNvPr>
          <p:cNvPicPr>
            <a:picLocks noChangeAspect="1"/>
          </p:cNvPicPr>
          <p:nvPr/>
        </p:nvPicPr>
        <p:blipFill>
          <a:blip r:embed="rId4"/>
          <a:stretch>
            <a:fillRect/>
          </a:stretch>
        </p:blipFill>
        <p:spPr>
          <a:xfrm>
            <a:off x="268509" y="2306287"/>
            <a:ext cx="4247269" cy="4575671"/>
          </a:xfrm>
          <a:prstGeom prst="rect">
            <a:avLst/>
          </a:prstGeom>
        </p:spPr>
      </p:pic>
      <p:sp>
        <p:nvSpPr>
          <p:cNvPr id="9" name="TextBox 8">
            <a:extLst>
              <a:ext uri="{FF2B5EF4-FFF2-40B4-BE49-F238E27FC236}">
                <a16:creationId xmlns:a16="http://schemas.microsoft.com/office/drawing/2014/main" id="{521D1CF4-984C-8F08-C532-7BEBD7C0E39A}"/>
              </a:ext>
            </a:extLst>
          </p:cNvPr>
          <p:cNvSpPr txBox="1"/>
          <p:nvPr/>
        </p:nvSpPr>
        <p:spPr>
          <a:xfrm>
            <a:off x="4673340" y="2306287"/>
            <a:ext cx="7402286" cy="2031325"/>
          </a:xfrm>
          <a:prstGeom prst="rect">
            <a:avLst/>
          </a:prstGeom>
          <a:noFill/>
        </p:spPr>
        <p:txBody>
          <a:bodyPr wrap="square" rtlCol="0">
            <a:spAutoFit/>
          </a:bodyPr>
          <a:lstStyle/>
          <a:p>
            <a:r>
              <a:rPr lang="en-US" i="1" dirty="0">
                <a:solidFill>
                  <a:schemeClr val="bg1"/>
                </a:solidFill>
                <a:effectLst>
                  <a:glow rad="334432">
                    <a:schemeClr val="tx1">
                      <a:alpha val="66000"/>
                    </a:schemeClr>
                  </a:glow>
                </a:effectLst>
              </a:rPr>
              <a:t>“Sometimes  –  like when you’re learning something new  –  you have to think hard about how you’ll move, and you’ll naturally make a lot of errors. But each error, each mistake, is important feedback for your neurons and glia, which respond by physically changing how they connect. Your brain’s wiring changes, you get more skilled, and you’ll require less hard thinking and effort to play the guitar, make a basket, give a speech, ride a bicycle – or play the drums!”</a:t>
            </a:r>
            <a:endParaRPr lang="en-US" sz="1600" i="1" dirty="0">
              <a:solidFill>
                <a:schemeClr val="bg1"/>
              </a:solidFill>
              <a:effectLst>
                <a:glow rad="334432">
                  <a:schemeClr val="tx1">
                    <a:alpha val="66000"/>
                  </a:schemeClr>
                </a:glow>
              </a:effectLst>
            </a:endParaRPr>
          </a:p>
        </p:txBody>
      </p:sp>
      <p:pic>
        <p:nvPicPr>
          <p:cNvPr id="10" name="Picture 9">
            <a:extLst>
              <a:ext uri="{FF2B5EF4-FFF2-40B4-BE49-F238E27FC236}">
                <a16:creationId xmlns:a16="http://schemas.microsoft.com/office/drawing/2014/main" id="{266D0959-24B4-F54A-198F-F971B674C8AE}"/>
              </a:ext>
            </a:extLst>
          </p:cNvPr>
          <p:cNvPicPr>
            <a:picLocks noChangeAspect="1"/>
          </p:cNvPicPr>
          <p:nvPr/>
        </p:nvPicPr>
        <p:blipFill>
          <a:blip r:embed="rId5"/>
          <a:stretch>
            <a:fillRect/>
          </a:stretch>
        </p:blipFill>
        <p:spPr>
          <a:xfrm>
            <a:off x="4789695" y="4411646"/>
            <a:ext cx="3189912" cy="2470312"/>
          </a:xfrm>
          <a:prstGeom prst="rect">
            <a:avLst/>
          </a:prstGeom>
        </p:spPr>
      </p:pic>
      <p:pic>
        <p:nvPicPr>
          <p:cNvPr id="11" name="Picture 10">
            <a:extLst>
              <a:ext uri="{FF2B5EF4-FFF2-40B4-BE49-F238E27FC236}">
                <a16:creationId xmlns:a16="http://schemas.microsoft.com/office/drawing/2014/main" id="{F30788E8-5EE3-16A2-BA80-4DCD21547D07}"/>
              </a:ext>
            </a:extLst>
          </p:cNvPr>
          <p:cNvPicPr>
            <a:picLocks noChangeAspect="1"/>
          </p:cNvPicPr>
          <p:nvPr/>
        </p:nvPicPr>
        <p:blipFill>
          <a:blip r:embed="rId6"/>
          <a:stretch>
            <a:fillRect/>
          </a:stretch>
        </p:blipFill>
        <p:spPr>
          <a:xfrm>
            <a:off x="8294730" y="4411646"/>
            <a:ext cx="3290711" cy="2470312"/>
          </a:xfrm>
          <a:prstGeom prst="rect">
            <a:avLst/>
          </a:prstGeom>
        </p:spPr>
      </p:pic>
      <p:sp>
        <p:nvSpPr>
          <p:cNvPr id="12" name="TextBox 11">
            <a:extLst>
              <a:ext uri="{FF2B5EF4-FFF2-40B4-BE49-F238E27FC236}">
                <a16:creationId xmlns:a16="http://schemas.microsoft.com/office/drawing/2014/main" id="{98ECEBD4-E648-377E-9D6F-42D9888F16E7}"/>
              </a:ext>
            </a:extLst>
          </p:cNvPr>
          <p:cNvSpPr txBox="1"/>
          <p:nvPr/>
        </p:nvSpPr>
        <p:spPr>
          <a:xfrm>
            <a:off x="781467" y="5857080"/>
            <a:ext cx="3226781" cy="523220"/>
          </a:xfrm>
          <a:prstGeom prst="rect">
            <a:avLst/>
          </a:prstGeom>
          <a:noFill/>
        </p:spPr>
        <p:txBody>
          <a:bodyPr wrap="none" rtlCol="0">
            <a:spAutoFit/>
          </a:bodyPr>
          <a:lstStyle/>
          <a:p>
            <a:pPr algn="ctr"/>
            <a:r>
              <a:rPr lang="en-US" sz="1400" dirty="0">
                <a:solidFill>
                  <a:schemeClr val="bg1"/>
                </a:solidFill>
              </a:rPr>
              <a:t>Source: When rules change: how the</a:t>
            </a:r>
          </a:p>
          <a:p>
            <a:pPr algn="ctr"/>
            <a:r>
              <a:rPr lang="en-US" sz="1400" dirty="0">
                <a:solidFill>
                  <a:schemeClr val="bg1"/>
                </a:solidFill>
              </a:rPr>
              <a:t>brain learns through mistakes (2026)</a:t>
            </a:r>
          </a:p>
        </p:txBody>
      </p:sp>
    </p:spTree>
    <p:extLst>
      <p:ext uri="{BB962C8B-B14F-4D97-AF65-F5344CB8AC3E}">
        <p14:creationId xmlns:p14="http://schemas.microsoft.com/office/powerpoint/2010/main" val="2200973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99382F5-367F-F17C-9C50-EEDC5547D2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 name="Rectangle 4">
            <a:extLst>
              <a:ext uri="{FF2B5EF4-FFF2-40B4-BE49-F238E27FC236}">
                <a16:creationId xmlns:a16="http://schemas.microsoft.com/office/drawing/2014/main" id="{CBA6CC4E-BAA5-126B-8B92-E02B9C21CC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EFA3F0C2-EA73-F924-1BBD-5CCF8112C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sitting on a staircase&#10;&#10;Description automatically generated">
            <a:extLst>
              <a:ext uri="{FF2B5EF4-FFF2-40B4-BE49-F238E27FC236}">
                <a16:creationId xmlns:a16="http://schemas.microsoft.com/office/drawing/2014/main" id="{DA8AFD83-BF12-779B-2E28-C802D318D500}"/>
              </a:ext>
            </a:extLst>
          </p:cNvPr>
          <p:cNvPicPr>
            <a:picLocks noChangeAspect="1"/>
          </p:cNvPicPr>
          <p:nvPr/>
        </p:nvPicPr>
        <p:blipFill>
          <a:blip r:embed="rId2"/>
          <a:stretch>
            <a:fillRect/>
          </a:stretch>
        </p:blipFill>
        <p:spPr>
          <a:xfrm>
            <a:off x="5437932" y="2715425"/>
            <a:ext cx="3460067" cy="4613423"/>
          </a:xfrm>
          <a:prstGeom prst="rect">
            <a:avLst/>
          </a:prstGeom>
        </p:spPr>
      </p:pic>
      <p:pic>
        <p:nvPicPr>
          <p:cNvPr id="8" name="Picture 7" descr="A hand holding a yellow brain&#10;&#10;Description automatically generated">
            <a:extLst>
              <a:ext uri="{FF2B5EF4-FFF2-40B4-BE49-F238E27FC236}">
                <a16:creationId xmlns:a16="http://schemas.microsoft.com/office/drawing/2014/main" id="{72D4223C-0941-8F0B-CF74-ADB7E7CD05A7}"/>
              </a:ext>
            </a:extLst>
          </p:cNvPr>
          <p:cNvPicPr>
            <a:picLocks noChangeAspect="1"/>
          </p:cNvPicPr>
          <p:nvPr/>
        </p:nvPicPr>
        <p:blipFill>
          <a:blip r:embed="rId3"/>
          <a:stretch>
            <a:fillRect/>
          </a:stretch>
        </p:blipFill>
        <p:spPr>
          <a:xfrm>
            <a:off x="0" y="-10"/>
            <a:ext cx="6857988" cy="6857988"/>
          </a:xfrm>
          <a:prstGeom prst="rect">
            <a:avLst/>
          </a:prstGeom>
        </p:spPr>
      </p:pic>
      <p:pic>
        <p:nvPicPr>
          <p:cNvPr id="9" name="Picture 8" descr="A city on a hill&#10;&#10;Description automatically generated">
            <a:extLst>
              <a:ext uri="{FF2B5EF4-FFF2-40B4-BE49-F238E27FC236}">
                <a16:creationId xmlns:a16="http://schemas.microsoft.com/office/drawing/2014/main" id="{D7BAFC8E-5B48-8622-7074-4F9583D26692}"/>
              </a:ext>
            </a:extLst>
          </p:cNvPr>
          <p:cNvPicPr>
            <a:picLocks noChangeAspect="1"/>
          </p:cNvPicPr>
          <p:nvPr/>
        </p:nvPicPr>
        <p:blipFill>
          <a:blip r:embed="rId4"/>
          <a:srcRect l="3111" r="1" b="1"/>
          <a:stretch>
            <a:fillRect/>
          </a:stretch>
        </p:blipFill>
        <p:spPr>
          <a:xfrm>
            <a:off x="6857989" y="-283955"/>
            <a:ext cx="5332240" cy="2999380"/>
          </a:xfrm>
          <a:prstGeom prst="rect">
            <a:avLst/>
          </a:prstGeom>
        </p:spPr>
      </p:pic>
      <p:pic>
        <p:nvPicPr>
          <p:cNvPr id="10" name="Picture 9" descr="A city with a skull and a sword&#10;&#10;Description automatically generated">
            <a:extLst>
              <a:ext uri="{FF2B5EF4-FFF2-40B4-BE49-F238E27FC236}">
                <a16:creationId xmlns:a16="http://schemas.microsoft.com/office/drawing/2014/main" id="{7D843DDD-B3BD-BB87-395E-CE17C3E98186}"/>
              </a:ext>
            </a:extLst>
          </p:cNvPr>
          <p:cNvPicPr>
            <a:picLocks noChangeAspect="1"/>
          </p:cNvPicPr>
          <p:nvPr/>
        </p:nvPicPr>
        <p:blipFill>
          <a:blip r:embed="rId5"/>
          <a:stretch>
            <a:fillRect/>
          </a:stretch>
        </p:blipFill>
        <p:spPr>
          <a:xfrm>
            <a:off x="8049444" y="2715434"/>
            <a:ext cx="4142556" cy="4142556"/>
          </a:xfrm>
          <a:prstGeom prst="rect">
            <a:avLst/>
          </a:prstGeom>
        </p:spPr>
      </p:pic>
      <p:pic>
        <p:nvPicPr>
          <p:cNvPr id="15" name="Picture 14" descr="A logo with a skull and two sticks in it&#10;&#10;Description automatically generated">
            <a:extLst>
              <a:ext uri="{FF2B5EF4-FFF2-40B4-BE49-F238E27FC236}">
                <a16:creationId xmlns:a16="http://schemas.microsoft.com/office/drawing/2014/main" id="{D98BDCD2-8964-1094-84D6-64784DDB51EA}"/>
              </a:ext>
            </a:extLst>
          </p:cNvPr>
          <p:cNvPicPr>
            <a:picLocks noChangeAspect="1"/>
          </p:cNvPicPr>
          <p:nvPr/>
        </p:nvPicPr>
        <p:blipFill>
          <a:blip r:embed="rId6"/>
          <a:stretch>
            <a:fillRect/>
          </a:stretch>
        </p:blipFill>
        <p:spPr>
          <a:xfrm>
            <a:off x="1456434" y="504203"/>
            <a:ext cx="1529833" cy="1655498"/>
          </a:xfrm>
          <a:prstGeom prst="rect">
            <a:avLst/>
          </a:prstGeom>
        </p:spPr>
      </p:pic>
      <p:pic>
        <p:nvPicPr>
          <p:cNvPr id="16" name="Picture 15" descr="A logo with a skull and two sticks in it&#10;&#10;Description automatically generated">
            <a:extLst>
              <a:ext uri="{FF2B5EF4-FFF2-40B4-BE49-F238E27FC236}">
                <a16:creationId xmlns:a16="http://schemas.microsoft.com/office/drawing/2014/main" id="{7C96D390-2F33-3801-5708-443B5DA32A1F}"/>
              </a:ext>
            </a:extLst>
          </p:cNvPr>
          <p:cNvPicPr>
            <a:picLocks noChangeAspect="1"/>
          </p:cNvPicPr>
          <p:nvPr/>
        </p:nvPicPr>
        <p:blipFill>
          <a:blip r:embed="rId6"/>
          <a:stretch>
            <a:fillRect/>
          </a:stretch>
        </p:blipFill>
        <p:spPr>
          <a:xfrm>
            <a:off x="44431" y="493000"/>
            <a:ext cx="1529833" cy="1655498"/>
          </a:xfrm>
          <a:prstGeom prst="rect">
            <a:avLst/>
          </a:prstGeom>
        </p:spPr>
      </p:pic>
    </p:spTree>
    <p:extLst>
      <p:ext uri="{BB962C8B-B14F-4D97-AF65-F5344CB8AC3E}">
        <p14:creationId xmlns:p14="http://schemas.microsoft.com/office/powerpoint/2010/main" val="2406224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group of people laughing at a table with wires&#10;&#10;Description automatically generated">
            <a:extLst>
              <a:ext uri="{FF2B5EF4-FFF2-40B4-BE49-F238E27FC236}">
                <a16:creationId xmlns:a16="http://schemas.microsoft.com/office/drawing/2014/main" id="{1DA86ED9-6053-187E-D0CA-966024A6BD19}"/>
              </a:ext>
            </a:extLst>
          </p:cNvPr>
          <p:cNvPicPr>
            <a:picLocks noChangeAspect="1"/>
          </p:cNvPicPr>
          <p:nvPr/>
        </p:nvPicPr>
        <p:blipFill>
          <a:blip r:embed="rId2"/>
          <a:srcRect r="2" b="25040"/>
          <a:stretch/>
        </p:blipFill>
        <p:spPr>
          <a:xfrm>
            <a:off x="1" y="10"/>
            <a:ext cx="6099048" cy="3428990"/>
          </a:xfrm>
          <a:prstGeom prst="rect">
            <a:avLst/>
          </a:prstGeom>
        </p:spPr>
      </p:pic>
      <p:pic>
        <p:nvPicPr>
          <p:cNvPr id="14" name="Picture 13" descr="A group of people standing around a table with a green object&#10;&#10;Description automatically generated">
            <a:extLst>
              <a:ext uri="{FF2B5EF4-FFF2-40B4-BE49-F238E27FC236}">
                <a16:creationId xmlns:a16="http://schemas.microsoft.com/office/drawing/2014/main" id="{D5C72AA3-411D-A57F-23E7-BBD1D805BE51}"/>
              </a:ext>
            </a:extLst>
          </p:cNvPr>
          <p:cNvPicPr>
            <a:picLocks noChangeAspect="1"/>
          </p:cNvPicPr>
          <p:nvPr/>
        </p:nvPicPr>
        <p:blipFill>
          <a:blip r:embed="rId3"/>
          <a:srcRect t="14322" r="-1" b="43511"/>
          <a:stretch/>
        </p:blipFill>
        <p:spPr>
          <a:xfrm>
            <a:off x="6092952" y="10"/>
            <a:ext cx="6099048" cy="3428990"/>
          </a:xfrm>
          <a:prstGeom prst="rect">
            <a:avLst/>
          </a:prstGeom>
        </p:spPr>
      </p:pic>
      <p:pic>
        <p:nvPicPr>
          <p:cNvPr id="8" name="Picture 7" descr="A group of people posing for a photo&#10;&#10;Description automatically generated">
            <a:extLst>
              <a:ext uri="{FF2B5EF4-FFF2-40B4-BE49-F238E27FC236}">
                <a16:creationId xmlns:a16="http://schemas.microsoft.com/office/drawing/2014/main" id="{A520333B-4878-2ECF-469E-BA0731D8338D}"/>
              </a:ext>
            </a:extLst>
          </p:cNvPr>
          <p:cNvPicPr>
            <a:picLocks noChangeAspect="1"/>
          </p:cNvPicPr>
          <p:nvPr/>
        </p:nvPicPr>
        <p:blipFill>
          <a:blip r:embed="rId4"/>
          <a:srcRect t="11709" r="2" b="13331"/>
          <a:stretch/>
        </p:blipFill>
        <p:spPr>
          <a:xfrm>
            <a:off x="-374754" y="3429000"/>
            <a:ext cx="6473803" cy="3639694"/>
          </a:xfrm>
          <a:prstGeom prst="rect">
            <a:avLst/>
          </a:prstGeom>
        </p:spPr>
      </p:pic>
      <p:pic>
        <p:nvPicPr>
          <p:cNvPr id="4" name="Picture 3" descr="A blue abstract watercolor pattern on a white background">
            <a:extLst>
              <a:ext uri="{FF2B5EF4-FFF2-40B4-BE49-F238E27FC236}">
                <a16:creationId xmlns:a16="http://schemas.microsoft.com/office/drawing/2014/main" id="{7CF192C3-B5D2-032F-542B-B044C951D2A3}"/>
              </a:ext>
            </a:extLst>
          </p:cNvPr>
          <p:cNvPicPr>
            <a:picLocks noChangeAspect="1"/>
          </p:cNvPicPr>
          <p:nvPr/>
        </p:nvPicPr>
        <p:blipFill rotWithShape="1">
          <a:blip r:embed="rId5"/>
          <a:srcRect t="14856" r="2" b="919"/>
          <a:stretch/>
        </p:blipFill>
        <p:spPr>
          <a:xfrm>
            <a:off x="6092952" y="3429000"/>
            <a:ext cx="6099048" cy="3429000"/>
          </a:xfrm>
          <a:prstGeom prst="rect">
            <a:avLst/>
          </a:prstGeom>
        </p:spPr>
      </p:pic>
      <p:pic>
        <p:nvPicPr>
          <p:cNvPr id="18" name="Picture 17" descr="A note on a black surface&#10;&#10;Description automatically generated">
            <a:extLst>
              <a:ext uri="{FF2B5EF4-FFF2-40B4-BE49-F238E27FC236}">
                <a16:creationId xmlns:a16="http://schemas.microsoft.com/office/drawing/2014/main" id="{29A08D80-4FDB-A35C-83AB-9C8F109850D9}"/>
              </a:ext>
            </a:extLst>
          </p:cNvPr>
          <p:cNvPicPr>
            <a:picLocks noChangeAspect="1"/>
          </p:cNvPicPr>
          <p:nvPr/>
        </p:nvPicPr>
        <p:blipFill>
          <a:blip r:embed="rId6"/>
          <a:stretch>
            <a:fillRect/>
          </a:stretch>
        </p:blipFill>
        <p:spPr>
          <a:xfrm>
            <a:off x="6096000" y="3429000"/>
            <a:ext cx="3287844" cy="3736298"/>
          </a:xfrm>
          <a:prstGeom prst="rect">
            <a:avLst/>
          </a:prstGeom>
        </p:spPr>
      </p:pic>
      <p:pic>
        <p:nvPicPr>
          <p:cNvPr id="16" name="Picture 15" descr="A group of kids in a classroom&#10;&#10;Description automatically generated">
            <a:extLst>
              <a:ext uri="{FF2B5EF4-FFF2-40B4-BE49-F238E27FC236}">
                <a16:creationId xmlns:a16="http://schemas.microsoft.com/office/drawing/2014/main" id="{939799F2-BEEA-F870-7545-5D9F6F036131}"/>
              </a:ext>
            </a:extLst>
          </p:cNvPr>
          <p:cNvPicPr>
            <a:picLocks noChangeAspect="1"/>
          </p:cNvPicPr>
          <p:nvPr/>
        </p:nvPicPr>
        <p:blipFill>
          <a:blip r:embed="rId7"/>
          <a:stretch>
            <a:fillRect/>
          </a:stretch>
        </p:blipFill>
        <p:spPr>
          <a:xfrm>
            <a:off x="8761476" y="3429000"/>
            <a:ext cx="3429000" cy="3429000"/>
          </a:xfrm>
          <a:prstGeom prst="rect">
            <a:avLst/>
          </a:prstGeom>
        </p:spPr>
      </p:pic>
      <p:sp>
        <p:nvSpPr>
          <p:cNvPr id="20" name="TextBox 19">
            <a:extLst>
              <a:ext uri="{FF2B5EF4-FFF2-40B4-BE49-F238E27FC236}">
                <a16:creationId xmlns:a16="http://schemas.microsoft.com/office/drawing/2014/main" id="{E6A1C6F1-7222-18F3-1A97-B2A78635BDB9}"/>
              </a:ext>
            </a:extLst>
          </p:cNvPr>
          <p:cNvSpPr txBox="1"/>
          <p:nvPr/>
        </p:nvSpPr>
        <p:spPr>
          <a:xfrm>
            <a:off x="4497355" y="3429000"/>
            <a:ext cx="1603217" cy="369332"/>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Grants Pass</a:t>
            </a:r>
          </a:p>
        </p:txBody>
      </p:sp>
      <p:sp>
        <p:nvSpPr>
          <p:cNvPr id="2" name="Rectangle 1">
            <a:extLst>
              <a:ext uri="{FF2B5EF4-FFF2-40B4-BE49-F238E27FC236}">
                <a16:creationId xmlns:a16="http://schemas.microsoft.com/office/drawing/2014/main" id="{AF2AD39B-538D-33A7-96B0-36CB866DAEED}"/>
              </a:ext>
            </a:extLst>
          </p:cNvPr>
          <p:cNvSpPr/>
          <p:nvPr/>
        </p:nvSpPr>
        <p:spPr>
          <a:xfrm>
            <a:off x="0" y="2525779"/>
            <a:ext cx="5995976" cy="1385054"/>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4400" b="1" cap="all" dirty="0">
                <a:ln w="9525">
                  <a:solidFill>
                    <a:schemeClr val="bg1"/>
                  </a:solidFill>
                  <a:prstDash val="solid"/>
                </a:ln>
                <a:solidFill>
                  <a:srgbClr val="FFFF00"/>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AGAIN: </a:t>
            </a:r>
            <a:r>
              <a:rPr lang="en-US" sz="4400" b="1" i="1" cap="all" dirty="0">
                <a:ln w="9525">
                  <a:solidFill>
                    <a:schemeClr val="bg1"/>
                  </a:solidFill>
                  <a:prstDash val="solid"/>
                </a:ln>
                <a:solidFill>
                  <a:srgbClr val="FFFF00"/>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GO PLACES</a:t>
            </a:r>
            <a:endParaRPr lang="en-US" sz="4400" b="1" i="1" cap="all" spc="0" dirty="0">
              <a:ln w="9525">
                <a:solidFill>
                  <a:schemeClr val="bg1"/>
                </a:solidFill>
                <a:prstDash val="solid"/>
              </a:ln>
              <a:solidFill>
                <a:srgbClr val="FFFF00"/>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Tree>
    <p:extLst>
      <p:ext uri="{BB962C8B-B14F-4D97-AF65-F5344CB8AC3E}">
        <p14:creationId xmlns:p14="http://schemas.microsoft.com/office/powerpoint/2010/main" val="1375621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31E535E9-B267-73CF-7108-6EB7C93D5B1D}"/>
              </a:ext>
            </a:extLst>
          </p:cNvPr>
          <p:cNvPicPr>
            <a:picLocks noChangeAspect="1"/>
          </p:cNvPicPr>
          <p:nvPr/>
        </p:nvPicPr>
        <p:blipFill rotWithShape="1">
          <a:blip r:embed="rId3"/>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83653535-A608-EE1B-B79D-B8CB356CE234}"/>
              </a:ext>
            </a:extLst>
          </p:cNvPr>
          <p:cNvSpPr/>
          <p:nvPr/>
        </p:nvSpPr>
        <p:spPr>
          <a:xfrm>
            <a:off x="402096" y="348747"/>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LISTEN</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F79B9F59-CD22-07C1-2851-1CC8206D4BE8}"/>
              </a:ext>
            </a:extLst>
          </p:cNvPr>
          <p:cNvSpPr txBox="1">
            <a:spLocks/>
          </p:cNvSpPr>
          <p:nvPr/>
        </p:nvSpPr>
        <p:spPr>
          <a:xfrm>
            <a:off x="396231" y="1570768"/>
            <a:ext cx="7070760" cy="1361618"/>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-lived experiences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-relevant knowledge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-see other people</a:t>
            </a:r>
          </a:p>
        </p:txBody>
      </p:sp>
      <p:pic>
        <p:nvPicPr>
          <p:cNvPr id="7" name="Picture 6">
            <a:extLst>
              <a:ext uri="{FF2B5EF4-FFF2-40B4-BE49-F238E27FC236}">
                <a16:creationId xmlns:a16="http://schemas.microsoft.com/office/drawing/2014/main" id="{B3A4855D-0125-5966-BBAE-9A9E419D937A}"/>
              </a:ext>
            </a:extLst>
          </p:cNvPr>
          <p:cNvPicPr>
            <a:picLocks noChangeAspect="1"/>
          </p:cNvPicPr>
          <p:nvPr/>
        </p:nvPicPr>
        <p:blipFill>
          <a:blip r:embed="rId4"/>
          <a:stretch>
            <a:fillRect/>
          </a:stretch>
        </p:blipFill>
        <p:spPr>
          <a:xfrm>
            <a:off x="8417646" y="0"/>
            <a:ext cx="3780218" cy="2835164"/>
          </a:xfrm>
          <a:prstGeom prst="rect">
            <a:avLst/>
          </a:prstGeom>
        </p:spPr>
      </p:pic>
      <p:pic>
        <p:nvPicPr>
          <p:cNvPr id="9" name="Picture 8">
            <a:extLst>
              <a:ext uri="{FF2B5EF4-FFF2-40B4-BE49-F238E27FC236}">
                <a16:creationId xmlns:a16="http://schemas.microsoft.com/office/drawing/2014/main" id="{1340D2A1-D82D-E0CF-AB8F-62FE40DDFEA3}"/>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056910" y="-1"/>
            <a:ext cx="3354872" cy="2932387"/>
          </a:xfrm>
          <a:prstGeom prst="rect">
            <a:avLst/>
          </a:prstGeom>
        </p:spPr>
      </p:pic>
      <p:pic>
        <p:nvPicPr>
          <p:cNvPr id="10" name="Picture 9">
            <a:extLst>
              <a:ext uri="{FF2B5EF4-FFF2-40B4-BE49-F238E27FC236}">
                <a16:creationId xmlns:a16="http://schemas.microsoft.com/office/drawing/2014/main" id="{2E501959-BF58-3E88-993F-F365DA2A28ED}"/>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5846" y="2824574"/>
            <a:ext cx="3665865" cy="4033417"/>
          </a:xfrm>
          <a:prstGeom prst="rect">
            <a:avLst/>
          </a:prstGeom>
        </p:spPr>
      </p:pic>
      <p:pic>
        <p:nvPicPr>
          <p:cNvPr id="15" name="Picture 14" descr="A child holding a plastic cup with a liquid in it&#10;&#10;Description automatically generated">
            <a:extLst>
              <a:ext uri="{FF2B5EF4-FFF2-40B4-BE49-F238E27FC236}">
                <a16:creationId xmlns:a16="http://schemas.microsoft.com/office/drawing/2014/main" id="{C5164C97-2A33-21E3-9894-C89C8F3ACD35}"/>
              </a:ext>
            </a:extLst>
          </p:cNvPr>
          <p:cNvPicPr>
            <a:picLocks noChangeAspect="1"/>
          </p:cNvPicPr>
          <p:nvPr/>
        </p:nvPicPr>
        <p:blipFill>
          <a:blip r:embed="rId7"/>
          <a:stretch>
            <a:fillRect/>
          </a:stretch>
        </p:blipFill>
        <p:spPr>
          <a:xfrm>
            <a:off x="3665884" y="2840359"/>
            <a:ext cx="3131029" cy="2230572"/>
          </a:xfrm>
          <a:prstGeom prst="rect">
            <a:avLst/>
          </a:prstGeom>
        </p:spPr>
      </p:pic>
      <p:pic>
        <p:nvPicPr>
          <p:cNvPr id="8" name="Picture 7">
            <a:extLst>
              <a:ext uri="{FF2B5EF4-FFF2-40B4-BE49-F238E27FC236}">
                <a16:creationId xmlns:a16="http://schemas.microsoft.com/office/drawing/2014/main" id="{C35F2628-DD44-F74C-1E83-CE659D22E839}"/>
              </a:ext>
            </a:extLst>
          </p:cNvPr>
          <p:cNvPicPr>
            <a:picLocks noChangeAspect="1"/>
          </p:cNvPicPr>
          <p:nvPr/>
        </p:nvPicPr>
        <p:blipFill>
          <a:blip r:embed="rId8"/>
          <a:stretch>
            <a:fillRect/>
          </a:stretch>
        </p:blipFill>
        <p:spPr>
          <a:xfrm>
            <a:off x="6833181" y="2835164"/>
            <a:ext cx="5358820" cy="4022826"/>
          </a:xfrm>
          <a:prstGeom prst="rect">
            <a:avLst/>
          </a:prstGeom>
        </p:spPr>
      </p:pic>
      <p:sp>
        <p:nvSpPr>
          <p:cNvPr id="2" name="TextBox 1">
            <a:extLst>
              <a:ext uri="{FF2B5EF4-FFF2-40B4-BE49-F238E27FC236}">
                <a16:creationId xmlns:a16="http://schemas.microsoft.com/office/drawing/2014/main" id="{966A315B-1CDF-3B6A-2464-C8DD521449AF}"/>
              </a:ext>
            </a:extLst>
          </p:cNvPr>
          <p:cNvSpPr txBox="1"/>
          <p:nvPr/>
        </p:nvSpPr>
        <p:spPr>
          <a:xfrm>
            <a:off x="6022428" y="477612"/>
            <a:ext cx="1260730" cy="307777"/>
          </a:xfrm>
          <a:prstGeom prst="rect">
            <a:avLst/>
          </a:prstGeom>
          <a:noFill/>
        </p:spPr>
        <p:txBody>
          <a:bodyPr wrap="none" rtlCol="0">
            <a:spAutoFit/>
          </a:bodyPr>
          <a:lstStyle/>
          <a:p>
            <a:r>
              <a:rPr lang="en-US" sz="1400" dirty="0"/>
              <a:t>Heppner, OR</a:t>
            </a:r>
          </a:p>
        </p:txBody>
      </p:sp>
      <p:sp>
        <p:nvSpPr>
          <p:cNvPr id="3" name="TextBox 2">
            <a:extLst>
              <a:ext uri="{FF2B5EF4-FFF2-40B4-BE49-F238E27FC236}">
                <a16:creationId xmlns:a16="http://schemas.microsoft.com/office/drawing/2014/main" id="{DD21404B-4FBB-8BD1-7367-997AEC7219D1}"/>
              </a:ext>
            </a:extLst>
          </p:cNvPr>
          <p:cNvSpPr txBox="1"/>
          <p:nvPr/>
        </p:nvSpPr>
        <p:spPr>
          <a:xfrm>
            <a:off x="8434874" y="1599412"/>
            <a:ext cx="1188339" cy="307777"/>
          </a:xfrm>
          <a:prstGeom prst="rect">
            <a:avLst/>
          </a:prstGeom>
          <a:noFill/>
        </p:spPr>
        <p:txBody>
          <a:bodyPr wrap="none" rtlCol="0">
            <a:spAutoFit/>
          </a:bodyPr>
          <a:lstStyle/>
          <a:p>
            <a:r>
              <a:rPr lang="en-US" sz="1400" dirty="0">
                <a:solidFill>
                  <a:schemeClr val="bg1"/>
                </a:solidFill>
              </a:rPr>
              <a:t>Knappa, OR</a:t>
            </a:r>
          </a:p>
        </p:txBody>
      </p:sp>
      <p:sp>
        <p:nvSpPr>
          <p:cNvPr id="11" name="TextBox 10">
            <a:extLst>
              <a:ext uri="{FF2B5EF4-FFF2-40B4-BE49-F238E27FC236}">
                <a16:creationId xmlns:a16="http://schemas.microsoft.com/office/drawing/2014/main" id="{10FE390D-E9F4-E3D5-A93D-F7BC49DCDC6D}"/>
              </a:ext>
            </a:extLst>
          </p:cNvPr>
          <p:cNvSpPr txBox="1"/>
          <p:nvPr/>
        </p:nvSpPr>
        <p:spPr>
          <a:xfrm>
            <a:off x="7841630" y="3218202"/>
            <a:ext cx="1003801" cy="307777"/>
          </a:xfrm>
          <a:prstGeom prst="rect">
            <a:avLst/>
          </a:prstGeom>
          <a:noFill/>
        </p:spPr>
        <p:txBody>
          <a:bodyPr wrap="none" rtlCol="0">
            <a:spAutoFit/>
          </a:bodyPr>
          <a:lstStyle/>
          <a:p>
            <a:r>
              <a:rPr lang="en-US" sz="1400" dirty="0">
                <a:solidFill>
                  <a:schemeClr val="bg1"/>
                </a:solidFill>
              </a:rPr>
              <a:t>Siletz, OR</a:t>
            </a:r>
          </a:p>
        </p:txBody>
      </p:sp>
      <p:sp>
        <p:nvSpPr>
          <p:cNvPr id="12" name="TextBox 11">
            <a:extLst>
              <a:ext uri="{FF2B5EF4-FFF2-40B4-BE49-F238E27FC236}">
                <a16:creationId xmlns:a16="http://schemas.microsoft.com/office/drawing/2014/main" id="{B0DA8C6F-7154-5243-D56F-98192435B165}"/>
              </a:ext>
            </a:extLst>
          </p:cNvPr>
          <p:cNvSpPr txBox="1"/>
          <p:nvPr/>
        </p:nvSpPr>
        <p:spPr>
          <a:xfrm>
            <a:off x="209753" y="3425206"/>
            <a:ext cx="1246367" cy="307777"/>
          </a:xfrm>
          <a:prstGeom prst="rect">
            <a:avLst/>
          </a:prstGeom>
          <a:noFill/>
        </p:spPr>
        <p:txBody>
          <a:bodyPr wrap="none" rtlCol="0">
            <a:spAutoFit/>
          </a:bodyPr>
          <a:lstStyle/>
          <a:p>
            <a:r>
              <a:rPr lang="en-US" sz="1400" dirty="0"/>
              <a:t>Portland, OR</a:t>
            </a:r>
          </a:p>
        </p:txBody>
      </p:sp>
      <p:sp>
        <p:nvSpPr>
          <p:cNvPr id="13" name="TextBox 12">
            <a:extLst>
              <a:ext uri="{FF2B5EF4-FFF2-40B4-BE49-F238E27FC236}">
                <a16:creationId xmlns:a16="http://schemas.microsoft.com/office/drawing/2014/main" id="{1BA41B21-64A5-7872-2A74-49348DC224D8}"/>
              </a:ext>
            </a:extLst>
          </p:cNvPr>
          <p:cNvSpPr txBox="1"/>
          <p:nvPr/>
        </p:nvSpPr>
        <p:spPr>
          <a:xfrm>
            <a:off x="3805058" y="4225803"/>
            <a:ext cx="1246367" cy="307777"/>
          </a:xfrm>
          <a:prstGeom prst="rect">
            <a:avLst/>
          </a:prstGeom>
          <a:noFill/>
        </p:spPr>
        <p:txBody>
          <a:bodyPr wrap="none" rtlCol="0">
            <a:spAutoFit/>
          </a:bodyPr>
          <a:lstStyle/>
          <a:p>
            <a:r>
              <a:rPr lang="en-US" sz="1400" dirty="0"/>
              <a:t>Portland, OR</a:t>
            </a:r>
          </a:p>
        </p:txBody>
      </p:sp>
      <p:sp>
        <p:nvSpPr>
          <p:cNvPr id="14" name="TextBox 13">
            <a:extLst>
              <a:ext uri="{FF2B5EF4-FFF2-40B4-BE49-F238E27FC236}">
                <a16:creationId xmlns:a16="http://schemas.microsoft.com/office/drawing/2014/main" id="{C9F344C8-ACA9-8EDA-48AA-8BC830FF0BDA}"/>
              </a:ext>
            </a:extLst>
          </p:cNvPr>
          <p:cNvSpPr txBox="1"/>
          <p:nvPr/>
        </p:nvSpPr>
        <p:spPr>
          <a:xfrm>
            <a:off x="5460767" y="2816884"/>
            <a:ext cx="1123321" cy="307777"/>
          </a:xfrm>
          <a:prstGeom prst="rect">
            <a:avLst/>
          </a:prstGeom>
          <a:noFill/>
        </p:spPr>
        <p:txBody>
          <a:bodyPr wrap="none" rtlCol="0">
            <a:spAutoFit/>
          </a:bodyPr>
          <a:lstStyle/>
          <a:p>
            <a:r>
              <a:rPr lang="en-US" sz="1400" dirty="0"/>
              <a:t>Sisters, OR</a:t>
            </a:r>
          </a:p>
        </p:txBody>
      </p:sp>
      <p:pic>
        <p:nvPicPr>
          <p:cNvPr id="18" name="Picture 17" descr="A child posing for a picture&#10;&#10;Description automatically generated">
            <a:extLst>
              <a:ext uri="{FF2B5EF4-FFF2-40B4-BE49-F238E27FC236}">
                <a16:creationId xmlns:a16="http://schemas.microsoft.com/office/drawing/2014/main" id="{6BB8DB3B-2C87-59C7-369C-E8CFDD8F114D}"/>
              </a:ext>
            </a:extLst>
          </p:cNvPr>
          <p:cNvPicPr>
            <a:picLocks noChangeAspect="1"/>
          </p:cNvPicPr>
          <p:nvPr/>
        </p:nvPicPr>
        <p:blipFill>
          <a:blip r:embed="rId9"/>
          <a:stretch>
            <a:fillRect/>
          </a:stretch>
        </p:blipFill>
        <p:spPr>
          <a:xfrm>
            <a:off x="3660019" y="2835164"/>
            <a:ext cx="3176092" cy="4022836"/>
          </a:xfrm>
          <a:prstGeom prst="rect">
            <a:avLst/>
          </a:prstGeom>
        </p:spPr>
      </p:pic>
      <p:sp>
        <p:nvSpPr>
          <p:cNvPr id="16" name="TextBox 15">
            <a:extLst>
              <a:ext uri="{FF2B5EF4-FFF2-40B4-BE49-F238E27FC236}">
                <a16:creationId xmlns:a16="http://schemas.microsoft.com/office/drawing/2014/main" id="{705741C8-43D7-8424-E154-0084D365D32D}"/>
              </a:ext>
            </a:extLst>
          </p:cNvPr>
          <p:cNvSpPr txBox="1"/>
          <p:nvPr/>
        </p:nvSpPr>
        <p:spPr>
          <a:xfrm rot="19500969">
            <a:off x="8583349" y="5583037"/>
            <a:ext cx="2773452" cy="369332"/>
          </a:xfrm>
          <a:prstGeom prst="rect">
            <a:avLst/>
          </a:prstGeom>
          <a:noFill/>
        </p:spPr>
        <p:txBody>
          <a:bodyPr wrap="none" rtlCol="0">
            <a:spAutoFit/>
          </a:bodyPr>
          <a:lstStyle/>
          <a:p>
            <a:r>
              <a:rPr lang="en-US" dirty="0">
                <a:solidFill>
                  <a:schemeClr val="bg1"/>
                </a:solidFill>
              </a:rPr>
              <a:t>Thank you Roundhouse!</a:t>
            </a:r>
          </a:p>
        </p:txBody>
      </p:sp>
    </p:spTree>
    <p:extLst>
      <p:ext uri="{BB962C8B-B14F-4D97-AF65-F5344CB8AC3E}">
        <p14:creationId xmlns:p14="http://schemas.microsoft.com/office/powerpoint/2010/main" val="1074423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6D0E7-817C-AAB8-F021-E56B80E1A1C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5E25EA-C49C-6993-8CF1-14FE95964A4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C7714D35-5611-C07E-2EB1-E0FE7EF14932}"/>
              </a:ext>
            </a:extLst>
          </p:cNvPr>
          <p:cNvPicPr>
            <a:picLocks noChangeAspect="1"/>
          </p:cNvPicPr>
          <p:nvPr/>
        </p:nvPicPr>
        <p:blipFill>
          <a:blip r:embed="rId2"/>
          <a:stretch>
            <a:fillRect/>
          </a:stretch>
        </p:blipFill>
        <p:spPr>
          <a:xfrm>
            <a:off x="0" y="-13495"/>
            <a:ext cx="9181322" cy="6885992"/>
          </a:xfrm>
          <a:prstGeom prst="rect">
            <a:avLst/>
          </a:prstGeom>
        </p:spPr>
      </p:pic>
      <p:pic>
        <p:nvPicPr>
          <p:cNvPr id="6" name="Picture 5">
            <a:extLst>
              <a:ext uri="{FF2B5EF4-FFF2-40B4-BE49-F238E27FC236}">
                <a16:creationId xmlns:a16="http://schemas.microsoft.com/office/drawing/2014/main" id="{014CB829-052A-A149-3C1B-A6702559BFC1}"/>
              </a:ext>
            </a:extLst>
          </p:cNvPr>
          <p:cNvPicPr>
            <a:picLocks noChangeAspect="1"/>
          </p:cNvPicPr>
          <p:nvPr/>
        </p:nvPicPr>
        <p:blipFill>
          <a:blip r:embed="rId3"/>
          <a:stretch>
            <a:fillRect/>
          </a:stretch>
        </p:blipFill>
        <p:spPr>
          <a:xfrm>
            <a:off x="7048500" y="-27992"/>
            <a:ext cx="5164494" cy="6885992"/>
          </a:xfrm>
          <a:prstGeom prst="rect">
            <a:avLst/>
          </a:prstGeom>
        </p:spPr>
      </p:pic>
      <p:sp>
        <p:nvSpPr>
          <p:cNvPr id="7" name="TextBox 6">
            <a:extLst>
              <a:ext uri="{FF2B5EF4-FFF2-40B4-BE49-F238E27FC236}">
                <a16:creationId xmlns:a16="http://schemas.microsoft.com/office/drawing/2014/main" id="{0B6664F2-4BBB-B8E0-9977-C6CD15B34B88}"/>
              </a:ext>
            </a:extLst>
          </p:cNvPr>
          <p:cNvSpPr txBox="1"/>
          <p:nvPr/>
        </p:nvSpPr>
        <p:spPr>
          <a:xfrm>
            <a:off x="5374433" y="6494105"/>
            <a:ext cx="1674067" cy="369332"/>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Grants Pass</a:t>
            </a:r>
          </a:p>
        </p:txBody>
      </p:sp>
      <p:sp>
        <p:nvSpPr>
          <p:cNvPr id="5" name="Rectangle 4">
            <a:extLst>
              <a:ext uri="{FF2B5EF4-FFF2-40B4-BE49-F238E27FC236}">
                <a16:creationId xmlns:a16="http://schemas.microsoft.com/office/drawing/2014/main" id="{D139A867-373A-D64C-944E-AADE18EC3882}"/>
              </a:ext>
            </a:extLst>
          </p:cNvPr>
          <p:cNvSpPr/>
          <p:nvPr/>
        </p:nvSpPr>
        <p:spPr>
          <a:xfrm>
            <a:off x="0" y="87195"/>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E8E0AA"/>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Questions!</a:t>
            </a:r>
            <a:endParaRPr lang="en-US" sz="7200" b="1" cap="all" spc="0" dirty="0">
              <a:ln w="9525">
                <a:solidFill>
                  <a:schemeClr val="bg1"/>
                </a:solidFill>
                <a:prstDash val="solid"/>
              </a:ln>
              <a:solidFill>
                <a:srgbClr val="E8E0AA"/>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Tree>
    <p:extLst>
      <p:ext uri="{BB962C8B-B14F-4D97-AF65-F5344CB8AC3E}">
        <p14:creationId xmlns:p14="http://schemas.microsoft.com/office/powerpoint/2010/main" val="2865603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070F9A10-E8A2-F3A0-94F7-BE09599D8E4A}"/>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0B98979F-598D-743D-EA68-5B3FDD9CF134}"/>
              </a:ext>
            </a:extLst>
          </p:cNvPr>
          <p:cNvSpPr/>
          <p:nvPr/>
        </p:nvSpPr>
        <p:spPr>
          <a:xfrm>
            <a:off x="402096" y="348747"/>
            <a:ext cx="7585765"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SHARE STORIES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pic>
        <p:nvPicPr>
          <p:cNvPr id="11" name="Picture 10">
            <a:extLst>
              <a:ext uri="{FF2B5EF4-FFF2-40B4-BE49-F238E27FC236}">
                <a16:creationId xmlns:a16="http://schemas.microsoft.com/office/drawing/2014/main" id="{D07B5497-C150-D691-8F42-9AF53D26F28B}"/>
              </a:ext>
            </a:extLst>
          </p:cNvPr>
          <p:cNvPicPr>
            <a:picLocks noChangeAspect="1"/>
          </p:cNvPicPr>
          <p:nvPr/>
        </p:nvPicPr>
        <p:blipFill>
          <a:blip r:embed="rId3"/>
          <a:stretch>
            <a:fillRect/>
          </a:stretch>
        </p:blipFill>
        <p:spPr>
          <a:xfrm>
            <a:off x="8601461" y="0"/>
            <a:ext cx="3584864" cy="4779818"/>
          </a:xfrm>
          <a:prstGeom prst="rect">
            <a:avLst/>
          </a:prstGeom>
        </p:spPr>
      </p:pic>
      <p:pic>
        <p:nvPicPr>
          <p:cNvPr id="13" name="Picture 12">
            <a:extLst>
              <a:ext uri="{FF2B5EF4-FFF2-40B4-BE49-F238E27FC236}">
                <a16:creationId xmlns:a16="http://schemas.microsoft.com/office/drawing/2014/main" id="{CB3E7230-7D9A-236A-8A8F-E56F264AE058}"/>
              </a:ext>
            </a:extLst>
          </p:cNvPr>
          <p:cNvPicPr>
            <a:picLocks noChangeAspect="1"/>
          </p:cNvPicPr>
          <p:nvPr/>
        </p:nvPicPr>
        <p:blipFill>
          <a:blip r:embed="rId4"/>
          <a:stretch>
            <a:fillRect/>
          </a:stretch>
        </p:blipFill>
        <p:spPr>
          <a:xfrm>
            <a:off x="8602841" y="2272145"/>
            <a:ext cx="3583484" cy="4585854"/>
          </a:xfrm>
          <a:prstGeom prst="rect">
            <a:avLst/>
          </a:prstGeom>
        </p:spPr>
      </p:pic>
      <p:pic>
        <p:nvPicPr>
          <p:cNvPr id="14" name="Picture 13">
            <a:extLst>
              <a:ext uri="{FF2B5EF4-FFF2-40B4-BE49-F238E27FC236}">
                <a16:creationId xmlns:a16="http://schemas.microsoft.com/office/drawing/2014/main" id="{5DE99795-23C4-48F3-312D-E4EE20A0C743}"/>
              </a:ext>
            </a:extLst>
          </p:cNvPr>
          <p:cNvPicPr>
            <a:picLocks noChangeAspect="1"/>
          </p:cNvPicPr>
          <p:nvPr/>
        </p:nvPicPr>
        <p:blipFill>
          <a:blip r:embed="rId5"/>
          <a:stretch>
            <a:fillRect/>
          </a:stretch>
        </p:blipFill>
        <p:spPr>
          <a:xfrm>
            <a:off x="0" y="3403574"/>
            <a:ext cx="4017402" cy="3454416"/>
          </a:xfrm>
          <a:prstGeom prst="rect">
            <a:avLst/>
          </a:prstGeom>
        </p:spPr>
      </p:pic>
      <p:pic>
        <p:nvPicPr>
          <p:cNvPr id="15" name="Picture 14">
            <a:extLst>
              <a:ext uri="{FF2B5EF4-FFF2-40B4-BE49-F238E27FC236}">
                <a16:creationId xmlns:a16="http://schemas.microsoft.com/office/drawing/2014/main" id="{37DF6AE0-ACA5-9879-A2DD-D6D3FE908D7A}"/>
              </a:ext>
            </a:extLst>
          </p:cNvPr>
          <p:cNvPicPr>
            <a:picLocks noChangeAspect="1"/>
          </p:cNvPicPr>
          <p:nvPr/>
        </p:nvPicPr>
        <p:blipFill>
          <a:blip r:embed="rId6"/>
          <a:stretch>
            <a:fillRect/>
          </a:stretch>
        </p:blipFill>
        <p:spPr>
          <a:xfrm>
            <a:off x="4017402" y="3406902"/>
            <a:ext cx="4585439" cy="3447759"/>
          </a:xfrm>
          <a:prstGeom prst="rect">
            <a:avLst/>
          </a:prstGeom>
        </p:spPr>
      </p:pic>
      <p:sp>
        <p:nvSpPr>
          <p:cNvPr id="6" name="Title 1">
            <a:extLst>
              <a:ext uri="{FF2B5EF4-FFF2-40B4-BE49-F238E27FC236}">
                <a16:creationId xmlns:a16="http://schemas.microsoft.com/office/drawing/2014/main" id="{A9E9309F-FF34-6621-4DDF-B565265ADFDC}"/>
              </a:ext>
            </a:extLst>
          </p:cNvPr>
          <p:cNvSpPr txBox="1">
            <a:spLocks/>
          </p:cNvSpPr>
          <p:nvPr/>
        </p:nvSpPr>
        <p:spPr>
          <a:xfrm>
            <a:off x="402096" y="1522667"/>
            <a:ext cx="8658777" cy="1906333"/>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-Empower more voices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-Broaden the conversation; Challenge biases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-Make public investment in research relevant</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-Invite more people, perspectives &amp; </a:t>
            </a:r>
            <a:r>
              <a:rPr lang="en-US" sz="2400" dirty="0">
                <a:solidFill>
                  <a:srgbClr val="FF0000"/>
                </a:solidFill>
                <a:effectLst>
                  <a:glow rad="127000">
                    <a:schemeClr val="bg1"/>
                  </a:glow>
                </a:effectLst>
                <a:latin typeface="Bangla Sangam MN" panose="02000000000000000000" pitchFamily="2" charset="0"/>
                <a:ea typeface="Heiti TC Medium" pitchFamily="2" charset="-128"/>
                <a:cs typeface="Bangla Sangam MN" panose="02000000000000000000" pitchFamily="2" charset="0"/>
              </a:rPr>
              <a:t>brains</a:t>
            </a:r>
          </a:p>
        </p:txBody>
      </p:sp>
    </p:spTree>
    <p:extLst>
      <p:ext uri="{BB962C8B-B14F-4D97-AF65-F5344CB8AC3E}">
        <p14:creationId xmlns:p14="http://schemas.microsoft.com/office/powerpoint/2010/main" val="597896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AA6B4F65-EE0E-4A52-B5A5-85584D08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E1B4892A-C3A4-42AC-25A5-E066EAD66F24}"/>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15" name="Picture 14" descr="A group of people looking at a human skull&#10;&#10;Description automatically generated">
            <a:extLst>
              <a:ext uri="{FF2B5EF4-FFF2-40B4-BE49-F238E27FC236}">
                <a16:creationId xmlns:a16="http://schemas.microsoft.com/office/drawing/2014/main" id="{FC3E1331-A97D-0981-BB43-8C4A9371F040}"/>
              </a:ext>
            </a:extLst>
          </p:cNvPr>
          <p:cNvPicPr>
            <a:picLocks noChangeAspect="1"/>
          </p:cNvPicPr>
          <p:nvPr/>
        </p:nvPicPr>
        <p:blipFill>
          <a:blip r:embed="rId3"/>
          <a:stretch>
            <a:fillRect/>
          </a:stretch>
        </p:blipFill>
        <p:spPr>
          <a:xfrm>
            <a:off x="8742694" y="0"/>
            <a:ext cx="3449286" cy="4765961"/>
          </a:xfrm>
          <a:prstGeom prst="rect">
            <a:avLst/>
          </a:prstGeom>
        </p:spPr>
      </p:pic>
      <p:pic>
        <p:nvPicPr>
          <p:cNvPr id="7" name="Picture 6">
            <a:extLst>
              <a:ext uri="{FF2B5EF4-FFF2-40B4-BE49-F238E27FC236}">
                <a16:creationId xmlns:a16="http://schemas.microsoft.com/office/drawing/2014/main" id="{765ED2F6-1A8D-ED55-0355-7B63046DBB2D}"/>
              </a:ext>
            </a:extLst>
          </p:cNvPr>
          <p:cNvPicPr>
            <a:picLocks noChangeAspect="1"/>
          </p:cNvPicPr>
          <p:nvPr/>
        </p:nvPicPr>
        <p:blipFill>
          <a:blip r:embed="rId4"/>
          <a:stretch>
            <a:fillRect/>
          </a:stretch>
        </p:blipFill>
        <p:spPr>
          <a:xfrm>
            <a:off x="8855988" y="4544291"/>
            <a:ext cx="3336012" cy="2313709"/>
          </a:xfrm>
          <a:prstGeom prst="rect">
            <a:avLst/>
          </a:prstGeom>
        </p:spPr>
      </p:pic>
      <p:pic>
        <p:nvPicPr>
          <p:cNvPr id="10" name="Picture 9" descr="A group of people posing for a photo&#10;&#10;Description automatically generated">
            <a:extLst>
              <a:ext uri="{FF2B5EF4-FFF2-40B4-BE49-F238E27FC236}">
                <a16:creationId xmlns:a16="http://schemas.microsoft.com/office/drawing/2014/main" id="{3D95EAAE-E70B-FC9A-D85B-C4792A8E50CB}"/>
              </a:ext>
            </a:extLst>
          </p:cNvPr>
          <p:cNvPicPr>
            <a:picLocks noChangeAspect="1"/>
          </p:cNvPicPr>
          <p:nvPr/>
        </p:nvPicPr>
        <p:blipFill>
          <a:blip r:embed="rId5"/>
          <a:stretch>
            <a:fillRect/>
          </a:stretch>
        </p:blipFill>
        <p:spPr>
          <a:xfrm>
            <a:off x="-1" y="-1"/>
            <a:ext cx="9135551" cy="6857989"/>
          </a:xfrm>
          <a:prstGeom prst="rect">
            <a:avLst/>
          </a:prstGeom>
        </p:spPr>
      </p:pic>
      <p:sp>
        <p:nvSpPr>
          <p:cNvPr id="12" name="TextBox 11">
            <a:extLst>
              <a:ext uri="{FF2B5EF4-FFF2-40B4-BE49-F238E27FC236}">
                <a16:creationId xmlns:a16="http://schemas.microsoft.com/office/drawing/2014/main" id="{44852C8D-ED7B-D6AD-2ABB-1BE63F83A337}"/>
              </a:ext>
            </a:extLst>
          </p:cNvPr>
          <p:cNvSpPr txBox="1"/>
          <p:nvPr/>
        </p:nvSpPr>
        <p:spPr>
          <a:xfrm>
            <a:off x="11053527" y="4582873"/>
            <a:ext cx="1138453" cy="307777"/>
          </a:xfrm>
          <a:prstGeom prst="rect">
            <a:avLst/>
          </a:prstGeom>
          <a:noFill/>
        </p:spPr>
        <p:txBody>
          <a:bodyPr wrap="none" rtlCol="0">
            <a:spAutoFit/>
          </a:bodyPr>
          <a:lstStyle/>
          <a:p>
            <a:r>
              <a:rPr lang="en-US" sz="1400" dirty="0"/>
              <a:t>Astoria, OR</a:t>
            </a:r>
          </a:p>
        </p:txBody>
      </p:sp>
      <p:sp>
        <p:nvSpPr>
          <p:cNvPr id="16" name="TextBox 15">
            <a:extLst>
              <a:ext uri="{FF2B5EF4-FFF2-40B4-BE49-F238E27FC236}">
                <a16:creationId xmlns:a16="http://schemas.microsoft.com/office/drawing/2014/main" id="{27E55840-636E-769F-A17B-ACECF4C7A71B}"/>
              </a:ext>
            </a:extLst>
          </p:cNvPr>
          <p:cNvSpPr txBox="1"/>
          <p:nvPr/>
        </p:nvSpPr>
        <p:spPr>
          <a:xfrm>
            <a:off x="9135550" y="4236502"/>
            <a:ext cx="1246367" cy="307777"/>
          </a:xfrm>
          <a:prstGeom prst="rect">
            <a:avLst/>
          </a:prstGeom>
          <a:noFill/>
        </p:spPr>
        <p:txBody>
          <a:bodyPr wrap="none" rtlCol="0">
            <a:spAutoFit/>
          </a:bodyPr>
          <a:lstStyle/>
          <a:p>
            <a:r>
              <a:rPr lang="en-US" sz="1400" dirty="0"/>
              <a:t>Portland, OR</a:t>
            </a:r>
          </a:p>
        </p:txBody>
      </p:sp>
    </p:spTree>
    <p:extLst>
      <p:ext uri="{BB962C8B-B14F-4D97-AF65-F5344CB8AC3E}">
        <p14:creationId xmlns:p14="http://schemas.microsoft.com/office/powerpoint/2010/main" val="3141187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3FC39160-41E9-DDB8-55B9-63D54C8D38ED}"/>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D4115E2F-1E4F-7833-EBCF-8AF7BF182C86}"/>
              </a:ext>
            </a:extLst>
          </p:cNvPr>
          <p:cNvSpPr/>
          <p:nvPr/>
        </p:nvSpPr>
        <p:spPr>
          <a:xfrm>
            <a:off x="402096" y="348747"/>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MAKE ART</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B31A8AB7-FE79-BE44-8061-5C0ED2985F92}"/>
              </a:ext>
            </a:extLst>
          </p:cNvPr>
          <p:cNvSpPr txBox="1">
            <a:spLocks/>
          </p:cNvSpPr>
          <p:nvPr/>
        </p:nvSpPr>
        <p:spPr>
          <a:xfrm>
            <a:off x="402096" y="1708879"/>
            <a:ext cx="5316320" cy="1457775"/>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-Engagement</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-Personal relevance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-self-awareness AND EMPATHY</a:t>
            </a:r>
            <a:endParaRPr lang="en-US" sz="2400" dirty="0">
              <a:solidFill>
                <a:srgbClr val="FF0000"/>
              </a:solidFill>
              <a:effectLst>
                <a:glow rad="127000">
                  <a:schemeClr val="bg1"/>
                </a:glow>
              </a:effectLst>
              <a:latin typeface="Bangla Sangam MN" panose="02000000000000000000" pitchFamily="2" charset="0"/>
              <a:ea typeface="Heiti TC Medium" pitchFamily="2" charset="-128"/>
              <a:cs typeface="Bangla Sangam MN" panose="02000000000000000000" pitchFamily="2" charset="0"/>
            </a:endParaRP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-ADAPTATION AND PLASTICITY</a:t>
            </a:r>
          </a:p>
          <a:p>
            <a:endPar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endParaRPr>
          </a:p>
        </p:txBody>
      </p:sp>
      <p:pic>
        <p:nvPicPr>
          <p:cNvPr id="7" name="Picture 6">
            <a:extLst>
              <a:ext uri="{FF2B5EF4-FFF2-40B4-BE49-F238E27FC236}">
                <a16:creationId xmlns:a16="http://schemas.microsoft.com/office/drawing/2014/main" id="{5B67E45E-0F16-9B08-8CA9-41F195C9E297}"/>
              </a:ext>
            </a:extLst>
          </p:cNvPr>
          <p:cNvPicPr>
            <a:picLocks noChangeAspect="1"/>
          </p:cNvPicPr>
          <p:nvPr/>
        </p:nvPicPr>
        <p:blipFill>
          <a:blip r:embed="rId3"/>
          <a:stretch>
            <a:fillRect/>
          </a:stretch>
        </p:blipFill>
        <p:spPr>
          <a:xfrm>
            <a:off x="0" y="2998095"/>
            <a:ext cx="4886300" cy="3859905"/>
          </a:xfrm>
          <a:prstGeom prst="rect">
            <a:avLst/>
          </a:prstGeom>
        </p:spPr>
      </p:pic>
      <p:pic>
        <p:nvPicPr>
          <p:cNvPr id="9" name="Picture 8" descr="A picture containing map&#10;&#10;Description automatically generated">
            <a:extLst>
              <a:ext uri="{FF2B5EF4-FFF2-40B4-BE49-F238E27FC236}">
                <a16:creationId xmlns:a16="http://schemas.microsoft.com/office/drawing/2014/main" id="{75A3B0F4-0308-9BF9-AF31-750AF5895668}"/>
              </a:ext>
            </a:extLst>
          </p:cNvPr>
          <p:cNvPicPr>
            <a:picLocks noChangeAspect="1"/>
          </p:cNvPicPr>
          <p:nvPr/>
        </p:nvPicPr>
        <p:blipFill>
          <a:blip r:embed="rId4"/>
          <a:stretch>
            <a:fillRect/>
          </a:stretch>
        </p:blipFill>
        <p:spPr>
          <a:xfrm>
            <a:off x="9268690" y="0"/>
            <a:ext cx="2923309" cy="6858000"/>
          </a:xfrm>
          <a:prstGeom prst="rect">
            <a:avLst/>
          </a:prstGeom>
        </p:spPr>
      </p:pic>
      <p:pic>
        <p:nvPicPr>
          <p:cNvPr id="10" name="Picture 9">
            <a:extLst>
              <a:ext uri="{FF2B5EF4-FFF2-40B4-BE49-F238E27FC236}">
                <a16:creationId xmlns:a16="http://schemas.microsoft.com/office/drawing/2014/main" id="{5BCFCF9B-6948-CE1E-E3F2-F8AE8E5C8484}"/>
              </a:ext>
            </a:extLst>
          </p:cNvPr>
          <p:cNvPicPr>
            <a:picLocks noChangeAspect="1"/>
          </p:cNvPicPr>
          <p:nvPr/>
        </p:nvPicPr>
        <p:blipFill>
          <a:blip r:embed="rId5"/>
          <a:stretch>
            <a:fillRect/>
          </a:stretch>
        </p:blipFill>
        <p:spPr>
          <a:xfrm>
            <a:off x="3902443" y="2998095"/>
            <a:ext cx="5146540" cy="3859905"/>
          </a:xfrm>
          <a:prstGeom prst="rect">
            <a:avLst/>
          </a:prstGeom>
        </p:spPr>
      </p:pic>
      <p:pic>
        <p:nvPicPr>
          <p:cNvPr id="12" name="Picture 11" descr="A collage of a human brain&#10;&#10;Description automatically generated">
            <a:extLst>
              <a:ext uri="{FF2B5EF4-FFF2-40B4-BE49-F238E27FC236}">
                <a16:creationId xmlns:a16="http://schemas.microsoft.com/office/drawing/2014/main" id="{3DF57BAC-3C1F-75FC-E767-52875A814C9B}"/>
              </a:ext>
            </a:extLst>
          </p:cNvPr>
          <p:cNvPicPr>
            <a:picLocks noChangeAspect="1"/>
          </p:cNvPicPr>
          <p:nvPr/>
        </p:nvPicPr>
        <p:blipFill>
          <a:blip r:embed="rId6"/>
          <a:stretch>
            <a:fillRect/>
          </a:stretch>
        </p:blipFill>
        <p:spPr>
          <a:xfrm>
            <a:off x="9048964" y="2993816"/>
            <a:ext cx="3143016" cy="3859906"/>
          </a:xfrm>
          <a:prstGeom prst="rect">
            <a:avLst/>
          </a:prstGeom>
        </p:spPr>
      </p:pic>
      <p:pic>
        <p:nvPicPr>
          <p:cNvPr id="13" name="Picture 12">
            <a:extLst>
              <a:ext uri="{FF2B5EF4-FFF2-40B4-BE49-F238E27FC236}">
                <a16:creationId xmlns:a16="http://schemas.microsoft.com/office/drawing/2014/main" id="{EE44F2D6-E9A5-EB25-BEA7-7B441F1241C0}"/>
              </a:ext>
            </a:extLst>
          </p:cNvPr>
          <p:cNvPicPr>
            <a:picLocks noChangeAspect="1"/>
          </p:cNvPicPr>
          <p:nvPr/>
        </p:nvPicPr>
        <p:blipFill>
          <a:blip r:embed="rId7"/>
          <a:stretch>
            <a:fillRect/>
          </a:stretch>
        </p:blipFill>
        <p:spPr>
          <a:xfrm>
            <a:off x="5718416" y="-4327"/>
            <a:ext cx="4001283" cy="3000962"/>
          </a:xfrm>
          <a:prstGeom prst="rect">
            <a:avLst/>
          </a:prstGeom>
        </p:spPr>
      </p:pic>
      <p:pic>
        <p:nvPicPr>
          <p:cNvPr id="2" name="Picture 1">
            <a:extLst>
              <a:ext uri="{FF2B5EF4-FFF2-40B4-BE49-F238E27FC236}">
                <a16:creationId xmlns:a16="http://schemas.microsoft.com/office/drawing/2014/main" id="{5C92DB1E-E9E2-1489-0DF7-C7873B091608}"/>
              </a:ext>
            </a:extLst>
          </p:cNvPr>
          <p:cNvPicPr>
            <a:picLocks noChangeAspect="1"/>
          </p:cNvPicPr>
          <p:nvPr/>
        </p:nvPicPr>
        <p:blipFill>
          <a:blip r:embed="rId8"/>
          <a:stretch>
            <a:fillRect/>
          </a:stretch>
        </p:blipFill>
        <p:spPr>
          <a:xfrm>
            <a:off x="8194363" y="2996636"/>
            <a:ext cx="3009537" cy="3861364"/>
          </a:xfrm>
          <a:prstGeom prst="rect">
            <a:avLst/>
          </a:prstGeom>
        </p:spPr>
      </p:pic>
      <p:pic>
        <p:nvPicPr>
          <p:cNvPr id="11" name="Picture 10">
            <a:extLst>
              <a:ext uri="{FF2B5EF4-FFF2-40B4-BE49-F238E27FC236}">
                <a16:creationId xmlns:a16="http://schemas.microsoft.com/office/drawing/2014/main" id="{113E0253-BAD0-ACB9-D579-47CCEFDB94DE}"/>
              </a:ext>
            </a:extLst>
          </p:cNvPr>
          <p:cNvPicPr>
            <a:picLocks noChangeAspect="1"/>
          </p:cNvPicPr>
          <p:nvPr/>
        </p:nvPicPr>
        <p:blipFill>
          <a:blip r:embed="rId9"/>
          <a:stretch>
            <a:fillRect/>
          </a:stretch>
        </p:blipFill>
        <p:spPr>
          <a:xfrm>
            <a:off x="8190697" y="-5713"/>
            <a:ext cx="4001283" cy="3003733"/>
          </a:xfrm>
          <a:prstGeom prst="rect">
            <a:avLst/>
          </a:prstGeom>
        </p:spPr>
      </p:pic>
    </p:spTree>
    <p:extLst>
      <p:ext uri="{BB962C8B-B14F-4D97-AF65-F5344CB8AC3E}">
        <p14:creationId xmlns:p14="http://schemas.microsoft.com/office/powerpoint/2010/main" val="624833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4E7A1A33-C550-B5E9-0CC2-1F392942AF8E}"/>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10" name="Title 1">
            <a:extLst>
              <a:ext uri="{FF2B5EF4-FFF2-40B4-BE49-F238E27FC236}">
                <a16:creationId xmlns:a16="http://schemas.microsoft.com/office/drawing/2014/main" id="{5EB778D3-9B46-EA7D-ECA5-9D592CC6D3C5}"/>
              </a:ext>
            </a:extLst>
          </p:cNvPr>
          <p:cNvSpPr>
            <a:spLocks noGrp="1"/>
          </p:cNvSpPr>
          <p:nvPr>
            <p:ph type="title"/>
          </p:nvPr>
        </p:nvSpPr>
        <p:spPr>
          <a:xfrm>
            <a:off x="1088136" y="1090245"/>
            <a:ext cx="9922764" cy="1294228"/>
          </a:xfrm>
        </p:spPr>
        <p:txBody>
          <a:bodyPr/>
          <a:lstStyle/>
          <a:p>
            <a:endParaRPr lang="en-US"/>
          </a:p>
        </p:txBody>
      </p:sp>
      <p:pic>
        <p:nvPicPr>
          <p:cNvPr id="11" name="Picture 10" descr="A blue abstract watercolor pattern on a white background">
            <a:extLst>
              <a:ext uri="{FF2B5EF4-FFF2-40B4-BE49-F238E27FC236}">
                <a16:creationId xmlns:a16="http://schemas.microsoft.com/office/drawing/2014/main" id="{AB67259E-210E-A179-78DD-B6F39E93C618}"/>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12" name="Content Placeholder 2">
            <a:extLst>
              <a:ext uri="{FF2B5EF4-FFF2-40B4-BE49-F238E27FC236}">
                <a16:creationId xmlns:a16="http://schemas.microsoft.com/office/drawing/2014/main" id="{1DFDFACE-54A7-F1CB-EFD3-783AB201B980}"/>
              </a:ext>
            </a:extLst>
          </p:cNvPr>
          <p:cNvSpPr>
            <a:spLocks noGrp="1"/>
          </p:cNvSpPr>
          <p:nvPr>
            <p:ph idx="1"/>
          </p:nvPr>
        </p:nvSpPr>
        <p:spPr>
          <a:xfrm>
            <a:off x="1088136" y="2447778"/>
            <a:ext cx="9922764" cy="3838722"/>
          </a:xfrm>
        </p:spPr>
        <p:txBody>
          <a:bodyPr/>
          <a:lstStyle/>
          <a:p>
            <a:endParaRPr lang="en-US"/>
          </a:p>
        </p:txBody>
      </p:sp>
      <p:pic>
        <p:nvPicPr>
          <p:cNvPr id="13" name="Picture 12">
            <a:extLst>
              <a:ext uri="{FF2B5EF4-FFF2-40B4-BE49-F238E27FC236}">
                <a16:creationId xmlns:a16="http://schemas.microsoft.com/office/drawing/2014/main" id="{FD139525-A20F-F277-68A9-28CBA41C5ADF}"/>
              </a:ext>
            </a:extLst>
          </p:cNvPr>
          <p:cNvPicPr>
            <a:picLocks noChangeAspect="1"/>
          </p:cNvPicPr>
          <p:nvPr/>
        </p:nvPicPr>
        <p:blipFill>
          <a:blip r:embed="rId3"/>
          <a:stretch>
            <a:fillRect/>
          </a:stretch>
        </p:blipFill>
        <p:spPr>
          <a:xfrm>
            <a:off x="-3288474" y="-3767"/>
            <a:ext cx="9149009" cy="6861757"/>
          </a:xfrm>
          <a:prstGeom prst="rect">
            <a:avLst/>
          </a:prstGeom>
        </p:spPr>
      </p:pic>
      <p:pic>
        <p:nvPicPr>
          <p:cNvPr id="14" name="Picture 13">
            <a:extLst>
              <a:ext uri="{FF2B5EF4-FFF2-40B4-BE49-F238E27FC236}">
                <a16:creationId xmlns:a16="http://schemas.microsoft.com/office/drawing/2014/main" id="{072F8B86-B52F-600E-BAA0-F307B5F991AE}"/>
              </a:ext>
            </a:extLst>
          </p:cNvPr>
          <p:cNvPicPr>
            <a:picLocks noChangeAspect="1"/>
          </p:cNvPicPr>
          <p:nvPr/>
        </p:nvPicPr>
        <p:blipFill>
          <a:blip r:embed="rId4"/>
          <a:stretch>
            <a:fillRect/>
          </a:stretch>
        </p:blipFill>
        <p:spPr>
          <a:xfrm>
            <a:off x="3747540" y="-3758"/>
            <a:ext cx="9148997" cy="6861748"/>
          </a:xfrm>
          <a:prstGeom prst="rect">
            <a:avLst/>
          </a:prstGeom>
        </p:spPr>
      </p:pic>
    </p:spTree>
    <p:extLst>
      <p:ext uri="{BB962C8B-B14F-4D97-AF65-F5344CB8AC3E}">
        <p14:creationId xmlns:p14="http://schemas.microsoft.com/office/powerpoint/2010/main" val="3840157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bstract watercolor pattern on a white background">
            <a:extLst>
              <a:ext uri="{FF2B5EF4-FFF2-40B4-BE49-F238E27FC236}">
                <a16:creationId xmlns:a16="http://schemas.microsoft.com/office/drawing/2014/main" id="{4D7D0C6A-B61A-5810-E02E-D0E5431538A6}"/>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3" name="Rectangle 2">
            <a:extLst>
              <a:ext uri="{FF2B5EF4-FFF2-40B4-BE49-F238E27FC236}">
                <a16:creationId xmlns:a16="http://schemas.microsoft.com/office/drawing/2014/main" id="{FDD58EB6-C886-7785-E9D7-3015F1864DE4}"/>
              </a:ext>
            </a:extLst>
          </p:cNvPr>
          <p:cNvSpPr/>
          <p:nvPr/>
        </p:nvSpPr>
        <p:spPr>
          <a:xfrm>
            <a:off x="402096" y="348747"/>
            <a:ext cx="7585765"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INFORM POLICY</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8" name="Title 1">
            <a:extLst>
              <a:ext uri="{FF2B5EF4-FFF2-40B4-BE49-F238E27FC236}">
                <a16:creationId xmlns:a16="http://schemas.microsoft.com/office/drawing/2014/main" id="{4A4F0A84-9D23-5E62-6FC5-3462A05AE96A}"/>
              </a:ext>
            </a:extLst>
          </p:cNvPr>
          <p:cNvSpPr txBox="1">
            <a:spLocks/>
          </p:cNvSpPr>
          <p:nvPr/>
        </p:nvSpPr>
        <p:spPr>
          <a:xfrm>
            <a:off x="402075" y="1385455"/>
            <a:ext cx="7795993" cy="2258290"/>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-Research topics are popular!</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-Interdisciplinary/STEAM approaches WORK</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-1. School start times for adolescents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-2. Permanent standard time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-3. Housing first</a:t>
            </a:r>
          </a:p>
        </p:txBody>
      </p:sp>
      <p:pic>
        <p:nvPicPr>
          <p:cNvPr id="10" name="Picture 9">
            <a:extLst>
              <a:ext uri="{FF2B5EF4-FFF2-40B4-BE49-F238E27FC236}">
                <a16:creationId xmlns:a16="http://schemas.microsoft.com/office/drawing/2014/main" id="{FC8BB64B-C16A-7D20-3C28-590B8E8B303C}"/>
              </a:ext>
            </a:extLst>
          </p:cNvPr>
          <p:cNvPicPr>
            <a:picLocks noChangeAspect="1"/>
          </p:cNvPicPr>
          <p:nvPr/>
        </p:nvPicPr>
        <p:blipFill>
          <a:blip r:embed="rId3"/>
          <a:stretch>
            <a:fillRect/>
          </a:stretch>
        </p:blipFill>
        <p:spPr>
          <a:xfrm>
            <a:off x="8839200" y="0"/>
            <a:ext cx="3352800" cy="2700122"/>
          </a:xfrm>
          <a:prstGeom prst="rect">
            <a:avLst/>
          </a:prstGeom>
        </p:spPr>
      </p:pic>
      <p:pic>
        <p:nvPicPr>
          <p:cNvPr id="12" name="Picture 11" descr="A group of kids holding objects&#10;&#10;Description automatically generated">
            <a:extLst>
              <a:ext uri="{FF2B5EF4-FFF2-40B4-BE49-F238E27FC236}">
                <a16:creationId xmlns:a16="http://schemas.microsoft.com/office/drawing/2014/main" id="{40866A89-72EB-007C-807F-EB200A51467C}"/>
              </a:ext>
            </a:extLst>
          </p:cNvPr>
          <p:cNvPicPr>
            <a:picLocks noChangeAspect="1"/>
          </p:cNvPicPr>
          <p:nvPr/>
        </p:nvPicPr>
        <p:blipFill>
          <a:blip r:embed="rId4"/>
          <a:stretch>
            <a:fillRect/>
          </a:stretch>
        </p:blipFill>
        <p:spPr>
          <a:xfrm>
            <a:off x="4497572" y="3497122"/>
            <a:ext cx="4497592" cy="3373194"/>
          </a:xfrm>
          <a:prstGeom prst="rect">
            <a:avLst/>
          </a:prstGeom>
        </p:spPr>
      </p:pic>
      <p:pic>
        <p:nvPicPr>
          <p:cNvPr id="14" name="Picture 13">
            <a:extLst>
              <a:ext uri="{FF2B5EF4-FFF2-40B4-BE49-F238E27FC236}">
                <a16:creationId xmlns:a16="http://schemas.microsoft.com/office/drawing/2014/main" id="{AE8F410B-EB5A-457E-5806-4D7660048CBB}"/>
              </a:ext>
            </a:extLst>
          </p:cNvPr>
          <p:cNvPicPr>
            <a:picLocks noChangeAspect="1"/>
          </p:cNvPicPr>
          <p:nvPr/>
        </p:nvPicPr>
        <p:blipFill>
          <a:blip r:embed="rId5"/>
          <a:stretch>
            <a:fillRect/>
          </a:stretch>
        </p:blipFill>
        <p:spPr>
          <a:xfrm>
            <a:off x="8841741" y="2700122"/>
            <a:ext cx="3350238" cy="4182511"/>
          </a:xfrm>
          <a:prstGeom prst="rect">
            <a:avLst/>
          </a:prstGeom>
        </p:spPr>
      </p:pic>
      <p:pic>
        <p:nvPicPr>
          <p:cNvPr id="15" name="Picture 14" descr="A group of people in a lab&#10;&#10;Description automatically generated">
            <a:extLst>
              <a:ext uri="{FF2B5EF4-FFF2-40B4-BE49-F238E27FC236}">
                <a16:creationId xmlns:a16="http://schemas.microsoft.com/office/drawing/2014/main" id="{ADA876B2-BF35-1CD6-CC57-AB1FCCC53C88}"/>
              </a:ext>
            </a:extLst>
          </p:cNvPr>
          <p:cNvPicPr>
            <a:picLocks noChangeAspect="1"/>
          </p:cNvPicPr>
          <p:nvPr/>
        </p:nvPicPr>
        <p:blipFill>
          <a:blip r:embed="rId6"/>
          <a:stretch>
            <a:fillRect/>
          </a:stretch>
        </p:blipFill>
        <p:spPr>
          <a:xfrm>
            <a:off x="0" y="3486619"/>
            <a:ext cx="4497572" cy="3376293"/>
          </a:xfrm>
          <a:prstGeom prst="rect">
            <a:avLst/>
          </a:prstGeom>
        </p:spPr>
      </p:pic>
      <p:pic>
        <p:nvPicPr>
          <p:cNvPr id="16" name="Picture 15" descr="A group of people holding food&#10;&#10;Description automatically generated">
            <a:extLst>
              <a:ext uri="{FF2B5EF4-FFF2-40B4-BE49-F238E27FC236}">
                <a16:creationId xmlns:a16="http://schemas.microsoft.com/office/drawing/2014/main" id="{03BB87AC-F973-3E6F-6325-BC2F67773EA6}"/>
              </a:ext>
            </a:extLst>
          </p:cNvPr>
          <p:cNvPicPr>
            <a:picLocks noChangeAspect="1"/>
          </p:cNvPicPr>
          <p:nvPr/>
        </p:nvPicPr>
        <p:blipFill>
          <a:blip r:embed="rId7"/>
          <a:stretch>
            <a:fillRect/>
          </a:stretch>
        </p:blipFill>
        <p:spPr>
          <a:xfrm>
            <a:off x="8839179" y="2440103"/>
            <a:ext cx="3350237" cy="4442530"/>
          </a:xfrm>
          <a:prstGeom prst="rect">
            <a:avLst/>
          </a:prstGeom>
        </p:spPr>
      </p:pic>
    </p:spTree>
    <p:extLst>
      <p:ext uri="{BB962C8B-B14F-4D97-AF65-F5344CB8AC3E}">
        <p14:creationId xmlns:p14="http://schemas.microsoft.com/office/powerpoint/2010/main" val="1294621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women in a room&#10;&#10;Description automatically generated">
            <a:extLst>
              <a:ext uri="{FF2B5EF4-FFF2-40B4-BE49-F238E27FC236}">
                <a16:creationId xmlns:a16="http://schemas.microsoft.com/office/drawing/2014/main" id="{FF983886-19D5-8211-991B-E9BE267CEDBC}"/>
              </a:ext>
            </a:extLst>
          </p:cNvPr>
          <p:cNvPicPr>
            <a:picLocks noChangeAspect="1"/>
          </p:cNvPicPr>
          <p:nvPr/>
        </p:nvPicPr>
        <p:blipFill>
          <a:blip r:embed="rId2"/>
          <a:stretch>
            <a:fillRect/>
          </a:stretch>
        </p:blipFill>
        <p:spPr>
          <a:xfrm>
            <a:off x="0" y="0"/>
            <a:ext cx="5265683" cy="6858000"/>
          </a:xfrm>
          <a:prstGeom prst="rect">
            <a:avLst/>
          </a:prstGeom>
        </p:spPr>
      </p:pic>
      <p:pic>
        <p:nvPicPr>
          <p:cNvPr id="7" name="Picture 6" descr="A collage of a group of people&#10;&#10;Description automatically generated">
            <a:extLst>
              <a:ext uri="{FF2B5EF4-FFF2-40B4-BE49-F238E27FC236}">
                <a16:creationId xmlns:a16="http://schemas.microsoft.com/office/drawing/2014/main" id="{0559658C-F786-432A-18E4-A4F573DDA6F8}"/>
              </a:ext>
            </a:extLst>
          </p:cNvPr>
          <p:cNvPicPr>
            <a:picLocks noChangeAspect="1"/>
          </p:cNvPicPr>
          <p:nvPr/>
        </p:nvPicPr>
        <p:blipFill>
          <a:blip r:embed="rId3"/>
          <a:stretch>
            <a:fillRect/>
          </a:stretch>
        </p:blipFill>
        <p:spPr>
          <a:xfrm>
            <a:off x="5265683" y="0"/>
            <a:ext cx="6926317" cy="6858000"/>
          </a:xfrm>
          <a:prstGeom prst="rect">
            <a:avLst/>
          </a:prstGeom>
        </p:spPr>
      </p:pic>
      <p:pic>
        <p:nvPicPr>
          <p:cNvPr id="2" name="Picture 1" descr="A blue abstract watercolor pattern on a white background">
            <a:extLst>
              <a:ext uri="{FF2B5EF4-FFF2-40B4-BE49-F238E27FC236}">
                <a16:creationId xmlns:a16="http://schemas.microsoft.com/office/drawing/2014/main" id="{1F1C1F43-29CC-E762-795F-640DE340372F}"/>
              </a:ext>
            </a:extLst>
          </p:cNvPr>
          <p:cNvPicPr>
            <a:picLocks noChangeAspect="1"/>
          </p:cNvPicPr>
          <p:nvPr/>
        </p:nvPicPr>
        <p:blipFill rotWithShape="1">
          <a:blip r:embed="rId4"/>
          <a:srcRect t="7865" b="7865"/>
          <a:stretch/>
        </p:blipFill>
        <p:spPr>
          <a:xfrm>
            <a:off x="20" y="10"/>
            <a:ext cx="12191979" cy="6857989"/>
          </a:xfrm>
          <a:prstGeom prst="rect">
            <a:avLst/>
          </a:prstGeom>
        </p:spPr>
      </p:pic>
      <p:pic>
        <p:nvPicPr>
          <p:cNvPr id="4" name="Picture 3">
            <a:extLst>
              <a:ext uri="{FF2B5EF4-FFF2-40B4-BE49-F238E27FC236}">
                <a16:creationId xmlns:a16="http://schemas.microsoft.com/office/drawing/2014/main" id="{6E44E070-E70F-F7A0-86D9-855890F61FBA}"/>
              </a:ext>
            </a:extLst>
          </p:cNvPr>
          <p:cNvPicPr>
            <a:picLocks noChangeAspect="1"/>
          </p:cNvPicPr>
          <p:nvPr/>
        </p:nvPicPr>
        <p:blipFill>
          <a:blip r:embed="rId5"/>
          <a:stretch>
            <a:fillRect/>
          </a:stretch>
        </p:blipFill>
        <p:spPr>
          <a:xfrm>
            <a:off x="4962606" y="-958318"/>
            <a:ext cx="4050765" cy="5398510"/>
          </a:xfrm>
          <a:prstGeom prst="rect">
            <a:avLst/>
          </a:prstGeom>
        </p:spPr>
      </p:pic>
      <p:pic>
        <p:nvPicPr>
          <p:cNvPr id="6" name="Picture 5">
            <a:extLst>
              <a:ext uri="{FF2B5EF4-FFF2-40B4-BE49-F238E27FC236}">
                <a16:creationId xmlns:a16="http://schemas.microsoft.com/office/drawing/2014/main" id="{3D870B79-275D-C822-769F-61E2D7958E0B}"/>
              </a:ext>
            </a:extLst>
          </p:cNvPr>
          <p:cNvPicPr>
            <a:picLocks noChangeAspect="1"/>
          </p:cNvPicPr>
          <p:nvPr/>
        </p:nvPicPr>
        <p:blipFill>
          <a:blip r:embed="rId6"/>
          <a:stretch>
            <a:fillRect/>
          </a:stretch>
        </p:blipFill>
        <p:spPr>
          <a:xfrm>
            <a:off x="8675669" y="-657673"/>
            <a:ext cx="3516331" cy="3516331"/>
          </a:xfrm>
          <a:prstGeom prst="rect">
            <a:avLst/>
          </a:prstGeom>
        </p:spPr>
      </p:pic>
      <p:pic>
        <p:nvPicPr>
          <p:cNvPr id="8" name="Picture 7">
            <a:extLst>
              <a:ext uri="{FF2B5EF4-FFF2-40B4-BE49-F238E27FC236}">
                <a16:creationId xmlns:a16="http://schemas.microsoft.com/office/drawing/2014/main" id="{01F52FD2-3B33-222B-3468-12E7DEC54929}"/>
              </a:ext>
            </a:extLst>
          </p:cNvPr>
          <p:cNvPicPr>
            <a:picLocks noChangeAspect="1"/>
          </p:cNvPicPr>
          <p:nvPr/>
        </p:nvPicPr>
        <p:blipFill>
          <a:blip r:embed="rId7"/>
          <a:stretch>
            <a:fillRect/>
          </a:stretch>
        </p:blipFill>
        <p:spPr>
          <a:xfrm>
            <a:off x="5266060" y="1658749"/>
            <a:ext cx="6925940" cy="5199251"/>
          </a:xfrm>
          <a:prstGeom prst="rect">
            <a:avLst/>
          </a:prstGeom>
        </p:spPr>
      </p:pic>
      <p:pic>
        <p:nvPicPr>
          <p:cNvPr id="3" name="Picture 2" descr="A group of women in a room&#10;&#10;Description automatically generated">
            <a:extLst>
              <a:ext uri="{FF2B5EF4-FFF2-40B4-BE49-F238E27FC236}">
                <a16:creationId xmlns:a16="http://schemas.microsoft.com/office/drawing/2014/main" id="{A13D2DED-83A0-04C5-8DE1-B9757AEFB7E9}"/>
              </a:ext>
            </a:extLst>
          </p:cNvPr>
          <p:cNvPicPr>
            <a:picLocks noChangeAspect="1"/>
          </p:cNvPicPr>
          <p:nvPr/>
        </p:nvPicPr>
        <p:blipFill>
          <a:blip r:embed="rId2"/>
          <a:stretch>
            <a:fillRect/>
          </a:stretch>
        </p:blipFill>
        <p:spPr>
          <a:xfrm>
            <a:off x="0" y="0"/>
            <a:ext cx="5265683" cy="6858000"/>
          </a:xfrm>
          <a:prstGeom prst="rect">
            <a:avLst/>
          </a:prstGeom>
        </p:spPr>
      </p:pic>
    </p:spTree>
    <p:extLst>
      <p:ext uri="{BB962C8B-B14F-4D97-AF65-F5344CB8AC3E}">
        <p14:creationId xmlns:p14="http://schemas.microsoft.com/office/powerpoint/2010/main" val="1042033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in a room&#10;&#10;Description automatically generated">
            <a:extLst>
              <a:ext uri="{FF2B5EF4-FFF2-40B4-BE49-F238E27FC236}">
                <a16:creationId xmlns:a16="http://schemas.microsoft.com/office/drawing/2014/main" id="{C6D74711-A476-6138-7B5B-993BD9D75243}"/>
              </a:ext>
            </a:extLst>
          </p:cNvPr>
          <p:cNvPicPr>
            <a:picLocks noChangeAspect="1"/>
          </p:cNvPicPr>
          <p:nvPr/>
        </p:nvPicPr>
        <p:blipFill>
          <a:blip r:embed="rId2"/>
          <a:stretch>
            <a:fillRect/>
          </a:stretch>
        </p:blipFill>
        <p:spPr>
          <a:xfrm>
            <a:off x="0" y="-1"/>
            <a:ext cx="6076013" cy="4557009"/>
          </a:xfrm>
          <a:prstGeom prst="rect">
            <a:avLst/>
          </a:prstGeom>
        </p:spPr>
      </p:pic>
      <p:pic>
        <p:nvPicPr>
          <p:cNvPr id="7" name="Picture 6" descr="A group of people sitting in a room&#10;&#10;Description automatically generated">
            <a:extLst>
              <a:ext uri="{FF2B5EF4-FFF2-40B4-BE49-F238E27FC236}">
                <a16:creationId xmlns:a16="http://schemas.microsoft.com/office/drawing/2014/main" id="{1AA5334B-9356-D1EE-9D60-05D04739A455}"/>
              </a:ext>
            </a:extLst>
          </p:cNvPr>
          <p:cNvPicPr>
            <a:picLocks noChangeAspect="1"/>
          </p:cNvPicPr>
          <p:nvPr/>
        </p:nvPicPr>
        <p:blipFill>
          <a:blip r:embed="rId3"/>
          <a:stretch>
            <a:fillRect/>
          </a:stretch>
        </p:blipFill>
        <p:spPr>
          <a:xfrm>
            <a:off x="6076014" y="-29980"/>
            <a:ext cx="6115986" cy="4586990"/>
          </a:xfrm>
          <a:prstGeom prst="rect">
            <a:avLst/>
          </a:prstGeom>
        </p:spPr>
      </p:pic>
      <p:pic>
        <p:nvPicPr>
          <p:cNvPr id="9" name="Picture 8" descr="A group of people working on a project&#10;&#10;Description automatically generated">
            <a:extLst>
              <a:ext uri="{FF2B5EF4-FFF2-40B4-BE49-F238E27FC236}">
                <a16:creationId xmlns:a16="http://schemas.microsoft.com/office/drawing/2014/main" id="{FA0F81E5-A807-433E-411E-E8CEF06FC8A4}"/>
              </a:ext>
            </a:extLst>
          </p:cNvPr>
          <p:cNvPicPr>
            <a:picLocks noChangeAspect="1"/>
          </p:cNvPicPr>
          <p:nvPr/>
        </p:nvPicPr>
        <p:blipFill>
          <a:blip r:embed="rId4"/>
          <a:stretch>
            <a:fillRect/>
          </a:stretch>
        </p:blipFill>
        <p:spPr>
          <a:xfrm>
            <a:off x="9183976" y="4557007"/>
            <a:ext cx="3008023" cy="2300993"/>
          </a:xfrm>
          <a:prstGeom prst="rect">
            <a:avLst/>
          </a:prstGeom>
        </p:spPr>
      </p:pic>
      <p:pic>
        <p:nvPicPr>
          <p:cNvPr id="11" name="Picture 10" descr="A group of people in a room&#10;&#10;Description automatically generated">
            <a:extLst>
              <a:ext uri="{FF2B5EF4-FFF2-40B4-BE49-F238E27FC236}">
                <a16:creationId xmlns:a16="http://schemas.microsoft.com/office/drawing/2014/main" id="{92850100-B74C-A1A9-A5C1-0ED8CE655007}"/>
              </a:ext>
            </a:extLst>
          </p:cNvPr>
          <p:cNvPicPr>
            <a:picLocks noChangeAspect="1"/>
          </p:cNvPicPr>
          <p:nvPr/>
        </p:nvPicPr>
        <p:blipFill>
          <a:blip r:embed="rId5"/>
          <a:stretch>
            <a:fillRect/>
          </a:stretch>
        </p:blipFill>
        <p:spPr>
          <a:xfrm>
            <a:off x="3047999" y="4557006"/>
            <a:ext cx="3067988" cy="2300992"/>
          </a:xfrm>
          <a:prstGeom prst="rect">
            <a:avLst/>
          </a:prstGeom>
        </p:spPr>
      </p:pic>
      <p:pic>
        <p:nvPicPr>
          <p:cNvPr id="13" name="Picture 12" descr="A group of people at a fair&#10;&#10;Description automatically generated">
            <a:extLst>
              <a:ext uri="{FF2B5EF4-FFF2-40B4-BE49-F238E27FC236}">
                <a16:creationId xmlns:a16="http://schemas.microsoft.com/office/drawing/2014/main" id="{DED2D8DE-0DCA-6209-9648-872154382F25}"/>
              </a:ext>
            </a:extLst>
          </p:cNvPr>
          <p:cNvPicPr>
            <a:picLocks noChangeAspect="1"/>
          </p:cNvPicPr>
          <p:nvPr/>
        </p:nvPicPr>
        <p:blipFill>
          <a:blip r:embed="rId6"/>
          <a:stretch>
            <a:fillRect/>
          </a:stretch>
        </p:blipFill>
        <p:spPr>
          <a:xfrm>
            <a:off x="6115987" y="4557007"/>
            <a:ext cx="3067990" cy="2300993"/>
          </a:xfrm>
          <a:prstGeom prst="rect">
            <a:avLst/>
          </a:prstGeom>
        </p:spPr>
      </p:pic>
      <p:pic>
        <p:nvPicPr>
          <p:cNvPr id="15" name="Picture 14" descr="A group of children in a classroom&#10;&#10;Description automatically generated">
            <a:extLst>
              <a:ext uri="{FF2B5EF4-FFF2-40B4-BE49-F238E27FC236}">
                <a16:creationId xmlns:a16="http://schemas.microsoft.com/office/drawing/2014/main" id="{9402CAAE-C6CC-543A-8C08-0431AFCE713C}"/>
              </a:ext>
            </a:extLst>
          </p:cNvPr>
          <p:cNvPicPr>
            <a:picLocks noChangeAspect="1"/>
          </p:cNvPicPr>
          <p:nvPr/>
        </p:nvPicPr>
        <p:blipFill>
          <a:blip r:embed="rId7"/>
          <a:stretch>
            <a:fillRect/>
          </a:stretch>
        </p:blipFill>
        <p:spPr>
          <a:xfrm>
            <a:off x="0" y="4557006"/>
            <a:ext cx="3067993" cy="2300994"/>
          </a:xfrm>
          <a:prstGeom prst="rect">
            <a:avLst/>
          </a:prstGeom>
        </p:spPr>
      </p:pic>
      <p:sp>
        <p:nvSpPr>
          <p:cNvPr id="16" name="TextBox 15">
            <a:extLst>
              <a:ext uri="{FF2B5EF4-FFF2-40B4-BE49-F238E27FC236}">
                <a16:creationId xmlns:a16="http://schemas.microsoft.com/office/drawing/2014/main" id="{FDB46C48-921D-5F01-A15E-276C029EBBD7}"/>
              </a:ext>
            </a:extLst>
          </p:cNvPr>
          <p:cNvSpPr txBox="1"/>
          <p:nvPr/>
        </p:nvSpPr>
        <p:spPr>
          <a:xfrm>
            <a:off x="6862656" y="0"/>
            <a:ext cx="4442755" cy="646331"/>
          </a:xfrm>
          <a:prstGeom prst="rect">
            <a:avLst/>
          </a:prstGeom>
          <a:noFill/>
        </p:spPr>
        <p:txBody>
          <a:bodyPr wrap="none" rtlCol="0">
            <a:spAutoFit/>
          </a:bodyPr>
          <a:lstStyle/>
          <a:p>
            <a:r>
              <a:rPr lang="en-US" b="1" i="1" dirty="0">
                <a:solidFill>
                  <a:schemeClr val="bg1"/>
                </a:solidFill>
                <a:effectLst>
                  <a:glow rad="127000">
                    <a:schemeClr val="accent1"/>
                  </a:glow>
                </a:effectLst>
              </a:rPr>
              <a:t>How can we attract more young people</a:t>
            </a:r>
          </a:p>
          <a:p>
            <a:r>
              <a:rPr lang="en-US" b="1" i="1" dirty="0">
                <a:solidFill>
                  <a:schemeClr val="bg1"/>
                </a:solidFill>
                <a:effectLst>
                  <a:glow rad="127000">
                    <a:schemeClr val="accent1"/>
                  </a:glow>
                </a:effectLst>
              </a:rPr>
              <a:t>to SW Oregon communities?</a:t>
            </a:r>
          </a:p>
        </p:txBody>
      </p:sp>
    </p:spTree>
    <p:extLst>
      <p:ext uri="{BB962C8B-B14F-4D97-AF65-F5344CB8AC3E}">
        <p14:creationId xmlns:p14="http://schemas.microsoft.com/office/powerpoint/2010/main" val="2132929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ED43B1-6C9F-47CA-75F3-5CD388026311}"/>
              </a:ext>
            </a:extLst>
          </p:cNvPr>
          <p:cNvSpPr>
            <a:spLocks noGrp="1"/>
          </p:cNvSpPr>
          <p:nvPr>
            <p:ph type="title"/>
          </p:nvPr>
        </p:nvSpPr>
        <p:spPr>
          <a:xfrm>
            <a:off x="1088136" y="1090245"/>
            <a:ext cx="9922764" cy="1294228"/>
          </a:xfrm>
        </p:spPr>
        <p:txBody>
          <a:bodyPr/>
          <a:lstStyle/>
          <a:p>
            <a:endParaRPr lang="en-US"/>
          </a:p>
        </p:txBody>
      </p:sp>
      <p:pic>
        <p:nvPicPr>
          <p:cNvPr id="5" name="Picture 4" descr="A blue abstract watercolor pattern on a white background">
            <a:extLst>
              <a:ext uri="{FF2B5EF4-FFF2-40B4-BE49-F238E27FC236}">
                <a16:creationId xmlns:a16="http://schemas.microsoft.com/office/drawing/2014/main" id="{9A0E4BE1-3DDF-56C8-E58D-300CAD159A10}"/>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63E03BB5-5C8A-46BD-1036-D09383B4DF02}"/>
              </a:ext>
            </a:extLst>
          </p:cNvPr>
          <p:cNvSpPr/>
          <p:nvPr/>
        </p:nvSpPr>
        <p:spPr>
          <a:xfrm>
            <a:off x="402096" y="348747"/>
            <a:ext cx="11387808" cy="1622702"/>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engaging brains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7" name="Title 1">
            <a:extLst>
              <a:ext uri="{FF2B5EF4-FFF2-40B4-BE49-F238E27FC236}">
                <a16:creationId xmlns:a16="http://schemas.microsoft.com/office/drawing/2014/main" id="{25911717-EE68-8397-1A51-52526570B377}"/>
              </a:ext>
            </a:extLst>
          </p:cNvPr>
          <p:cNvSpPr txBox="1">
            <a:spLocks/>
          </p:cNvSpPr>
          <p:nvPr/>
        </p:nvSpPr>
        <p:spPr>
          <a:xfrm>
            <a:off x="526784" y="1824425"/>
            <a:ext cx="8300470" cy="3428990"/>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Change your environment</a:t>
            </a:r>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 </a:t>
            </a:r>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go PLACES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Welcome new brains, from more backgrounds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Listen to what young people have to say</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Provide resources and enrichment</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Promote ADULT plasticity</a:t>
            </a:r>
          </a:p>
          <a:p>
            <a:r>
              <a:rPr lang="en-US" sz="2400" dirty="0">
                <a:solidFill>
                  <a:srgbClr val="FFFF00"/>
                </a:solidFill>
                <a:latin typeface="Bangla Sangam MN" panose="02000000000000000000" pitchFamily="2" charset="0"/>
                <a:ea typeface="Heiti TC Medium" pitchFamily="2" charset="-128"/>
                <a:cs typeface="Bangla Sangam MN" panose="02000000000000000000" pitchFamily="2" charset="0"/>
              </a:rPr>
              <a:t>Make art</a:t>
            </a:r>
          </a:p>
          <a:p>
            <a:endPar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endParaRP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sp>
        <p:nvSpPr>
          <p:cNvPr id="8" name="TextBox 7">
            <a:extLst>
              <a:ext uri="{FF2B5EF4-FFF2-40B4-BE49-F238E27FC236}">
                <a16:creationId xmlns:a16="http://schemas.microsoft.com/office/drawing/2014/main" id="{E7D34320-6DA9-ED12-BC89-909B159176B4}"/>
              </a:ext>
            </a:extLst>
          </p:cNvPr>
          <p:cNvSpPr txBox="1"/>
          <p:nvPr/>
        </p:nvSpPr>
        <p:spPr>
          <a:xfrm>
            <a:off x="526784" y="1675249"/>
            <a:ext cx="10346863" cy="461665"/>
          </a:xfrm>
          <a:prstGeom prst="rect">
            <a:avLst/>
          </a:prstGeom>
          <a:noFill/>
        </p:spPr>
        <p:txBody>
          <a:bodyPr wrap="square" rtlCol="0">
            <a:spAutoFit/>
          </a:bodyPr>
          <a:lstStyle/>
          <a:p>
            <a:r>
              <a:rPr lang="en-US" sz="24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If  you’re motivated, intrigued, curious, engaged, your brain is more adaptable.</a:t>
            </a:r>
          </a:p>
        </p:txBody>
      </p:sp>
      <p:pic>
        <p:nvPicPr>
          <p:cNvPr id="9" name="Content Placeholder 8" descr="A group of people holding food&#10;&#10;Description automatically generated">
            <a:extLst>
              <a:ext uri="{FF2B5EF4-FFF2-40B4-BE49-F238E27FC236}">
                <a16:creationId xmlns:a16="http://schemas.microsoft.com/office/drawing/2014/main" id="{50DCF74D-E044-46DA-2A25-C1C8589EED04}"/>
              </a:ext>
            </a:extLst>
          </p:cNvPr>
          <p:cNvPicPr>
            <a:picLocks noGrp="1" noChangeAspect="1"/>
          </p:cNvPicPr>
          <p:nvPr>
            <p:ph idx="1"/>
          </p:nvPr>
        </p:nvPicPr>
        <p:blipFill>
          <a:blip r:embed="rId3"/>
          <a:stretch>
            <a:fillRect/>
          </a:stretch>
        </p:blipFill>
        <p:spPr>
          <a:xfrm>
            <a:off x="8763000" y="3429000"/>
            <a:ext cx="3429000" cy="3429000"/>
          </a:xfrm>
        </p:spPr>
      </p:pic>
      <p:pic>
        <p:nvPicPr>
          <p:cNvPr id="10" name="Picture 9" descr="A diagram of a nerve cell&#10;&#10;Description automatically generated">
            <a:extLst>
              <a:ext uri="{FF2B5EF4-FFF2-40B4-BE49-F238E27FC236}">
                <a16:creationId xmlns:a16="http://schemas.microsoft.com/office/drawing/2014/main" id="{3C85B957-DE59-66F1-F54A-B7AFA8A2E59C}"/>
              </a:ext>
            </a:extLst>
          </p:cNvPr>
          <p:cNvPicPr>
            <a:picLocks noChangeAspect="1"/>
          </p:cNvPicPr>
          <p:nvPr/>
        </p:nvPicPr>
        <p:blipFill>
          <a:blip r:embed="rId4"/>
          <a:stretch>
            <a:fillRect/>
          </a:stretch>
        </p:blipFill>
        <p:spPr>
          <a:xfrm>
            <a:off x="-1" y="4196195"/>
            <a:ext cx="3549073" cy="2661805"/>
          </a:xfrm>
          <a:prstGeom prst="rect">
            <a:avLst/>
          </a:prstGeom>
        </p:spPr>
      </p:pic>
      <p:pic>
        <p:nvPicPr>
          <p:cNvPr id="11" name="Picture 10" descr="A group of people at a table&#10;&#10;Description automatically generated">
            <a:extLst>
              <a:ext uri="{FF2B5EF4-FFF2-40B4-BE49-F238E27FC236}">
                <a16:creationId xmlns:a16="http://schemas.microsoft.com/office/drawing/2014/main" id="{7B59128B-D849-6FE0-C63D-D51059526EA0}"/>
              </a:ext>
            </a:extLst>
          </p:cNvPr>
          <p:cNvPicPr>
            <a:picLocks noChangeAspect="1"/>
          </p:cNvPicPr>
          <p:nvPr/>
        </p:nvPicPr>
        <p:blipFill>
          <a:blip r:embed="rId5"/>
          <a:stretch>
            <a:fillRect/>
          </a:stretch>
        </p:blipFill>
        <p:spPr>
          <a:xfrm>
            <a:off x="5239892" y="4196195"/>
            <a:ext cx="3523108" cy="2661805"/>
          </a:xfrm>
          <a:prstGeom prst="rect">
            <a:avLst/>
          </a:prstGeom>
        </p:spPr>
      </p:pic>
      <p:pic>
        <p:nvPicPr>
          <p:cNvPr id="12" name="Picture 11" descr="A person holding a piece of food&#10;&#10;Description automatically generated">
            <a:extLst>
              <a:ext uri="{FF2B5EF4-FFF2-40B4-BE49-F238E27FC236}">
                <a16:creationId xmlns:a16="http://schemas.microsoft.com/office/drawing/2014/main" id="{D9BAE2DB-43C8-B373-F629-46BBB81FBE59}"/>
              </a:ext>
            </a:extLst>
          </p:cNvPr>
          <p:cNvPicPr>
            <a:picLocks noChangeAspect="1"/>
          </p:cNvPicPr>
          <p:nvPr/>
        </p:nvPicPr>
        <p:blipFill>
          <a:blip r:embed="rId6"/>
          <a:stretch>
            <a:fillRect/>
          </a:stretch>
        </p:blipFill>
        <p:spPr>
          <a:xfrm>
            <a:off x="3272593" y="4196204"/>
            <a:ext cx="1996340" cy="2661786"/>
          </a:xfrm>
          <a:prstGeom prst="rect">
            <a:avLst/>
          </a:prstGeom>
        </p:spPr>
      </p:pic>
    </p:spTree>
    <p:extLst>
      <p:ext uri="{BB962C8B-B14F-4D97-AF65-F5344CB8AC3E}">
        <p14:creationId xmlns:p14="http://schemas.microsoft.com/office/powerpoint/2010/main" val="5828466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5" name="Picture 4" descr="A group of people sitting at tables&#10;&#10;Description automatically generated">
            <a:extLst>
              <a:ext uri="{FF2B5EF4-FFF2-40B4-BE49-F238E27FC236}">
                <a16:creationId xmlns:a16="http://schemas.microsoft.com/office/drawing/2014/main" id="{9C6E4B55-0353-601E-FE9E-63DBAA8B6A64}"/>
              </a:ext>
            </a:extLst>
          </p:cNvPr>
          <p:cNvPicPr>
            <a:picLocks noChangeAspect="1"/>
          </p:cNvPicPr>
          <p:nvPr/>
        </p:nvPicPr>
        <p:blipFill>
          <a:blip r:embed="rId2"/>
          <a:stretch>
            <a:fillRect/>
          </a:stretch>
        </p:blipFill>
        <p:spPr>
          <a:xfrm>
            <a:off x="0" y="0"/>
            <a:ext cx="6858000" cy="6858000"/>
          </a:xfrm>
          <a:prstGeom prst="rect">
            <a:avLst/>
          </a:prstGeom>
        </p:spPr>
      </p:pic>
      <p:pic>
        <p:nvPicPr>
          <p:cNvPr id="9" name="Picture 8" descr="A collage of a child and a child&#10;&#10;Description automatically generated">
            <a:extLst>
              <a:ext uri="{FF2B5EF4-FFF2-40B4-BE49-F238E27FC236}">
                <a16:creationId xmlns:a16="http://schemas.microsoft.com/office/drawing/2014/main" id="{77DFB610-5368-7C3A-7CA6-89E2DADB078B}"/>
              </a:ext>
            </a:extLst>
          </p:cNvPr>
          <p:cNvPicPr>
            <a:picLocks noChangeAspect="1"/>
          </p:cNvPicPr>
          <p:nvPr/>
        </p:nvPicPr>
        <p:blipFill>
          <a:blip r:embed="rId3"/>
          <a:stretch>
            <a:fillRect/>
          </a:stretch>
        </p:blipFill>
        <p:spPr>
          <a:xfrm>
            <a:off x="7075045" y="0"/>
            <a:ext cx="5143500" cy="6858000"/>
          </a:xfrm>
          <a:prstGeom prst="rect">
            <a:avLst/>
          </a:prstGeom>
        </p:spPr>
      </p:pic>
    </p:spTree>
    <p:extLst>
      <p:ext uri="{BB962C8B-B14F-4D97-AF65-F5344CB8AC3E}">
        <p14:creationId xmlns:p14="http://schemas.microsoft.com/office/powerpoint/2010/main" val="39298164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330E0A-04FF-9013-D3B6-814DB9D3A240}"/>
              </a:ext>
            </a:extLst>
          </p:cNvPr>
          <p:cNvSpPr>
            <a:spLocks noGrp="1"/>
          </p:cNvSpPr>
          <p:nvPr>
            <p:ph type="title"/>
          </p:nvPr>
        </p:nvSpPr>
        <p:spPr>
          <a:xfrm>
            <a:off x="1088136" y="1090245"/>
            <a:ext cx="9922764" cy="1294228"/>
          </a:xfrm>
        </p:spPr>
        <p:txBody>
          <a:bodyPr/>
          <a:lstStyle/>
          <a:p>
            <a:endParaRPr lang="en-US"/>
          </a:p>
        </p:txBody>
      </p:sp>
      <p:pic>
        <p:nvPicPr>
          <p:cNvPr id="5" name="Picture 4" descr="A blue abstract watercolor pattern on a white background">
            <a:extLst>
              <a:ext uri="{FF2B5EF4-FFF2-40B4-BE49-F238E27FC236}">
                <a16:creationId xmlns:a16="http://schemas.microsoft.com/office/drawing/2014/main" id="{04009C80-F50A-089A-6E0D-07F6F7C389D5}"/>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4E060149-FEC7-0BC7-ECBB-833430D61B15}"/>
              </a:ext>
            </a:extLst>
          </p:cNvPr>
          <p:cNvSpPr/>
          <p:nvPr/>
        </p:nvSpPr>
        <p:spPr>
          <a:xfrm>
            <a:off x="402096" y="348747"/>
            <a:ext cx="11674290"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Let’s make something!</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pic>
        <p:nvPicPr>
          <p:cNvPr id="7" name="Picture 6">
            <a:extLst>
              <a:ext uri="{FF2B5EF4-FFF2-40B4-BE49-F238E27FC236}">
                <a16:creationId xmlns:a16="http://schemas.microsoft.com/office/drawing/2014/main" id="{F32F2325-2B96-A34E-8014-B34C8425D33B}"/>
              </a:ext>
            </a:extLst>
          </p:cNvPr>
          <p:cNvPicPr>
            <a:picLocks noChangeAspect="1"/>
          </p:cNvPicPr>
          <p:nvPr/>
        </p:nvPicPr>
        <p:blipFill>
          <a:blip r:embed="rId3"/>
          <a:stretch>
            <a:fillRect/>
          </a:stretch>
        </p:blipFill>
        <p:spPr>
          <a:xfrm>
            <a:off x="0" y="1631798"/>
            <a:ext cx="2940291" cy="5226202"/>
          </a:xfrm>
          <a:prstGeom prst="rect">
            <a:avLst/>
          </a:prstGeom>
        </p:spPr>
      </p:pic>
      <p:pic>
        <p:nvPicPr>
          <p:cNvPr id="8" name="Picture 7">
            <a:extLst>
              <a:ext uri="{FF2B5EF4-FFF2-40B4-BE49-F238E27FC236}">
                <a16:creationId xmlns:a16="http://schemas.microsoft.com/office/drawing/2014/main" id="{30D7699A-96D0-61B7-24B5-C82C004EAAA1}"/>
              </a:ext>
            </a:extLst>
          </p:cNvPr>
          <p:cNvPicPr>
            <a:picLocks noChangeAspect="1"/>
          </p:cNvPicPr>
          <p:nvPr/>
        </p:nvPicPr>
        <p:blipFill>
          <a:blip r:embed="rId4"/>
          <a:stretch>
            <a:fillRect/>
          </a:stretch>
        </p:blipFill>
        <p:spPr>
          <a:xfrm>
            <a:off x="2940291" y="1631789"/>
            <a:ext cx="3939806" cy="5226202"/>
          </a:xfrm>
          <a:prstGeom prst="rect">
            <a:avLst/>
          </a:prstGeom>
        </p:spPr>
      </p:pic>
      <p:pic>
        <p:nvPicPr>
          <p:cNvPr id="9" name="Picture 8">
            <a:extLst>
              <a:ext uri="{FF2B5EF4-FFF2-40B4-BE49-F238E27FC236}">
                <a16:creationId xmlns:a16="http://schemas.microsoft.com/office/drawing/2014/main" id="{BAB4CF85-BA64-DE16-76C6-1CBC1F1F0462}"/>
              </a:ext>
            </a:extLst>
          </p:cNvPr>
          <p:cNvPicPr>
            <a:picLocks noChangeAspect="1"/>
          </p:cNvPicPr>
          <p:nvPr/>
        </p:nvPicPr>
        <p:blipFill>
          <a:blip r:embed="rId5"/>
          <a:stretch>
            <a:fillRect/>
          </a:stretch>
        </p:blipFill>
        <p:spPr>
          <a:xfrm>
            <a:off x="5223711" y="1631788"/>
            <a:ext cx="6968269" cy="5226202"/>
          </a:xfrm>
          <a:prstGeom prst="rect">
            <a:avLst/>
          </a:prstGeom>
        </p:spPr>
      </p:pic>
    </p:spTree>
    <p:extLst>
      <p:ext uri="{BB962C8B-B14F-4D97-AF65-F5344CB8AC3E}">
        <p14:creationId xmlns:p14="http://schemas.microsoft.com/office/powerpoint/2010/main" val="1368026670"/>
      </p:ext>
    </p:extLst>
  </p:cSld>
  <p:clrMapOvr>
    <a:masterClrMapping/>
  </p:clrMapOvr>
</p:sld>
</file>

<file path=ppt/theme/theme1.xml><?xml version="1.0" encoding="utf-8"?>
<a:theme xmlns:a="http://schemas.openxmlformats.org/drawingml/2006/main" name="BjornVTI">
  <a:themeElements>
    <a:clrScheme name="Bjorn">
      <a:dk1>
        <a:sysClr val="windowText" lastClr="000000"/>
      </a:dk1>
      <a:lt1>
        <a:sysClr val="window" lastClr="FFFFFF"/>
      </a:lt1>
      <a:dk2>
        <a:srgbClr val="252747"/>
      </a:dk2>
      <a:lt2>
        <a:srgbClr val="ECE4E9"/>
      </a:lt2>
      <a:accent1>
        <a:srgbClr val="736EB6"/>
      </a:accent1>
      <a:accent2>
        <a:srgbClr val="AB5991"/>
      </a:accent2>
      <a:accent3>
        <a:srgbClr val="AC9F39"/>
      </a:accent3>
      <a:accent4>
        <a:srgbClr val="756029"/>
      </a:accent4>
      <a:accent5>
        <a:srgbClr val="E87850"/>
      </a:accent5>
      <a:accent6>
        <a:srgbClr val="C6922A"/>
      </a:accent6>
      <a:hlink>
        <a:srgbClr val="736EB6"/>
      </a:hlink>
      <a:folHlink>
        <a:srgbClr val="AB5991"/>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1795</TotalTime>
  <Words>941</Words>
  <Application>Microsoft Macintosh PowerPoint</Application>
  <PresentationFormat>Widescreen</PresentationFormat>
  <Paragraphs>131</Paragraphs>
  <Slides>30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Heiti TC Medium</vt:lpstr>
      <vt:lpstr>Arial</vt:lpstr>
      <vt:lpstr>Bangla Sangam MN</vt:lpstr>
      <vt:lpstr>Calibri</vt:lpstr>
      <vt:lpstr>Neue Haas Grotesk Text Pro</vt:lpstr>
      <vt:lpstr>BjornVTI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Bill Griesar</dc:creator>
  <cp:lastModifiedBy>Bill Griesar</cp:lastModifiedBy>
  <cp:revision>59</cp:revision>
  <dcterms:created xsi:type="dcterms:W3CDTF">2023-10-28T15:06:35Z</dcterms:created>
  <dcterms:modified xsi:type="dcterms:W3CDTF">2026-04-19T23:45:20Z</dcterms:modified>
</cp:coreProperties>
</file>