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5" r:id="rId1"/>
  </p:sldMasterIdLst>
  <p:notesMasterIdLst>
    <p:notesMasterId r:id="rId17"/>
  </p:notesMasterIdLst>
  <p:sldIdLst>
    <p:sldId id="309" r:id="rId2"/>
    <p:sldId id="258" r:id="rId3"/>
    <p:sldId id="259" r:id="rId4"/>
    <p:sldId id="331" r:id="rId5"/>
    <p:sldId id="260" r:id="rId6"/>
    <p:sldId id="316" r:id="rId7"/>
    <p:sldId id="261" r:id="rId8"/>
    <p:sldId id="311" r:id="rId9"/>
    <p:sldId id="262" r:id="rId10"/>
    <p:sldId id="325" r:id="rId11"/>
    <p:sldId id="263" r:id="rId12"/>
    <p:sldId id="332" r:id="rId13"/>
    <p:sldId id="310" r:id="rId14"/>
    <p:sldId id="322" r:id="rId15"/>
    <p:sldId id="32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7DBB"/>
    <a:srgbClr val="B3E6FB"/>
    <a:srgbClr val="48ACDE"/>
    <a:srgbClr val="BF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01"/>
    <p:restoredTop sz="94692"/>
  </p:normalViewPr>
  <p:slideViewPr>
    <p:cSldViewPr snapToGrid="0">
      <p:cViewPr varScale="1">
        <p:scale>
          <a:sx n="104" d="100"/>
          <a:sy n="104" d="100"/>
        </p:scale>
        <p:origin x="21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7D93C-79A0-DC4D-AD65-2C5C1490A53A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A5797-56D0-B446-B339-05DE64145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40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A5797-56D0-B446-B339-05DE641450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3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3D70-91AA-429A-BD57-1CB6792B3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1078030"/>
            <a:ext cx="9288096" cy="2956718"/>
          </a:xfrm>
        </p:spPr>
        <p:txBody>
          <a:bodyPr anchor="t">
            <a:noAutofit/>
          </a:bodyPr>
          <a:lstStyle>
            <a:lvl1pPr algn="l">
              <a:defRPr sz="6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5D245-B564-481D-A323-F73C5BCA8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4455621"/>
            <a:ext cx="9288096" cy="1435331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6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C900-05BC-4021-B69F-2DAF974B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6E227-253A-44A0-9404-1CFD8CE41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5A02-0FC4-41C8-A13C-4C929B28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59378-C430-49DB-B2D6-E32FBBCD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9D57D-CB8E-4E67-AE2D-2790E2AA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67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CF945-D70F-49C1-8CE5-5758C1166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0" y="1091381"/>
            <a:ext cx="2171700" cy="495336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DB721-04AA-4330-8045-3F2D9BB4B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91381"/>
            <a:ext cx="8265340" cy="495336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18C15-991C-4C71-8DCD-DB3B3888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8CC3-5830-4EFA-B28E-1648904D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A91B6-E419-4483-9B66-3C758788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447C6A-78C3-4687-9A71-A05DBF6700DE}"/>
              </a:ext>
            </a:extLst>
          </p:cNvPr>
          <p:cNvCxnSpPr>
            <a:cxnSpLocks/>
          </p:cNvCxnSpPr>
          <p:nvPr/>
        </p:nvCxnSpPr>
        <p:spPr>
          <a:xfrm>
            <a:off x="11387805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9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87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007D-9B1D-4E2C-B38F-29C68209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9127"/>
            <a:ext cx="9272260" cy="3472874"/>
          </a:xfrm>
        </p:spPr>
        <p:txBody>
          <a:bodyPr anchor="t"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C51B-B525-4032-9D08-2978D736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939" y="4572000"/>
            <a:ext cx="9272262" cy="1320801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08851-4DCC-447C-828A-5F7E66F7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542-CAEF-4D6C-BE6A-BC100F05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DE40-8468-4051-9703-B751608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2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F7AE-3892-4896-8C15-7A35A41E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9890066" cy="12942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9A26-86F1-4817-B243-4DE63B4F1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185" y="2440568"/>
            <a:ext cx="4841505" cy="38012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4BF9B-EA16-48C8-96B9-7A66051BE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40568"/>
            <a:ext cx="4806002" cy="3801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E2D9F-1FCE-4A1C-996E-DB05777A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29E05-3F6C-40BF-9324-118588B6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BE013-C5C0-4CBD-982E-36F037F7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80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D885-5FE5-4407-BE4D-FAD01C40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84333"/>
            <a:ext cx="9949455" cy="838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22A77-C134-4857-83E5-51217D3C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088" y="1923190"/>
            <a:ext cx="4816475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ECBFE-C62C-471B-BFE4-1272EAC34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088" y="2825791"/>
            <a:ext cx="4816475" cy="3363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0AFC6-F407-4F35-BD37-B32F9B403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5482" y="1923190"/>
            <a:ext cx="4824913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D60D5-0F83-46CB-92F3-849FC08E6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5482" y="2825791"/>
            <a:ext cx="4824913" cy="3363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AE694-5CA0-48DA-90D3-EC42BD1D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0A80D-4CCB-4899-9E1D-A5967F4E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53A9D-469A-4ED9-99A1-7E4B115F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38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C91E-0A11-4E5D-9B8D-5316E73A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8A8D1-71AD-4F9F-B393-9EED83FE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36922-9A4C-453D-9B70-0C3A7028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AAEF2-65DC-4E28-9AA4-5115ACB0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05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8B02B-A32A-4383-BBC7-0C383390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F7E77-47E0-4F9E-9148-8D0C59C0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05A2-ECF0-4759-A17B-FDECE806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18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DD4B-5676-477E-8C52-4C1CF160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4448"/>
            <a:ext cx="3785860" cy="1554362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A3E63-EB15-4D82-BF2B-36BB030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922689"/>
            <a:ext cx="548600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E994E-BAB7-43DC-A0E4-C779CF2A3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701254"/>
            <a:ext cx="3785860" cy="31677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EFAAA-1B70-42AA-ADCC-F49B5813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7B6CC-1C13-4F34-AC86-CCD442C8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1B638-9061-41AD-AF47-73A4AF8B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51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3C43-1676-4A29-83F9-D788ED2E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7280"/>
            <a:ext cx="3785860" cy="1559740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4A903-97C7-4349-B8CE-1BBED1942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1143000"/>
            <a:ext cx="54864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A9F58-4AEB-4286-98F7-3C77AA913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697480"/>
            <a:ext cx="3785860" cy="3093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55A58-F085-4500-AF61-045B12C8F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36470-561D-49AE-AC84-B79D483F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F2BE2-DF21-4683-9D5F-849A525F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76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38DC-3CEE-4170-9B1C-BAC05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19D24-DCBE-47F9-8B85-8A118B02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5788-BDCE-49E2-80AE-31C739C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5200" y="6389688"/>
            <a:ext cx="36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1E45834-53BD-4C8F-B791-CD5378F4150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5844-8163-4D82-BEFC-BC2D8D511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940" y="6389688"/>
            <a:ext cx="4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8A50-C435-4220-82C6-C8D62A7C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3190" y="6389688"/>
            <a:ext cx="940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89CE0-64D2-447C-9C1F-872D111D8AC3}"/>
              </a:ext>
            </a:extLst>
          </p:cNvPr>
          <p:cNvCxnSpPr>
            <a:cxnSpLocks/>
          </p:cNvCxnSpPr>
          <p:nvPr/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58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94" r:id="rId6"/>
    <p:sldLayoutId id="2147483689" r:id="rId7"/>
    <p:sldLayoutId id="2147483690" r:id="rId8"/>
    <p:sldLayoutId id="2147483691" r:id="rId9"/>
    <p:sldLayoutId id="2147483693" r:id="rId10"/>
    <p:sldLayoutId id="214748369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gif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jpg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3BB69-8C5D-5AC8-065E-C247D31B9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75254D82-56F7-000E-C3B8-29797E89C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5E168C-1995-0126-BA69-97204B0AB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B4AC88-3815-F7E2-696E-96C4372BB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07120"/>
            <a:ext cx="804195" cy="0"/>
          </a:xfrm>
          <a:prstGeom prst="line">
            <a:avLst/>
          </a:prstGeom>
          <a:ln w="1238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B7D7022-EBEB-AB0C-682F-1703ED737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336" y="-4348"/>
            <a:ext cx="2873259" cy="3831012"/>
          </a:xfrm>
          <a:prstGeom prst="rect">
            <a:avLst/>
          </a:prstGeom>
        </p:spPr>
      </p:pic>
      <p:pic>
        <p:nvPicPr>
          <p:cNvPr id="7" name="Picture 6" descr="A blue abstract watercolor pattern on a white background">
            <a:extLst>
              <a:ext uri="{FF2B5EF4-FFF2-40B4-BE49-F238E27FC236}">
                <a16:creationId xmlns:a16="http://schemas.microsoft.com/office/drawing/2014/main" id="{BC4D8684-4CCA-82E4-7458-CC805B833C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5000"/>
          </a:blip>
          <a:srcRect l="4023" r="12926" b="-1"/>
          <a:stretch/>
        </p:blipFill>
        <p:spPr>
          <a:xfrm>
            <a:off x="-1" y="10"/>
            <a:ext cx="8532727" cy="68579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347531-A8A8-3061-17AD-D8286295A9FB}"/>
              </a:ext>
            </a:extLst>
          </p:cNvPr>
          <p:cNvSpPr/>
          <p:nvPr/>
        </p:nvSpPr>
        <p:spPr>
          <a:xfrm>
            <a:off x="402097" y="348746"/>
            <a:ext cx="6857552" cy="34953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Northwest</a:t>
            </a: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Noggin</a:t>
            </a:r>
          </a:p>
        </p:txBody>
      </p:sp>
      <p:pic>
        <p:nvPicPr>
          <p:cNvPr id="10" name="Picture 9" descr="A group of people in gloves holding food&#10;&#10;Description automatically generated">
            <a:extLst>
              <a:ext uri="{FF2B5EF4-FFF2-40B4-BE49-F238E27FC236}">
                <a16:creationId xmlns:a16="http://schemas.microsoft.com/office/drawing/2014/main" id="{D6671344-10C6-C811-0EB6-387DF36CE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10766"/>
            <a:ext cx="5957456" cy="399890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6BA541F-D63D-7254-D366-0D0C38DDA344}"/>
              </a:ext>
            </a:extLst>
          </p:cNvPr>
          <p:cNvSpPr txBox="1">
            <a:spLocks/>
          </p:cNvSpPr>
          <p:nvPr/>
        </p:nvSpPr>
        <p:spPr>
          <a:xfrm>
            <a:off x="-2" y="2656228"/>
            <a:ext cx="8532727" cy="65453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US" sz="800" dirty="0">
              <a:solidFill>
                <a:schemeClr val="bg1"/>
              </a:solidFill>
              <a:effectLst/>
              <a:latin typeface="Bangla Sangam MN" panose="02000000000000000000" pitchFamily="2" charset="0"/>
              <a:ea typeface="Heiti TC Medium" pitchFamily="2" charset="-128"/>
              <a:cs typeface="Bangla Sangam MN" panose="0200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48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ENGAGING BRAINS!</a:t>
            </a:r>
          </a:p>
        </p:txBody>
      </p:sp>
      <p:pic>
        <p:nvPicPr>
          <p:cNvPr id="18" name="Picture 17" descr="A person holding a plant&#10;&#10;Description automatically generated">
            <a:extLst>
              <a:ext uri="{FF2B5EF4-FFF2-40B4-BE49-F238E27FC236}">
                <a16:creationId xmlns:a16="http://schemas.microsoft.com/office/drawing/2014/main" id="{23BE15B2-D625-78B7-A148-FE23F47B2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455" y="3423405"/>
            <a:ext cx="2580406" cy="343894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65746AF-2FD2-1DBA-3C13-70B44AA294B1}"/>
              </a:ext>
            </a:extLst>
          </p:cNvPr>
          <p:cNvSpPr txBox="1"/>
          <p:nvPr/>
        </p:nvSpPr>
        <p:spPr>
          <a:xfrm>
            <a:off x="4551267" y="1634763"/>
            <a:ext cx="3608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i="0" u="none" strike="noStrike" dirty="0">
                <a:solidFill>
                  <a:schemeClr val="bg1"/>
                </a:solidFill>
                <a:effectLst/>
                <a:latin typeface="Helvetica" pitchFamily="2" charset="0"/>
              </a:rPr>
              <a:t>Café Scientifique,</a:t>
            </a:r>
          </a:p>
          <a:p>
            <a:pPr algn="ctr"/>
            <a:r>
              <a:rPr lang="en-US" b="0" i="0" u="none" strike="noStrike" dirty="0">
                <a:solidFill>
                  <a:schemeClr val="bg1"/>
                </a:solidFill>
                <a:effectLst/>
                <a:latin typeface="Helvetica" pitchFamily="2" charset="0"/>
              </a:rPr>
              <a:t>Sidmouth, Devon UK, June 2025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 descr="A person and two girls sitting at a table with a table full of colorful objects&#10;&#10;Description automatically generated">
            <a:extLst>
              <a:ext uri="{FF2B5EF4-FFF2-40B4-BE49-F238E27FC236}">
                <a16:creationId xmlns:a16="http://schemas.microsoft.com/office/drawing/2014/main" id="{7DADAD14-5819-EB3B-5F3E-36E9B9E6C0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7741" y="3833580"/>
            <a:ext cx="3687576" cy="3024417"/>
          </a:xfrm>
          <a:prstGeom prst="rect">
            <a:avLst/>
          </a:prstGeom>
        </p:spPr>
      </p:pic>
      <p:pic>
        <p:nvPicPr>
          <p:cNvPr id="13" name="Picture 12" descr="A statue of a person sitting on a bench&#10;&#10;Description automatically generated">
            <a:extLst>
              <a:ext uri="{FF2B5EF4-FFF2-40B4-BE49-F238E27FC236}">
                <a16:creationId xmlns:a16="http://schemas.microsoft.com/office/drawing/2014/main" id="{8310EA66-AA76-DD0F-7E00-322AF68E6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8741" y="0"/>
            <a:ext cx="2873259" cy="382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7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2B194-6E4C-49F8-F60E-BE30D9E68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B3E181E8-30C8-D757-8F40-0ED8923DE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241CE-E0B5-D5AC-46B4-0CBB127A0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BFC77F-4782-7F2D-8712-51C21A713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27816" y="-3768"/>
            <a:ext cx="9149009" cy="6861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7C0997-FCDF-EBBA-FDF7-7A56F39D3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540" y="-3758"/>
            <a:ext cx="9148997" cy="686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54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3E31C6B5-4E0D-12C4-2A52-BBDBD0429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56A4F5-5023-7845-2A42-D6FC4177B678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INFORM POLICY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63B20C-6523-1877-3FF3-15E694B7DA44}"/>
              </a:ext>
            </a:extLst>
          </p:cNvPr>
          <p:cNvSpPr txBox="1">
            <a:spLocks/>
          </p:cNvSpPr>
          <p:nvPr/>
        </p:nvSpPr>
        <p:spPr>
          <a:xfrm>
            <a:off x="402075" y="1385455"/>
            <a:ext cx="7795993" cy="22582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-Research topics are popular!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-Interdisciplinary/STEAM approaches WORK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-1. School start times for adolescents</a:t>
            </a:r>
          </a:p>
          <a:p>
            <a:r>
              <a:rPr lang="en-US" sz="2400" dirty="0">
                <a:solidFill>
                  <a:schemeClr val="bg1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-2. Permanent standard time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-3. economic development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932479-477B-F3DB-136E-0BEA2EE33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0"/>
            <a:ext cx="3352800" cy="2700122"/>
          </a:xfrm>
          <a:prstGeom prst="rect">
            <a:avLst/>
          </a:prstGeom>
        </p:spPr>
      </p:pic>
      <p:pic>
        <p:nvPicPr>
          <p:cNvPr id="13" name="Picture 12" descr="A group of kids holding objects&#10;&#10;Description automatically generated">
            <a:extLst>
              <a:ext uri="{FF2B5EF4-FFF2-40B4-BE49-F238E27FC236}">
                <a16:creationId xmlns:a16="http://schemas.microsoft.com/office/drawing/2014/main" id="{01AF5B38-65F3-EE9B-A850-53BF127B5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592" y="3484796"/>
            <a:ext cx="4497592" cy="3373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71C9E1-C709-AFF2-12AA-6A5709DE4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1741" y="2700122"/>
            <a:ext cx="3350238" cy="4182511"/>
          </a:xfrm>
          <a:prstGeom prst="rect">
            <a:avLst/>
          </a:prstGeom>
        </p:spPr>
      </p:pic>
      <p:pic>
        <p:nvPicPr>
          <p:cNvPr id="9" name="Picture 8" descr="A group of people in a lab&#10;&#10;Description automatically generated">
            <a:extLst>
              <a:ext uri="{FF2B5EF4-FFF2-40B4-BE49-F238E27FC236}">
                <a16:creationId xmlns:a16="http://schemas.microsoft.com/office/drawing/2014/main" id="{6FAB914C-A1F6-BD25-2933-C109CA4D9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86619"/>
            <a:ext cx="4497572" cy="337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21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43AB382F-E3B7-E01F-5679-8BCE1389F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pic>
        <p:nvPicPr>
          <p:cNvPr id="8" name="Picture 7" descr="A poster of a science project&#10;&#10;Description automatically generated">
            <a:extLst>
              <a:ext uri="{FF2B5EF4-FFF2-40B4-BE49-F238E27FC236}">
                <a16:creationId xmlns:a16="http://schemas.microsoft.com/office/drawing/2014/main" id="{8E87A55C-2231-DD24-2EA9-182F9C1BE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10" name="Picture 9" descr="A group of people in a room&#10;&#10;Description automatically generated">
            <a:extLst>
              <a:ext uri="{FF2B5EF4-FFF2-40B4-BE49-F238E27FC236}">
                <a16:creationId xmlns:a16="http://schemas.microsoft.com/office/drawing/2014/main" id="{35D4DEB6-D374-9C39-FAC0-D5EDB223F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0"/>
            <a:ext cx="5334000" cy="5334000"/>
          </a:xfrm>
          <a:prstGeom prst="rect">
            <a:avLst/>
          </a:prstGeom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C72A890-98C2-EE71-AF07-FD91E10CC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3844656"/>
            <a:ext cx="5333980" cy="400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49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A6B4F65-EE0E-4A52-B5A5-85584D08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children in a room&#10;&#10;Description automatically generated">
            <a:extLst>
              <a:ext uri="{FF2B5EF4-FFF2-40B4-BE49-F238E27FC236}">
                <a16:creationId xmlns:a16="http://schemas.microsoft.com/office/drawing/2014/main" id="{B6083F7D-C6D2-05C7-4DDD-0A3E65C759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5" b="2185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038C73-3BCD-FB25-6872-28E4EBE6A95B}"/>
              </a:ext>
            </a:extLst>
          </p:cNvPr>
          <p:cNvSpPr/>
          <p:nvPr/>
        </p:nvSpPr>
        <p:spPr>
          <a:xfrm>
            <a:off x="3565711" y="0"/>
            <a:ext cx="8626269" cy="3413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Brain research is compelling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641644-9F3A-ECFA-2D5E-162E2C542F13}"/>
              </a:ext>
            </a:extLst>
          </p:cNvPr>
          <p:cNvSpPr txBox="1">
            <a:spLocks/>
          </p:cNvSpPr>
          <p:nvPr/>
        </p:nvSpPr>
        <p:spPr>
          <a:xfrm>
            <a:off x="4229100" y="4353705"/>
            <a:ext cx="7962880" cy="317580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*PEOPLE ARE INTERESTED</a:t>
            </a:r>
          </a:p>
          <a:p>
            <a:r>
              <a:rPr lang="en-US" sz="2400" dirty="0">
                <a:solidFill>
                  <a:schemeClr val="bg1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*THEY WANT to hear about it, and be included</a:t>
            </a:r>
          </a:p>
          <a:p>
            <a:endParaRPr lang="en-US" sz="2400" dirty="0">
              <a:solidFill>
                <a:schemeClr val="bg1"/>
              </a:solidFill>
              <a:effectLst/>
              <a:latin typeface="Heiti TC Medium" pitchFamily="2" charset="-128"/>
              <a:ea typeface="Heiti TC Medium" pitchFamily="2" charset="-128"/>
              <a:cs typeface="Aptos Display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105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70D78-5A78-CD7D-A27C-1AECBD91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92581F91-EA26-DCBD-5488-043B528494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B2EC8D-1A9B-5479-D093-0AED6D1AE216}"/>
              </a:ext>
            </a:extLst>
          </p:cNvPr>
          <p:cNvSpPr/>
          <p:nvPr/>
        </p:nvSpPr>
        <p:spPr>
          <a:xfrm>
            <a:off x="402096" y="348747"/>
            <a:ext cx="11387808" cy="16227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engaging brains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ACFFE25-3B6E-F559-E07B-F80A90190BC7}"/>
              </a:ext>
            </a:extLst>
          </p:cNvPr>
          <p:cNvSpPr txBox="1">
            <a:spLocks/>
          </p:cNvSpPr>
          <p:nvPr/>
        </p:nvSpPr>
        <p:spPr>
          <a:xfrm>
            <a:off x="526784" y="1824425"/>
            <a:ext cx="8300470" cy="34289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Change your environment</a:t>
            </a:r>
            <a:r>
              <a:rPr lang="en-US" sz="2400" dirty="0">
                <a:solidFill>
                  <a:schemeClr val="bg1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go PLACES</a:t>
            </a:r>
          </a:p>
          <a:p>
            <a:r>
              <a:rPr lang="en-US" sz="2400" dirty="0">
                <a:solidFill>
                  <a:schemeClr val="bg1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Welcome new brains, from more backgrounds</a:t>
            </a:r>
          </a:p>
          <a:p>
            <a:r>
              <a:rPr lang="en-US" sz="2400" dirty="0">
                <a:solidFill>
                  <a:schemeClr val="bg1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Listen to what young people have to say</a:t>
            </a:r>
          </a:p>
          <a:p>
            <a:r>
              <a:rPr lang="en-US" sz="2400" dirty="0">
                <a:solidFill>
                  <a:schemeClr val="bg1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Provide resources and enrichment</a:t>
            </a:r>
          </a:p>
          <a:p>
            <a:r>
              <a:rPr lang="en-US" sz="2400" dirty="0">
                <a:solidFill>
                  <a:schemeClr val="bg1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Promote ADULT plasticity</a:t>
            </a:r>
          </a:p>
          <a:p>
            <a:r>
              <a:rPr lang="en-US" sz="2400" dirty="0">
                <a:solidFill>
                  <a:srgbClr val="FFFF00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Make art</a:t>
            </a:r>
          </a:p>
          <a:p>
            <a:endParaRPr lang="en-US" sz="2400" dirty="0">
              <a:solidFill>
                <a:schemeClr val="bg1"/>
              </a:solidFill>
              <a:effectLst/>
              <a:latin typeface="Bangla Sangam MN" panose="02000000000000000000" pitchFamily="2" charset="0"/>
              <a:ea typeface="Heiti TC Medium" pitchFamily="2" charset="-128"/>
              <a:cs typeface="Bangla Sangam MN" panose="02000000000000000000" pitchFamily="2" charset="0"/>
            </a:endParaRPr>
          </a:p>
          <a:p>
            <a:endParaRPr lang="en-US" sz="2400" dirty="0">
              <a:solidFill>
                <a:schemeClr val="bg1"/>
              </a:solidFill>
              <a:effectLst/>
              <a:latin typeface="Heiti TC Medium" pitchFamily="2" charset="-128"/>
              <a:ea typeface="Heiti TC Medium" pitchFamily="2" charset="-128"/>
              <a:cs typeface="Aptos Display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1FBD37-ABF9-0A2A-F386-A9EBBADD8674}"/>
              </a:ext>
            </a:extLst>
          </p:cNvPr>
          <p:cNvSpPr txBox="1"/>
          <p:nvPr/>
        </p:nvSpPr>
        <p:spPr>
          <a:xfrm>
            <a:off x="526785" y="1675249"/>
            <a:ext cx="9922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If  you’re motivated, intrigued, curious, engaged, your brain is more plastic.</a:t>
            </a:r>
          </a:p>
        </p:txBody>
      </p:sp>
      <p:pic>
        <p:nvPicPr>
          <p:cNvPr id="9" name="Content Placeholder 8" descr="A group of people holding food&#10;&#10;Description automatically generated">
            <a:extLst>
              <a:ext uri="{FF2B5EF4-FFF2-40B4-BE49-F238E27FC236}">
                <a16:creationId xmlns:a16="http://schemas.microsoft.com/office/drawing/2014/main" id="{69271B0D-794A-2423-2D5D-FF8B4E7AF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63000" y="3429000"/>
            <a:ext cx="3429000" cy="3429000"/>
          </a:xfrm>
        </p:spPr>
      </p:pic>
      <p:pic>
        <p:nvPicPr>
          <p:cNvPr id="8" name="Picture 7" descr="A diagram of a nerve cell&#10;&#10;Description automatically generated">
            <a:extLst>
              <a:ext uri="{FF2B5EF4-FFF2-40B4-BE49-F238E27FC236}">
                <a16:creationId xmlns:a16="http://schemas.microsoft.com/office/drawing/2014/main" id="{DAFD7AD8-38E9-0912-9EBE-B11B45A4D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196195"/>
            <a:ext cx="3549073" cy="2661805"/>
          </a:xfrm>
          <a:prstGeom prst="rect">
            <a:avLst/>
          </a:prstGeom>
        </p:spPr>
      </p:pic>
      <p:pic>
        <p:nvPicPr>
          <p:cNvPr id="15" name="Picture 14" descr="A group of people at a table&#10;&#10;Description automatically generated">
            <a:extLst>
              <a:ext uri="{FF2B5EF4-FFF2-40B4-BE49-F238E27FC236}">
                <a16:creationId xmlns:a16="http://schemas.microsoft.com/office/drawing/2014/main" id="{7131EEB8-8FBC-2564-63D8-7C9075064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9892" y="4196195"/>
            <a:ext cx="3523108" cy="2661805"/>
          </a:xfrm>
          <a:prstGeom prst="rect">
            <a:avLst/>
          </a:prstGeom>
        </p:spPr>
      </p:pic>
      <p:pic>
        <p:nvPicPr>
          <p:cNvPr id="17" name="Picture 16" descr="A person holding a piece of food&#10;&#10;Description automatically generated">
            <a:extLst>
              <a:ext uri="{FF2B5EF4-FFF2-40B4-BE49-F238E27FC236}">
                <a16:creationId xmlns:a16="http://schemas.microsoft.com/office/drawing/2014/main" id="{4088D288-32FA-5731-F5B7-3F736E9DA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2593" y="4196204"/>
            <a:ext cx="1996340" cy="266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97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7AE41-6F02-537F-48E2-ED1A6320A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abstract watercolor pattern on a white background">
            <a:extLst>
              <a:ext uri="{FF2B5EF4-FFF2-40B4-BE49-F238E27FC236}">
                <a16:creationId xmlns:a16="http://schemas.microsoft.com/office/drawing/2014/main" id="{15E3EBCD-0CFB-46DA-D8AF-E224DA2FD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A2C633-D266-39B5-57B0-5258019BBDB8}"/>
              </a:ext>
            </a:extLst>
          </p:cNvPr>
          <p:cNvSpPr/>
          <p:nvPr/>
        </p:nvSpPr>
        <p:spPr>
          <a:xfrm>
            <a:off x="402096" y="348747"/>
            <a:ext cx="11674290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Let’s make something!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570FF8-1C8B-CD91-6E67-66A4ED96C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1798"/>
            <a:ext cx="2940291" cy="52262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516025-85B8-9869-FF4F-8A56EDAC7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291" y="1631789"/>
            <a:ext cx="3939806" cy="5226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58A964-07D6-783E-90E1-33B86DC8F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3711" y="1631788"/>
            <a:ext cx="6968269" cy="522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23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A6B4F65-EE0E-4A52-B5A5-85584D08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0C4D2867-0A88-D014-F439-B160EFA28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C784BE-6C32-16C7-A4B9-BAF54B7524BC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ALL VOLUNTEER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9F0353A-BC56-8264-C912-76202D4C6EDA}"/>
              </a:ext>
            </a:extLst>
          </p:cNvPr>
          <p:cNvSpPr txBox="1">
            <a:spLocks/>
          </p:cNvSpPr>
          <p:nvPr/>
        </p:nvSpPr>
        <p:spPr>
          <a:xfrm>
            <a:off x="73548" y="1364947"/>
            <a:ext cx="8607961" cy="24651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THIRTEEN years (SINCE 2012)!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NO ADMISSION - NO TUITION - open to everyone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75,000+ </a:t>
            </a:r>
            <a:r>
              <a:rPr lang="en-US" sz="2400" dirty="0">
                <a:solidFill>
                  <a:schemeClr val="bg1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PUBLIC</a:t>
            </a:r>
            <a:r>
              <a:rPr lang="en-US" sz="2400" dirty="0">
                <a:solidFill>
                  <a:srgbClr val="FF0000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*</a:t>
            </a:r>
            <a:r>
              <a:rPr lang="en-US" sz="2400" dirty="0">
                <a:solidFill>
                  <a:schemeClr val="bg1"/>
                </a:solidFill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K-12 students/community members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local/national/international collaborators</a:t>
            </a:r>
          </a:p>
          <a:p>
            <a:endParaRPr lang="en-US" sz="2400" dirty="0">
              <a:solidFill>
                <a:schemeClr val="bg1"/>
              </a:solidFill>
              <a:effectLst/>
              <a:latin typeface="Heiti TC Medium" pitchFamily="2" charset="-128"/>
              <a:ea typeface="Heiti TC Medium" pitchFamily="2" charset="-128"/>
              <a:cs typeface="Aptos Display" panose="020F0502020204030204" pitchFamily="34" charset="0"/>
            </a:endParaRPr>
          </a:p>
        </p:txBody>
      </p:sp>
      <p:pic>
        <p:nvPicPr>
          <p:cNvPr id="10" name="Picture 9" descr="A collage of people and a group of people&#10;&#10;Description automatically generated">
            <a:extLst>
              <a:ext uri="{FF2B5EF4-FFF2-40B4-BE49-F238E27FC236}">
                <a16:creationId xmlns:a16="http://schemas.microsoft.com/office/drawing/2014/main" id="{A1A27C32-B380-C1AD-ECD7-F7A3B2770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0408"/>
            <a:ext cx="3657592" cy="3657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6674B6-BC46-2674-CE9C-9FD413F3C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16" y="3200407"/>
            <a:ext cx="4876793" cy="36575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A2B742-B190-54FA-351C-7774AEA10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7861" y="3199924"/>
            <a:ext cx="4204120" cy="3658076"/>
          </a:xfrm>
          <a:prstGeom prst="rect">
            <a:avLst/>
          </a:prstGeom>
        </p:spPr>
      </p:pic>
      <p:pic>
        <p:nvPicPr>
          <p:cNvPr id="5" name="Picture 4" descr="A child in a black glove touching a child's forehead&#10;&#10;Description automatically generated">
            <a:extLst>
              <a:ext uri="{FF2B5EF4-FFF2-40B4-BE49-F238E27FC236}">
                <a16:creationId xmlns:a16="http://schemas.microsoft.com/office/drawing/2014/main" id="{E5D64044-CF29-38F7-8DEC-5FD773E80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7971" y="-1"/>
            <a:ext cx="3584009" cy="3199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B203EA-CD87-157E-4812-E1CCFAC97E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2057" y="5186831"/>
            <a:ext cx="2228213" cy="16711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6951BA-115B-1D93-50D3-767AD2AB012C}"/>
              </a:ext>
            </a:extLst>
          </p:cNvPr>
          <p:cNvSpPr txBox="1"/>
          <p:nvPr/>
        </p:nvSpPr>
        <p:spPr>
          <a:xfrm>
            <a:off x="3657592" y="3199923"/>
            <a:ext cx="43302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*</a:t>
            </a:r>
            <a:r>
              <a:rPr lang="en-US" i="1" dirty="0"/>
              <a:t> US public: free, underfunded schools</a:t>
            </a:r>
          </a:p>
        </p:txBody>
      </p:sp>
    </p:spTree>
    <p:extLst>
      <p:ext uri="{BB962C8B-B14F-4D97-AF65-F5344CB8AC3E}">
        <p14:creationId xmlns:p14="http://schemas.microsoft.com/office/powerpoint/2010/main" val="3607509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6C3E4ACA-5D3D-0B23-4E2A-940C9040E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3E364B-3EB2-7865-C755-31A7926BF5A0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GO PLACES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67E44FC-7C8F-C135-FB90-CF5454207603}"/>
              </a:ext>
            </a:extLst>
          </p:cNvPr>
          <p:cNvSpPr txBox="1">
            <a:spLocks/>
          </p:cNvSpPr>
          <p:nvPr/>
        </p:nvSpPr>
        <p:spPr>
          <a:xfrm>
            <a:off x="279358" y="1595376"/>
            <a:ext cx="7179818" cy="22071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-where STEM programs DON’T GO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-where money and resources don’t go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-K-12 public schools (underfunded, FREE!)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-rural and Urban communities 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-houseless youth nonprofits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-correctional facilities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A59B563-D1F1-1AA8-1137-0A6FB3053C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0260" y="951079"/>
            <a:ext cx="2732617" cy="1977116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4906919-C4B6-224C-5601-5DAA5A7AACF1}"/>
              </a:ext>
            </a:extLst>
          </p:cNvPr>
          <p:cNvSpPr>
            <a:spLocks/>
          </p:cNvSpPr>
          <p:nvPr/>
        </p:nvSpPr>
        <p:spPr>
          <a:xfrm>
            <a:off x="9173570" y="1564515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F12A8DC-4B59-B378-A1F8-BA413A008289}"/>
              </a:ext>
            </a:extLst>
          </p:cNvPr>
          <p:cNvSpPr>
            <a:spLocks/>
          </p:cNvSpPr>
          <p:nvPr/>
        </p:nvSpPr>
        <p:spPr>
          <a:xfrm>
            <a:off x="9274654" y="2073276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7">
            <a:extLst>
              <a:ext uri="{FF2B5EF4-FFF2-40B4-BE49-F238E27FC236}">
                <a16:creationId xmlns:a16="http://schemas.microsoft.com/office/drawing/2014/main" id="{919E458C-2520-765E-9CA8-18DA4F64DDD2}"/>
              </a:ext>
            </a:extLst>
          </p:cNvPr>
          <p:cNvSpPr/>
          <p:nvPr/>
        </p:nvSpPr>
        <p:spPr>
          <a:xfrm rot="14493603" flipH="1">
            <a:off x="9965983" y="337215"/>
            <a:ext cx="113151" cy="1683434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8">
            <a:extLst>
              <a:ext uri="{FF2B5EF4-FFF2-40B4-BE49-F238E27FC236}">
                <a16:creationId xmlns:a16="http://schemas.microsoft.com/office/drawing/2014/main" id="{A726AEAF-E557-C258-1D8E-F066AEBEC160}"/>
              </a:ext>
            </a:extLst>
          </p:cNvPr>
          <p:cNvSpPr/>
          <p:nvPr/>
        </p:nvSpPr>
        <p:spPr>
          <a:xfrm rot="17775867" flipH="1">
            <a:off x="9663077" y="1892528"/>
            <a:ext cx="45719" cy="705254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A54855-4E2C-65BE-EEB7-DB37EAD5D44F}"/>
              </a:ext>
            </a:extLst>
          </p:cNvPr>
          <p:cNvSpPr txBox="1"/>
          <p:nvPr/>
        </p:nvSpPr>
        <p:spPr>
          <a:xfrm>
            <a:off x="9984791" y="254231"/>
            <a:ext cx="1898713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Davenport, WA</a:t>
            </a:r>
          </a:p>
          <a:p>
            <a:r>
              <a:rPr lang="en-US" dirty="0">
                <a:solidFill>
                  <a:schemeClr val="bg1"/>
                </a:solidFill>
              </a:rPr>
              <a:t>Pop: 1700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CAE575-2256-00FF-6AC0-53AFFC3A376B}"/>
              </a:ext>
            </a:extLst>
          </p:cNvPr>
          <p:cNvSpPr>
            <a:spLocks/>
          </p:cNvSpPr>
          <p:nvPr/>
        </p:nvSpPr>
        <p:spPr>
          <a:xfrm>
            <a:off x="8443983" y="2024772"/>
            <a:ext cx="82296" cy="61722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14">
            <a:extLst>
              <a:ext uri="{FF2B5EF4-FFF2-40B4-BE49-F238E27FC236}">
                <a16:creationId xmlns:a16="http://schemas.microsoft.com/office/drawing/2014/main" id="{78D4F2AA-23BC-8ADC-64E0-02F21535D2C6}"/>
              </a:ext>
            </a:extLst>
          </p:cNvPr>
          <p:cNvSpPr/>
          <p:nvPr/>
        </p:nvSpPr>
        <p:spPr>
          <a:xfrm rot="19289933" flipH="1">
            <a:off x="9387278" y="1899593"/>
            <a:ext cx="45719" cy="1610865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AC7B06E-A8B0-D231-8084-B95331830775}"/>
              </a:ext>
            </a:extLst>
          </p:cNvPr>
          <p:cNvSpPr>
            <a:spLocks/>
          </p:cNvSpPr>
          <p:nvPr/>
        </p:nvSpPr>
        <p:spPr>
          <a:xfrm>
            <a:off x="8834508" y="2043509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CA183EF-774B-6714-8E3F-D2BC4051BE1B}"/>
              </a:ext>
            </a:extLst>
          </p:cNvPr>
          <p:cNvSpPr>
            <a:spLocks/>
          </p:cNvSpPr>
          <p:nvPr/>
        </p:nvSpPr>
        <p:spPr>
          <a:xfrm>
            <a:off x="8201404" y="2627228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9A68DC8-0CAD-8E84-D026-53B52A360462}"/>
              </a:ext>
            </a:extLst>
          </p:cNvPr>
          <p:cNvSpPr>
            <a:spLocks/>
          </p:cNvSpPr>
          <p:nvPr/>
        </p:nvSpPr>
        <p:spPr>
          <a:xfrm>
            <a:off x="8178715" y="2363527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0D03F8C-EDDA-7E8A-F0C9-817D2C8F5D9B}"/>
              </a:ext>
            </a:extLst>
          </p:cNvPr>
          <p:cNvSpPr>
            <a:spLocks/>
          </p:cNvSpPr>
          <p:nvPr/>
        </p:nvSpPr>
        <p:spPr>
          <a:xfrm>
            <a:off x="8283700" y="2139071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F30D50-0956-0E39-EFB1-7F0EAAEE3689}"/>
              </a:ext>
            </a:extLst>
          </p:cNvPr>
          <p:cNvSpPr txBox="1"/>
          <p:nvPr/>
        </p:nvSpPr>
        <p:spPr>
          <a:xfrm>
            <a:off x="9559636" y="2942664"/>
            <a:ext cx="2474312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Heppner &amp; Ione, OR</a:t>
            </a:r>
          </a:p>
          <a:p>
            <a:r>
              <a:rPr lang="en-US" dirty="0">
                <a:solidFill>
                  <a:schemeClr val="bg1"/>
                </a:solidFill>
              </a:rPr>
              <a:t>Pop: 1240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5E4AA7-30B8-8C47-3705-F82848F82D92}"/>
              </a:ext>
            </a:extLst>
          </p:cNvPr>
          <p:cNvSpPr txBox="1"/>
          <p:nvPr/>
        </p:nvSpPr>
        <p:spPr>
          <a:xfrm>
            <a:off x="10038492" y="2068612"/>
            <a:ext cx="1898712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 Grande, OR</a:t>
            </a:r>
          </a:p>
          <a:p>
            <a:r>
              <a:rPr lang="en-US" dirty="0">
                <a:solidFill>
                  <a:schemeClr val="bg1"/>
                </a:solidFill>
              </a:rPr>
              <a:t>Pop: 13,000</a:t>
            </a:r>
          </a:p>
        </p:txBody>
      </p:sp>
      <p:sp>
        <p:nvSpPr>
          <p:cNvPr id="35" name="Isosceles Triangle 14">
            <a:extLst>
              <a:ext uri="{FF2B5EF4-FFF2-40B4-BE49-F238E27FC236}">
                <a16:creationId xmlns:a16="http://schemas.microsoft.com/office/drawing/2014/main" id="{639D53A3-7E5E-4689-0750-D14ABB8D50EC}"/>
              </a:ext>
            </a:extLst>
          </p:cNvPr>
          <p:cNvSpPr/>
          <p:nvPr/>
        </p:nvSpPr>
        <p:spPr>
          <a:xfrm rot="3922353" flipH="1">
            <a:off x="7818371" y="2474234"/>
            <a:ext cx="45719" cy="741457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7">
            <a:extLst>
              <a:ext uri="{FF2B5EF4-FFF2-40B4-BE49-F238E27FC236}">
                <a16:creationId xmlns:a16="http://schemas.microsoft.com/office/drawing/2014/main" id="{4C540F96-0F20-6973-8499-CBE5D97FBF10}"/>
              </a:ext>
            </a:extLst>
          </p:cNvPr>
          <p:cNvSpPr/>
          <p:nvPr/>
        </p:nvSpPr>
        <p:spPr>
          <a:xfrm rot="11212859" flipH="1">
            <a:off x="8305318" y="1120629"/>
            <a:ext cx="45719" cy="1215457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7">
            <a:extLst>
              <a:ext uri="{FF2B5EF4-FFF2-40B4-BE49-F238E27FC236}">
                <a16:creationId xmlns:a16="http://schemas.microsoft.com/office/drawing/2014/main" id="{320BEC3B-3D4B-400C-8EE6-18FF419C9207}"/>
              </a:ext>
            </a:extLst>
          </p:cNvPr>
          <p:cNvSpPr/>
          <p:nvPr/>
        </p:nvSpPr>
        <p:spPr>
          <a:xfrm rot="11647351" flipH="1">
            <a:off x="8491625" y="494935"/>
            <a:ext cx="113151" cy="1683434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ED3A1F-2EDA-CEE1-2C81-B1450942B55B}"/>
              </a:ext>
            </a:extLst>
          </p:cNvPr>
          <p:cNvSpPr txBox="1"/>
          <p:nvPr/>
        </p:nvSpPr>
        <p:spPr>
          <a:xfrm>
            <a:off x="7482997" y="198511"/>
            <a:ext cx="1782483" cy="923330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Siletz, Amity &amp; Willamina, OR</a:t>
            </a:r>
          </a:p>
          <a:p>
            <a:r>
              <a:rPr lang="en-US" dirty="0">
                <a:solidFill>
                  <a:schemeClr val="bg1"/>
                </a:solidFill>
              </a:rPr>
              <a:t>Pop: 4000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BD8242-7D78-0BC1-924B-3AC5D4A5861E}"/>
              </a:ext>
            </a:extLst>
          </p:cNvPr>
          <p:cNvSpPr txBox="1"/>
          <p:nvPr/>
        </p:nvSpPr>
        <p:spPr>
          <a:xfrm>
            <a:off x="5989157" y="2705025"/>
            <a:ext cx="1687005" cy="923330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Meservy Meadows, OR Pop: ~40</a:t>
            </a:r>
          </a:p>
        </p:txBody>
      </p:sp>
      <p:pic>
        <p:nvPicPr>
          <p:cNvPr id="40" name="Picture 39" descr="A picture containing food, text, outdoor&#10;&#10;Description automatically generated">
            <a:extLst>
              <a:ext uri="{FF2B5EF4-FFF2-40B4-BE49-F238E27FC236}">
                <a16:creationId xmlns:a16="http://schemas.microsoft.com/office/drawing/2014/main" id="{18ED8FBF-3CDE-3261-709A-21D575B1D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715" y="3739332"/>
            <a:ext cx="2928127" cy="310638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3773B44-90C5-0C42-A395-EDB02C921A09}"/>
              </a:ext>
            </a:extLst>
          </p:cNvPr>
          <p:cNvGrpSpPr/>
          <p:nvPr/>
        </p:nvGrpSpPr>
        <p:grpSpPr>
          <a:xfrm>
            <a:off x="3114735" y="3745331"/>
            <a:ext cx="2968623" cy="3118821"/>
            <a:chOff x="1853560" y="3732957"/>
            <a:chExt cx="2968623" cy="3118821"/>
          </a:xfrm>
        </p:grpSpPr>
        <p:pic>
          <p:nvPicPr>
            <p:cNvPr id="47" name="Picture 46" descr="A collage of a person holding a cup&#10;&#10;Description automatically generated">
              <a:extLst>
                <a:ext uri="{FF2B5EF4-FFF2-40B4-BE49-F238E27FC236}">
                  <a16:creationId xmlns:a16="http://schemas.microsoft.com/office/drawing/2014/main" id="{0649795B-054D-5852-673A-AD5953803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53560" y="3732957"/>
              <a:ext cx="2968623" cy="3118821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B8EE4E6-B652-6B67-B888-FE83F96B2AB9}"/>
                </a:ext>
              </a:extLst>
            </p:cNvPr>
            <p:cNvSpPr txBox="1"/>
            <p:nvPr/>
          </p:nvSpPr>
          <p:spPr>
            <a:xfrm>
              <a:off x="1853560" y="5013434"/>
              <a:ext cx="15623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A036BA1-D1D7-F8FB-D56F-8FEA64CD62A1}"/>
              </a:ext>
            </a:extLst>
          </p:cNvPr>
          <p:cNvSpPr txBox="1"/>
          <p:nvPr/>
        </p:nvSpPr>
        <p:spPr>
          <a:xfrm>
            <a:off x="9851891" y="1209312"/>
            <a:ext cx="1454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A </a:t>
            </a:r>
            <a:r>
              <a:rPr lang="en-US" sz="1600" b="1" i="1" dirty="0">
                <a:solidFill>
                  <a:srgbClr val="C00000"/>
                </a:solidFill>
              </a:rPr>
              <a:t>few</a:t>
            </a:r>
            <a:r>
              <a:rPr lang="en-US" sz="1600" b="1" dirty="0">
                <a:solidFill>
                  <a:srgbClr val="C00000"/>
                </a:solidFill>
              </a:rPr>
              <a:t> places</a:t>
            </a:r>
          </a:p>
          <a:p>
            <a:pPr algn="ctr"/>
            <a:r>
              <a:rPr lang="en-US" sz="1600" b="1" dirty="0">
                <a:solidFill>
                  <a:srgbClr val="C00000"/>
                </a:solidFill>
              </a:rPr>
              <a:t>we’ve been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A12EC7C-EE72-58C1-DA25-B76B54F9008A}"/>
              </a:ext>
            </a:extLst>
          </p:cNvPr>
          <p:cNvSpPr>
            <a:spLocks/>
          </p:cNvSpPr>
          <p:nvPr/>
        </p:nvSpPr>
        <p:spPr>
          <a:xfrm>
            <a:off x="8574167" y="2377197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14">
            <a:extLst>
              <a:ext uri="{FF2B5EF4-FFF2-40B4-BE49-F238E27FC236}">
                <a16:creationId xmlns:a16="http://schemas.microsoft.com/office/drawing/2014/main" id="{5BF5AFEA-8E22-A360-045A-F42A76AF54C2}"/>
              </a:ext>
            </a:extLst>
          </p:cNvPr>
          <p:cNvSpPr/>
          <p:nvPr/>
        </p:nvSpPr>
        <p:spPr>
          <a:xfrm rot="1736913" flipH="1">
            <a:off x="8428308" y="2392895"/>
            <a:ext cx="45719" cy="741457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D1C220-D2AE-DF6D-020F-1DFEA8FDAB8A}"/>
              </a:ext>
            </a:extLst>
          </p:cNvPr>
          <p:cNvSpPr txBox="1"/>
          <p:nvPr/>
        </p:nvSpPr>
        <p:spPr>
          <a:xfrm>
            <a:off x="7826089" y="2956852"/>
            <a:ext cx="1522364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Sisters, OR</a:t>
            </a:r>
          </a:p>
          <a:p>
            <a:r>
              <a:rPr lang="en-US" dirty="0">
                <a:solidFill>
                  <a:schemeClr val="bg1"/>
                </a:solidFill>
              </a:rPr>
              <a:t>Pop: 3081</a:t>
            </a:r>
          </a:p>
        </p:txBody>
      </p:sp>
      <p:sp>
        <p:nvSpPr>
          <p:cNvPr id="10" name="Isosceles Triangle 14">
            <a:extLst>
              <a:ext uri="{FF2B5EF4-FFF2-40B4-BE49-F238E27FC236}">
                <a16:creationId xmlns:a16="http://schemas.microsoft.com/office/drawing/2014/main" id="{5D885254-C7E7-8BDE-53F9-6A090AF059D8}"/>
              </a:ext>
            </a:extLst>
          </p:cNvPr>
          <p:cNvSpPr/>
          <p:nvPr/>
        </p:nvSpPr>
        <p:spPr>
          <a:xfrm rot="6988667" flipH="1">
            <a:off x="7886305" y="1380500"/>
            <a:ext cx="45719" cy="741457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46CF25E-7B17-7B3E-C65C-BF399664B80F}"/>
              </a:ext>
            </a:extLst>
          </p:cNvPr>
          <p:cNvSpPr>
            <a:spLocks/>
          </p:cNvSpPr>
          <p:nvPr/>
        </p:nvSpPr>
        <p:spPr>
          <a:xfrm>
            <a:off x="8203925" y="1877915"/>
            <a:ext cx="82296" cy="6172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E961EB-64B6-00D6-98DB-9B981E45F39C}"/>
              </a:ext>
            </a:extLst>
          </p:cNvPr>
          <p:cNvSpPr txBox="1"/>
          <p:nvPr/>
        </p:nvSpPr>
        <p:spPr>
          <a:xfrm>
            <a:off x="6260576" y="1294857"/>
            <a:ext cx="1522364" cy="646331"/>
          </a:xfrm>
          <a:prstGeom prst="rect">
            <a:avLst/>
          </a:prstGeom>
          <a:solidFill>
            <a:srgbClr val="0000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Astoria, OR</a:t>
            </a:r>
          </a:p>
          <a:p>
            <a:r>
              <a:rPr lang="en-US" dirty="0">
                <a:solidFill>
                  <a:schemeClr val="bg1"/>
                </a:solidFill>
              </a:rPr>
              <a:t>Pop: 10,000</a:t>
            </a:r>
          </a:p>
        </p:txBody>
      </p:sp>
      <p:pic>
        <p:nvPicPr>
          <p:cNvPr id="12" name="Picture 11" descr="A group of children at a table&#10;&#10;Description automatically generated">
            <a:extLst>
              <a:ext uri="{FF2B5EF4-FFF2-40B4-BE49-F238E27FC236}">
                <a16:creationId xmlns:a16="http://schemas.microsoft.com/office/drawing/2014/main" id="{6E47B1D9-3C62-E5D4-0A67-3E066FBC6E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39176"/>
            <a:ext cx="3118824" cy="3118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7C59AC-03D3-663D-85DE-ED874F0646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4681" y="5077652"/>
            <a:ext cx="3177299" cy="238297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6F642BC-CE50-3BFD-8514-FB07AD8C60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4681" y="3727550"/>
            <a:ext cx="3177319" cy="212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5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4166C14F-BE1F-43AC-9535-99DE2D11A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pic>
        <p:nvPicPr>
          <p:cNvPr id="6" name="Picture 5" descr="A collage of kids at an event&#10;&#10;Description automatically generated">
            <a:extLst>
              <a:ext uri="{FF2B5EF4-FFF2-40B4-BE49-F238E27FC236}">
                <a16:creationId xmlns:a16="http://schemas.microsoft.com/office/drawing/2014/main" id="{D1CF63A9-B971-6F99-AA02-56EAAA8EC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530" y="0"/>
            <a:ext cx="6992450" cy="6858000"/>
          </a:xfrm>
          <a:prstGeom prst="rect">
            <a:avLst/>
          </a:prstGeom>
        </p:spPr>
      </p:pic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0EE05F4D-1325-FA2A-D09C-8674CF8E3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199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27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31E535E9-B267-73CF-7108-6EB7C93D5B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653535-A608-EE1B-B79D-B8CB356CE234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LISTEN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9B9F59-CD22-07C1-2851-1CC8206D4BE8}"/>
              </a:ext>
            </a:extLst>
          </p:cNvPr>
          <p:cNvSpPr txBox="1">
            <a:spLocks/>
          </p:cNvSpPr>
          <p:nvPr/>
        </p:nvSpPr>
        <p:spPr>
          <a:xfrm>
            <a:off x="396231" y="1570768"/>
            <a:ext cx="7070760" cy="13616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-lived experiences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-relevant knowledge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-seeing other people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A4855D-0125-5966-BBAE-9A9E419D9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646" y="0"/>
            <a:ext cx="3780218" cy="2835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40D2A1-D82D-E0CF-AB8F-62FE40DDF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909" y="-1"/>
            <a:ext cx="3444671" cy="2932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501959-BF58-3E88-993F-F365DA2A28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114" y="2835164"/>
            <a:ext cx="3696268" cy="4033427"/>
          </a:xfrm>
          <a:prstGeom prst="rect">
            <a:avLst/>
          </a:prstGeom>
        </p:spPr>
      </p:pic>
      <p:pic>
        <p:nvPicPr>
          <p:cNvPr id="15" name="Picture 14" descr="A child holding a plastic cup with a liquid in it&#10;&#10;Description automatically generated">
            <a:extLst>
              <a:ext uri="{FF2B5EF4-FFF2-40B4-BE49-F238E27FC236}">
                <a16:creationId xmlns:a16="http://schemas.microsoft.com/office/drawing/2014/main" id="{C5164C97-2A33-21E3-9894-C89C8F3AC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884" y="2840359"/>
            <a:ext cx="3131029" cy="2230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5F2628-DD44-F74C-1E83-CE659D22E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6913" y="2835164"/>
            <a:ext cx="5395088" cy="40228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6A315B-1CDF-3B6A-2464-C8DD521449AF}"/>
              </a:ext>
            </a:extLst>
          </p:cNvPr>
          <p:cNvSpPr txBox="1"/>
          <p:nvPr/>
        </p:nvSpPr>
        <p:spPr>
          <a:xfrm>
            <a:off x="6022428" y="477612"/>
            <a:ext cx="1260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Heppner, 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21404B-4FBB-8BD1-7367-997AEC7219D1}"/>
              </a:ext>
            </a:extLst>
          </p:cNvPr>
          <p:cNvSpPr txBox="1"/>
          <p:nvPr/>
        </p:nvSpPr>
        <p:spPr>
          <a:xfrm>
            <a:off x="8434874" y="1599412"/>
            <a:ext cx="1188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Knappa, 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FE390D-E9F4-E3D5-A93D-F7BC49DCDC6D}"/>
              </a:ext>
            </a:extLst>
          </p:cNvPr>
          <p:cNvSpPr txBox="1"/>
          <p:nvPr/>
        </p:nvSpPr>
        <p:spPr>
          <a:xfrm>
            <a:off x="7841630" y="3218202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Siletz, 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DA8C6F-7154-5243-D56F-98192435B165}"/>
              </a:ext>
            </a:extLst>
          </p:cNvPr>
          <p:cNvSpPr txBox="1"/>
          <p:nvPr/>
        </p:nvSpPr>
        <p:spPr>
          <a:xfrm>
            <a:off x="209753" y="3425206"/>
            <a:ext cx="1246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Portland, 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41B21-64A5-7872-2A74-49348DC224D8}"/>
              </a:ext>
            </a:extLst>
          </p:cNvPr>
          <p:cNvSpPr txBox="1"/>
          <p:nvPr/>
        </p:nvSpPr>
        <p:spPr>
          <a:xfrm>
            <a:off x="3805058" y="4225803"/>
            <a:ext cx="1246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Portland, 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F344C8-ACA9-8EDA-48AA-8BC830FF0BDA}"/>
              </a:ext>
            </a:extLst>
          </p:cNvPr>
          <p:cNvSpPr txBox="1"/>
          <p:nvPr/>
        </p:nvSpPr>
        <p:spPr>
          <a:xfrm>
            <a:off x="5460767" y="2816884"/>
            <a:ext cx="1123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Sisters, OR</a:t>
            </a:r>
          </a:p>
        </p:txBody>
      </p:sp>
      <p:pic>
        <p:nvPicPr>
          <p:cNvPr id="18" name="Picture 17" descr="A child posing for a picture&#10;&#10;Description automatically generated">
            <a:extLst>
              <a:ext uri="{FF2B5EF4-FFF2-40B4-BE49-F238E27FC236}">
                <a16:creationId xmlns:a16="http://schemas.microsoft.com/office/drawing/2014/main" id="{B96D2E65-DC66-5914-4823-23DD297AE8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0019" y="2835164"/>
            <a:ext cx="3153561" cy="40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23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F078488F-B5E2-672D-11FB-709243F09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pic>
        <p:nvPicPr>
          <p:cNvPr id="5" name="Picture 4" descr="A group of kids in a room&#10;&#10;Description automatically generated">
            <a:extLst>
              <a:ext uri="{FF2B5EF4-FFF2-40B4-BE49-F238E27FC236}">
                <a16:creationId xmlns:a16="http://schemas.microsoft.com/office/drawing/2014/main" id="{7AC30B2E-7B46-DAC6-A939-BB862917B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7DFEE4-857E-D2A4-A047-67BB2F34B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0"/>
            <a:ext cx="5334000" cy="5334000"/>
          </a:xfrm>
          <a:prstGeom prst="rect">
            <a:avLst/>
          </a:prstGeom>
        </p:spPr>
      </p:pic>
      <p:pic>
        <p:nvPicPr>
          <p:cNvPr id="6" name="Picture 5" descr="A close-up of a brain&#10;&#10;Description automatically generated">
            <a:extLst>
              <a:ext uri="{FF2B5EF4-FFF2-40B4-BE49-F238E27FC236}">
                <a16:creationId xmlns:a16="http://schemas.microsoft.com/office/drawing/2014/main" id="{99BC7A67-6C83-428C-CF90-81E3CE9EF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524021"/>
            <a:ext cx="5333980" cy="533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05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070F9A10-E8A2-F3A0-94F7-BE09599D8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98979F-598D-743D-EA68-5B3FDD9CF134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SHARE STORIES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7B5497-C150-D691-8F42-9AF53D26F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461" y="0"/>
            <a:ext cx="3584864" cy="47798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3E7230-7D9A-236A-8A8F-E56F264AE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841" y="2272145"/>
            <a:ext cx="3583484" cy="45858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E99795-23C4-48F3-312D-E4EE20A0C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3574"/>
            <a:ext cx="4017402" cy="34544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DF6AE0-ACA5-9879-A2DD-D6D3FE908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402" y="3406902"/>
            <a:ext cx="4585439" cy="344775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9E9309F-FF34-6621-4DDF-B565265ADFDC}"/>
              </a:ext>
            </a:extLst>
          </p:cNvPr>
          <p:cNvSpPr txBox="1">
            <a:spLocks/>
          </p:cNvSpPr>
          <p:nvPr/>
        </p:nvSpPr>
        <p:spPr>
          <a:xfrm>
            <a:off x="402096" y="1522667"/>
            <a:ext cx="8658777" cy="190633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-Empower new voices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-Broaden the conversation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-Make public investment in research relevant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-Invite new participants, perspectives &amp; </a:t>
            </a:r>
            <a:r>
              <a:rPr lang="en-US" sz="2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brains</a:t>
            </a:r>
          </a:p>
        </p:txBody>
      </p:sp>
    </p:spTree>
    <p:extLst>
      <p:ext uri="{BB962C8B-B14F-4D97-AF65-F5344CB8AC3E}">
        <p14:creationId xmlns:p14="http://schemas.microsoft.com/office/powerpoint/2010/main" val="597896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A6B4F65-EE0E-4A52-B5A5-85584D08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E1B4892A-C3A4-42AC-25A5-E066EAD66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pic>
        <p:nvPicPr>
          <p:cNvPr id="15" name="Picture 14" descr="A group of people looking at a human skull&#10;&#10;Description automatically generated">
            <a:extLst>
              <a:ext uri="{FF2B5EF4-FFF2-40B4-BE49-F238E27FC236}">
                <a16:creationId xmlns:a16="http://schemas.microsoft.com/office/drawing/2014/main" id="{FC3E1331-A97D-0981-BB43-8C4A9371F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694" y="0"/>
            <a:ext cx="3449286" cy="4765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5ED2F6-1A8D-ED55-0355-7B63046DB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2684" y="4465709"/>
            <a:ext cx="3449316" cy="23922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852C8D-ED7B-D6AD-2ABB-1BE63F83A337}"/>
              </a:ext>
            </a:extLst>
          </p:cNvPr>
          <p:cNvSpPr txBox="1"/>
          <p:nvPr/>
        </p:nvSpPr>
        <p:spPr>
          <a:xfrm>
            <a:off x="11053527" y="4516648"/>
            <a:ext cx="113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Astoria, 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E55840-636E-769F-A17B-ACECF4C7A71B}"/>
              </a:ext>
            </a:extLst>
          </p:cNvPr>
          <p:cNvSpPr txBox="1"/>
          <p:nvPr/>
        </p:nvSpPr>
        <p:spPr>
          <a:xfrm>
            <a:off x="9301805" y="4168798"/>
            <a:ext cx="1246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Portland, OR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A8F32E9-7846-42BD-F003-D55E4A383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3466"/>
            <a:ext cx="9157854" cy="68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87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3FC39160-41E9-DDB8-55B9-63D54C8D3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5" b="7865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115E2F-1E4F-7833-EBCF-8AF7BF182C86}"/>
              </a:ext>
            </a:extLst>
          </p:cNvPr>
          <p:cNvSpPr/>
          <p:nvPr/>
        </p:nvSpPr>
        <p:spPr>
          <a:xfrm>
            <a:off x="402096" y="348747"/>
            <a:ext cx="7585765" cy="159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glow rad="61566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29997" dir="5400000" sy="-100000" algn="bl" rotWithShape="0"/>
                </a:effectLst>
                <a:latin typeface="+mj-lt"/>
                <a:ea typeface="+mj-ea"/>
                <a:cs typeface="+mj-cs"/>
              </a:rPr>
              <a:t>MAKE ART</a:t>
            </a:r>
            <a:endParaRPr lang="en-US" sz="72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glow rad="61566">
                  <a:schemeClr val="tx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29997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1A8AB7-FE79-BE44-8061-5C0ED2985F92}"/>
              </a:ext>
            </a:extLst>
          </p:cNvPr>
          <p:cNvSpPr txBox="1">
            <a:spLocks/>
          </p:cNvSpPr>
          <p:nvPr/>
        </p:nvSpPr>
        <p:spPr>
          <a:xfrm>
            <a:off x="402096" y="1410093"/>
            <a:ext cx="5316320" cy="175656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6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-Engagement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-Personal relevance</a:t>
            </a:r>
          </a:p>
          <a:p>
            <a:r>
              <a:rPr lang="en-US" sz="2400" dirty="0">
                <a:solidFill>
                  <a:schemeClr val="bg1"/>
                </a:solidFill>
                <a:effectLst/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-self-awareness AND </a:t>
            </a:r>
            <a:r>
              <a:rPr lang="en-US" sz="2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Bangla Sangam MN" panose="02000000000000000000" pitchFamily="2" charset="0"/>
                <a:ea typeface="Heiti TC Medium" pitchFamily="2" charset="-128"/>
                <a:cs typeface="Bangla Sangam MN" panose="02000000000000000000" pitchFamily="2" charset="0"/>
              </a:rPr>
              <a:t>EMPATHY</a:t>
            </a:r>
            <a:endParaRPr lang="en-US" sz="2400" dirty="0">
              <a:solidFill>
                <a:srgbClr val="FF0000"/>
              </a:solidFill>
              <a:effectLst/>
              <a:latin typeface="Bangla Sangam MN" panose="02000000000000000000" pitchFamily="2" charset="0"/>
              <a:ea typeface="Heiti TC Medium" pitchFamily="2" charset="-128"/>
              <a:cs typeface="Bangla Sangam MN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67E45E-0F16-9B08-8CA9-41F195C9E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98095"/>
            <a:ext cx="4886300" cy="3859905"/>
          </a:xfrm>
          <a:prstGeom prst="rect">
            <a:avLst/>
          </a:prstGeom>
        </p:spPr>
      </p:pic>
      <p:pic>
        <p:nvPicPr>
          <p:cNvPr id="9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75A3B0F4-0308-9BF9-AF31-750AF5895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8690" y="0"/>
            <a:ext cx="292330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CFCF9B-6948-CE1E-E3F2-F8AE8E5C8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2443" y="2998095"/>
            <a:ext cx="5146540" cy="3859905"/>
          </a:xfrm>
          <a:prstGeom prst="rect">
            <a:avLst/>
          </a:prstGeom>
        </p:spPr>
      </p:pic>
      <p:pic>
        <p:nvPicPr>
          <p:cNvPr id="12" name="Picture 11" descr="A collage of a human brain&#10;&#10;Description automatically generated">
            <a:extLst>
              <a:ext uri="{FF2B5EF4-FFF2-40B4-BE49-F238E27FC236}">
                <a16:creationId xmlns:a16="http://schemas.microsoft.com/office/drawing/2014/main" id="{3DF57BAC-3C1F-75FC-E767-52875A814C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8964" y="2993816"/>
            <a:ext cx="3143016" cy="38599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44F2D6-E9A5-EB25-BEA7-7B441F1241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8416" y="-4327"/>
            <a:ext cx="4001283" cy="30009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92DB1E-E9E2-1489-0DF7-C7873B0916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4363" y="2996636"/>
            <a:ext cx="3009537" cy="3861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3E0253-BAD0-ACB9-D579-47CCEFDB94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0697" y="-5713"/>
            <a:ext cx="4001283" cy="300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33350"/>
      </p:ext>
    </p:extLst>
  </p:cSld>
  <p:clrMapOvr>
    <a:masterClrMapping/>
  </p:clrMapOvr>
</p:sld>
</file>

<file path=ppt/theme/theme1.xml><?xml version="1.0" encoding="utf-8"?>
<a:theme xmlns:a="http://schemas.openxmlformats.org/drawingml/2006/main" name="BjornVTI">
  <a:themeElements>
    <a:clrScheme name="Bjorn">
      <a:dk1>
        <a:sysClr val="windowText" lastClr="000000"/>
      </a:dk1>
      <a:lt1>
        <a:sysClr val="window" lastClr="FFFFFF"/>
      </a:lt1>
      <a:dk2>
        <a:srgbClr val="252747"/>
      </a:dk2>
      <a:lt2>
        <a:srgbClr val="ECE4E9"/>
      </a:lt2>
      <a:accent1>
        <a:srgbClr val="736EB6"/>
      </a:accent1>
      <a:accent2>
        <a:srgbClr val="AB5991"/>
      </a:accent2>
      <a:accent3>
        <a:srgbClr val="AC9F39"/>
      </a:accent3>
      <a:accent4>
        <a:srgbClr val="756029"/>
      </a:accent4>
      <a:accent5>
        <a:srgbClr val="E87850"/>
      </a:accent5>
      <a:accent6>
        <a:srgbClr val="C6922A"/>
      </a:accent6>
      <a:hlink>
        <a:srgbClr val="736EB6"/>
      </a:hlink>
      <a:folHlink>
        <a:srgbClr val="AB5991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ornVTI" id="{D01443FD-65CF-4AEF-9B9D-4466C96F9785}" vid="{36EF4262-385E-40E6-B073-FB18FD98BF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6594</TotalTime>
  <Words>323</Words>
  <Application>Microsoft Macintosh PowerPoint</Application>
  <PresentationFormat>Widescreen</PresentationFormat>
  <Paragraphs>74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Heiti TC Medium</vt:lpstr>
      <vt:lpstr>Arial</vt:lpstr>
      <vt:lpstr>Bangla Sangam MN</vt:lpstr>
      <vt:lpstr>Calibri</vt:lpstr>
      <vt:lpstr>Helvetica</vt:lpstr>
      <vt:lpstr>Neue Haas Grotesk Text Pro</vt:lpstr>
      <vt:lpstr>BjornVTI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Griesar</dc:creator>
  <cp:lastModifiedBy>Bill Griesar</cp:lastModifiedBy>
  <cp:revision>73</cp:revision>
  <dcterms:created xsi:type="dcterms:W3CDTF">2023-10-28T15:06:35Z</dcterms:created>
  <dcterms:modified xsi:type="dcterms:W3CDTF">2025-05-29T17:35:32Z</dcterms:modified>
</cp:coreProperties>
</file>