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23"/>
  </p:notesMasterIdLst>
  <p:sldIdLst>
    <p:sldId id="309" r:id="rId2"/>
    <p:sldId id="325" r:id="rId3"/>
    <p:sldId id="319" r:id="rId4"/>
    <p:sldId id="323" r:id="rId5"/>
    <p:sldId id="324" r:id="rId6"/>
    <p:sldId id="320" r:id="rId7"/>
    <p:sldId id="321" r:id="rId8"/>
    <p:sldId id="322" r:id="rId9"/>
    <p:sldId id="258" r:id="rId10"/>
    <p:sldId id="259" r:id="rId11"/>
    <p:sldId id="317" r:id="rId12"/>
    <p:sldId id="260" r:id="rId13"/>
    <p:sldId id="316" r:id="rId14"/>
    <p:sldId id="311" r:id="rId15"/>
    <p:sldId id="261" r:id="rId16"/>
    <p:sldId id="312" r:id="rId17"/>
    <p:sldId id="318" r:id="rId18"/>
    <p:sldId id="262" r:id="rId19"/>
    <p:sldId id="263" r:id="rId20"/>
    <p:sldId id="314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6FB"/>
    <a:srgbClr val="48ACDE"/>
    <a:srgbClr val="BFEFFF"/>
    <a:srgbClr val="027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0"/>
    <p:restoredTop sz="94701"/>
  </p:normalViewPr>
  <p:slideViewPr>
    <p:cSldViewPr snapToGrid="0">
      <p:cViewPr varScale="1">
        <p:scale>
          <a:sx n="85" d="100"/>
          <a:sy n="85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7D93C-79A0-DC4D-AD65-2C5C1490A53A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A5797-56D0-B446-B339-05DE64145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A5797-56D0-B446-B339-05DE641450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7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3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lineplus.gov/druguseandaddiction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BB69-8C5D-5AC8-065E-C247D31B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5254D82-56F7-000E-C3B8-29797E89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E168C-1995-0126-BA69-97204B0A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B4AC88-3815-F7E2-696E-96C4372BB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bstract watercolor pattern on a white background">
            <a:extLst>
              <a:ext uri="{FF2B5EF4-FFF2-40B4-BE49-F238E27FC236}">
                <a16:creationId xmlns:a16="http://schemas.microsoft.com/office/drawing/2014/main" id="{BC4D8684-4CCA-82E4-7458-CC805B83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l="4023" r="12926" b="-1"/>
          <a:stretch/>
        </p:blipFill>
        <p:spPr>
          <a:xfrm>
            <a:off x="-1" y="10"/>
            <a:ext cx="8532727" cy="685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347531-A8A8-3061-17AD-D8286295A9FB}"/>
              </a:ext>
            </a:extLst>
          </p:cNvPr>
          <p:cNvSpPr/>
          <p:nvPr/>
        </p:nvSpPr>
        <p:spPr>
          <a:xfrm>
            <a:off x="402097" y="348746"/>
            <a:ext cx="6857552" cy="3495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Northwest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Noggin</a:t>
            </a:r>
          </a:p>
        </p:txBody>
      </p:sp>
      <p:pic>
        <p:nvPicPr>
          <p:cNvPr id="9" name="Picture 8" descr="A group of children looking at a variety of jars&#10;&#10;Description automatically generated">
            <a:extLst>
              <a:ext uri="{FF2B5EF4-FFF2-40B4-BE49-F238E27FC236}">
                <a16:creationId xmlns:a16="http://schemas.microsoft.com/office/drawing/2014/main" id="{E9BEAD7C-4FB9-932E-3780-4E4BD741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24586" r="35396"/>
          <a:stretch/>
        </p:blipFill>
        <p:spPr>
          <a:xfrm>
            <a:off x="8532727" y="1"/>
            <a:ext cx="3659274" cy="6857999"/>
          </a:xfrm>
          <a:prstGeom prst="rect">
            <a:avLst/>
          </a:prstGeom>
        </p:spPr>
      </p:pic>
      <p:pic>
        <p:nvPicPr>
          <p:cNvPr id="10" name="Picture 9" descr="A group of people in gloves holding food&#10;&#10;Description automatically generated">
            <a:extLst>
              <a:ext uri="{FF2B5EF4-FFF2-40B4-BE49-F238E27FC236}">
                <a16:creationId xmlns:a16="http://schemas.microsoft.com/office/drawing/2014/main" id="{D6671344-10C6-C811-0EB6-387DF36C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0766"/>
            <a:ext cx="5957456" cy="39989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A541F-D63D-7254-D366-0D0C38DDA344}"/>
              </a:ext>
            </a:extLst>
          </p:cNvPr>
          <p:cNvSpPr txBox="1">
            <a:spLocks/>
          </p:cNvSpPr>
          <p:nvPr/>
        </p:nvSpPr>
        <p:spPr>
          <a:xfrm>
            <a:off x="-2" y="2459491"/>
            <a:ext cx="8532727" cy="9774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Exploring the neuroscience of drug use disorders: the brain, policy and art</a:t>
            </a:r>
          </a:p>
        </p:txBody>
      </p:sp>
      <p:pic>
        <p:nvPicPr>
          <p:cNvPr id="18" name="Picture 17" descr="A person holding a plant&#10;&#10;Description automatically generated">
            <a:extLst>
              <a:ext uri="{FF2B5EF4-FFF2-40B4-BE49-F238E27FC236}">
                <a16:creationId xmlns:a16="http://schemas.microsoft.com/office/drawing/2014/main" id="{23BE15B2-D625-78B7-A148-FE23F47B2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455" y="3423405"/>
            <a:ext cx="2580406" cy="34389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5746AF-2FD2-1DBA-3C13-70B44AA294B1}"/>
              </a:ext>
            </a:extLst>
          </p:cNvPr>
          <p:cNvSpPr txBox="1"/>
          <p:nvPr/>
        </p:nvSpPr>
        <p:spPr>
          <a:xfrm>
            <a:off x="4615171" y="1813159"/>
            <a:ext cx="377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2025 Oregon Psychiatric</a:t>
            </a: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Physicians Association Conference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6C3E4ACA-5D3D-0B23-4E2A-940C9040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E364B-3EB2-7865-C755-31A7926BF5A0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7E44FC-7C8F-C135-FB90-CF5454207603}"/>
              </a:ext>
            </a:extLst>
          </p:cNvPr>
          <p:cNvSpPr txBox="1">
            <a:spLocks/>
          </p:cNvSpPr>
          <p:nvPr/>
        </p:nvSpPr>
        <p:spPr>
          <a:xfrm>
            <a:off x="402096" y="1688205"/>
            <a:ext cx="7070760" cy="22071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STEM programs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money and resources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-K-12 public schools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-rural and Urban communities 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-houseless youth nonprofits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-correctional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9B563-D1F1-1AA8-1137-0A6FB305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260" y="951079"/>
            <a:ext cx="2732617" cy="19771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4906919-C4B6-224C-5601-5DAA5A7AACF1}"/>
              </a:ext>
            </a:extLst>
          </p:cNvPr>
          <p:cNvSpPr>
            <a:spLocks/>
          </p:cNvSpPr>
          <p:nvPr/>
        </p:nvSpPr>
        <p:spPr>
          <a:xfrm>
            <a:off x="9173570" y="15645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12A8DC-4B59-B378-A1F8-BA413A008289}"/>
              </a:ext>
            </a:extLst>
          </p:cNvPr>
          <p:cNvSpPr>
            <a:spLocks/>
          </p:cNvSpPr>
          <p:nvPr/>
        </p:nvSpPr>
        <p:spPr>
          <a:xfrm>
            <a:off x="9274654" y="20732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7">
            <a:extLst>
              <a:ext uri="{FF2B5EF4-FFF2-40B4-BE49-F238E27FC236}">
                <a16:creationId xmlns:a16="http://schemas.microsoft.com/office/drawing/2014/main" id="{919E458C-2520-765E-9CA8-18DA4F64DDD2}"/>
              </a:ext>
            </a:extLst>
          </p:cNvPr>
          <p:cNvSpPr/>
          <p:nvPr/>
        </p:nvSpPr>
        <p:spPr>
          <a:xfrm rot="14493603" flipH="1">
            <a:off x="9965983" y="33721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A726AEAF-E557-C258-1D8E-F066AEBEC160}"/>
              </a:ext>
            </a:extLst>
          </p:cNvPr>
          <p:cNvSpPr/>
          <p:nvPr/>
        </p:nvSpPr>
        <p:spPr>
          <a:xfrm rot="17775867" flipH="1">
            <a:off x="9663077" y="1892528"/>
            <a:ext cx="45719" cy="705254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54855-4E2C-65BE-EEB7-DB37EAD5D44F}"/>
              </a:ext>
            </a:extLst>
          </p:cNvPr>
          <p:cNvSpPr txBox="1"/>
          <p:nvPr/>
        </p:nvSpPr>
        <p:spPr>
          <a:xfrm>
            <a:off x="9984791" y="254231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Davenport, WA</a:t>
            </a:r>
          </a:p>
          <a:p>
            <a:r>
              <a:rPr lang="en-US" dirty="0">
                <a:solidFill>
                  <a:schemeClr val="bg1"/>
                </a:solidFill>
              </a:rPr>
              <a:t>Pop: 1700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CAE575-2256-00FF-6AC0-53AFFC3A376B}"/>
              </a:ext>
            </a:extLst>
          </p:cNvPr>
          <p:cNvSpPr>
            <a:spLocks/>
          </p:cNvSpPr>
          <p:nvPr/>
        </p:nvSpPr>
        <p:spPr>
          <a:xfrm>
            <a:off x="8443983" y="2024772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4">
            <a:extLst>
              <a:ext uri="{FF2B5EF4-FFF2-40B4-BE49-F238E27FC236}">
                <a16:creationId xmlns:a16="http://schemas.microsoft.com/office/drawing/2014/main" id="{78D4F2AA-23BC-8ADC-64E0-02F21535D2C6}"/>
              </a:ext>
            </a:extLst>
          </p:cNvPr>
          <p:cNvSpPr/>
          <p:nvPr/>
        </p:nvSpPr>
        <p:spPr>
          <a:xfrm rot="19289933" flipH="1">
            <a:off x="9387278" y="1899593"/>
            <a:ext cx="45719" cy="1610865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C7B06E-A8B0-D231-8084-B95331830775}"/>
              </a:ext>
            </a:extLst>
          </p:cNvPr>
          <p:cNvSpPr>
            <a:spLocks/>
          </p:cNvSpPr>
          <p:nvPr/>
        </p:nvSpPr>
        <p:spPr>
          <a:xfrm>
            <a:off x="8834508" y="204350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A183EF-774B-6714-8E3F-D2BC4051BE1B}"/>
              </a:ext>
            </a:extLst>
          </p:cNvPr>
          <p:cNvSpPr>
            <a:spLocks/>
          </p:cNvSpPr>
          <p:nvPr/>
        </p:nvSpPr>
        <p:spPr>
          <a:xfrm>
            <a:off x="8201404" y="262722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A68DC8-0CAD-8E84-D026-53B52A360462}"/>
              </a:ext>
            </a:extLst>
          </p:cNvPr>
          <p:cNvSpPr>
            <a:spLocks/>
          </p:cNvSpPr>
          <p:nvPr/>
        </p:nvSpPr>
        <p:spPr>
          <a:xfrm>
            <a:off x="8178715" y="236352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D03F8C-EDDA-7E8A-F0C9-817D2C8F5D9B}"/>
              </a:ext>
            </a:extLst>
          </p:cNvPr>
          <p:cNvSpPr>
            <a:spLocks/>
          </p:cNvSpPr>
          <p:nvPr/>
        </p:nvSpPr>
        <p:spPr>
          <a:xfrm>
            <a:off x="8283700" y="2139071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30D50-0956-0E39-EFB1-7F0EAAEE3689}"/>
              </a:ext>
            </a:extLst>
          </p:cNvPr>
          <p:cNvSpPr txBox="1"/>
          <p:nvPr/>
        </p:nvSpPr>
        <p:spPr>
          <a:xfrm>
            <a:off x="9559636" y="2942664"/>
            <a:ext cx="24743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Heppner &amp; Ione, OR</a:t>
            </a:r>
          </a:p>
          <a:p>
            <a:r>
              <a:rPr lang="en-US" dirty="0">
                <a:solidFill>
                  <a:schemeClr val="bg1"/>
                </a:solidFill>
              </a:rPr>
              <a:t>Pop: 1240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5E4AA7-30B8-8C47-3705-F82848F82D92}"/>
              </a:ext>
            </a:extLst>
          </p:cNvPr>
          <p:cNvSpPr txBox="1"/>
          <p:nvPr/>
        </p:nvSpPr>
        <p:spPr>
          <a:xfrm>
            <a:off x="10038492" y="2068612"/>
            <a:ext cx="18987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 Grande, OR</a:t>
            </a:r>
          </a:p>
          <a:p>
            <a:r>
              <a:rPr lang="en-US" dirty="0">
                <a:solidFill>
                  <a:schemeClr val="bg1"/>
                </a:solidFill>
              </a:rPr>
              <a:t>Pop: 13,000</a:t>
            </a:r>
          </a:p>
        </p:txBody>
      </p:sp>
      <p:sp>
        <p:nvSpPr>
          <p:cNvPr id="35" name="Isosceles Triangle 14">
            <a:extLst>
              <a:ext uri="{FF2B5EF4-FFF2-40B4-BE49-F238E27FC236}">
                <a16:creationId xmlns:a16="http://schemas.microsoft.com/office/drawing/2014/main" id="{639D53A3-7E5E-4689-0750-D14ABB8D50EC}"/>
              </a:ext>
            </a:extLst>
          </p:cNvPr>
          <p:cNvSpPr/>
          <p:nvPr/>
        </p:nvSpPr>
        <p:spPr>
          <a:xfrm rot="3922353" flipH="1">
            <a:off x="7818371" y="2474234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7">
            <a:extLst>
              <a:ext uri="{FF2B5EF4-FFF2-40B4-BE49-F238E27FC236}">
                <a16:creationId xmlns:a16="http://schemas.microsoft.com/office/drawing/2014/main" id="{4C540F96-0F20-6973-8499-CBE5D97FBF10}"/>
              </a:ext>
            </a:extLst>
          </p:cNvPr>
          <p:cNvSpPr/>
          <p:nvPr/>
        </p:nvSpPr>
        <p:spPr>
          <a:xfrm rot="11212859" flipH="1">
            <a:off x="8305318" y="1120629"/>
            <a:ext cx="45719" cy="121545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7">
            <a:extLst>
              <a:ext uri="{FF2B5EF4-FFF2-40B4-BE49-F238E27FC236}">
                <a16:creationId xmlns:a16="http://schemas.microsoft.com/office/drawing/2014/main" id="{320BEC3B-3D4B-400C-8EE6-18FF419C9207}"/>
              </a:ext>
            </a:extLst>
          </p:cNvPr>
          <p:cNvSpPr/>
          <p:nvPr/>
        </p:nvSpPr>
        <p:spPr>
          <a:xfrm rot="11647351" flipH="1">
            <a:off x="8491625" y="49493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ED3A1F-2EDA-CEE1-2C81-B1450942B55B}"/>
              </a:ext>
            </a:extLst>
          </p:cNvPr>
          <p:cNvSpPr txBox="1"/>
          <p:nvPr/>
        </p:nvSpPr>
        <p:spPr>
          <a:xfrm>
            <a:off x="7482997" y="198511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Siletz, Amity &amp; Willamina, OR</a:t>
            </a:r>
          </a:p>
          <a:p>
            <a:r>
              <a:rPr lang="en-US" dirty="0">
                <a:solidFill>
                  <a:schemeClr val="bg1"/>
                </a:solidFill>
              </a:rPr>
              <a:t>Pop: 4000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F642BC-CE50-3BFD-8514-FB07AD8C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067" y="3759896"/>
            <a:ext cx="4630933" cy="30856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1BD8242-7D78-0BC1-924B-3AC5D4A5861E}"/>
              </a:ext>
            </a:extLst>
          </p:cNvPr>
          <p:cNvSpPr txBox="1"/>
          <p:nvPr/>
        </p:nvSpPr>
        <p:spPr>
          <a:xfrm>
            <a:off x="5989157" y="2705025"/>
            <a:ext cx="1687005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Meservy Meadows, OR Pop: ~40</a:t>
            </a:r>
          </a:p>
        </p:txBody>
      </p:sp>
      <p:pic>
        <p:nvPicPr>
          <p:cNvPr id="45" name="Picture 44" descr="A tree with leaves on the ground&#10;&#10;Description automatically generated with medium confidence">
            <a:extLst>
              <a:ext uri="{FF2B5EF4-FFF2-40B4-BE49-F238E27FC236}">
                <a16:creationId xmlns:a16="http://schemas.microsoft.com/office/drawing/2014/main" id="{45AA1BAC-567C-556C-CF30-C907E826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1210"/>
            <a:ext cx="1925782" cy="3116789"/>
          </a:xfrm>
          <a:prstGeom prst="rect">
            <a:avLst/>
          </a:prstGeom>
        </p:spPr>
      </p:pic>
      <p:pic>
        <p:nvPicPr>
          <p:cNvPr id="47" name="Picture 46" descr="A collage of a person holding a cup&#10;&#10;Description automatically generated">
            <a:extLst>
              <a:ext uri="{FF2B5EF4-FFF2-40B4-BE49-F238E27FC236}">
                <a16:creationId xmlns:a16="http://schemas.microsoft.com/office/drawing/2014/main" id="{0649795B-054D-5852-673A-AD5953803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560" y="3732957"/>
            <a:ext cx="2968623" cy="3118821"/>
          </a:xfrm>
          <a:prstGeom prst="rect">
            <a:avLst/>
          </a:prstGeom>
        </p:spPr>
      </p:pic>
      <p:pic>
        <p:nvPicPr>
          <p:cNvPr id="40" name="Picture 39" descr="A picture containing food, text, outdoor&#10;&#10;Description automatically generated">
            <a:extLst>
              <a:ext uri="{FF2B5EF4-FFF2-40B4-BE49-F238E27FC236}">
                <a16:creationId xmlns:a16="http://schemas.microsoft.com/office/drawing/2014/main" id="{18ED8FBF-3CDE-3261-709A-21D575B1D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183" y="3739176"/>
            <a:ext cx="2928127" cy="31063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B8EE4E6-B652-6B67-B888-FE83F96B2AB9}"/>
              </a:ext>
            </a:extLst>
          </p:cNvPr>
          <p:cNvSpPr txBox="1"/>
          <p:nvPr/>
        </p:nvSpPr>
        <p:spPr>
          <a:xfrm>
            <a:off x="1853560" y="5013434"/>
            <a:ext cx="1562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36BA1-D1D7-F8FB-D56F-8FEA64CD62A1}"/>
              </a:ext>
            </a:extLst>
          </p:cNvPr>
          <p:cNvSpPr txBox="1"/>
          <p:nvPr/>
        </p:nvSpPr>
        <p:spPr>
          <a:xfrm>
            <a:off x="9851891" y="1209312"/>
            <a:ext cx="145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 </a:t>
            </a:r>
            <a:r>
              <a:rPr lang="en-US" sz="1600" b="1" i="1" dirty="0">
                <a:solidFill>
                  <a:srgbClr val="C00000"/>
                </a:solidFill>
              </a:rPr>
              <a:t>few</a:t>
            </a:r>
            <a:r>
              <a:rPr lang="en-US" sz="1600" b="1" dirty="0">
                <a:solidFill>
                  <a:srgbClr val="C00000"/>
                </a:solidFill>
              </a:rPr>
              <a:t> places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we’ve been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12EC7C-EE72-58C1-DA25-B76B54F9008A}"/>
              </a:ext>
            </a:extLst>
          </p:cNvPr>
          <p:cNvSpPr>
            <a:spLocks/>
          </p:cNvSpPr>
          <p:nvPr/>
        </p:nvSpPr>
        <p:spPr>
          <a:xfrm>
            <a:off x="8574167" y="237719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4">
            <a:extLst>
              <a:ext uri="{FF2B5EF4-FFF2-40B4-BE49-F238E27FC236}">
                <a16:creationId xmlns:a16="http://schemas.microsoft.com/office/drawing/2014/main" id="{5BF5AFEA-8E22-A360-045A-F42A76AF54C2}"/>
              </a:ext>
            </a:extLst>
          </p:cNvPr>
          <p:cNvSpPr/>
          <p:nvPr/>
        </p:nvSpPr>
        <p:spPr>
          <a:xfrm rot="1736913" flipH="1">
            <a:off x="8428308" y="2392895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1C220-D2AE-DF6D-020F-1DFEA8FDAB8A}"/>
              </a:ext>
            </a:extLst>
          </p:cNvPr>
          <p:cNvSpPr txBox="1"/>
          <p:nvPr/>
        </p:nvSpPr>
        <p:spPr>
          <a:xfrm>
            <a:off x="7826089" y="2956852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</a:t>
            </a:r>
          </a:p>
          <a:p>
            <a:r>
              <a:rPr lang="en-US" dirty="0">
                <a:solidFill>
                  <a:schemeClr val="bg1"/>
                </a:solidFill>
              </a:rPr>
              <a:t>Pop: 3081</a:t>
            </a:r>
          </a:p>
        </p:txBody>
      </p:sp>
      <p:sp>
        <p:nvSpPr>
          <p:cNvPr id="10" name="Isosceles Triangle 14">
            <a:extLst>
              <a:ext uri="{FF2B5EF4-FFF2-40B4-BE49-F238E27FC236}">
                <a16:creationId xmlns:a16="http://schemas.microsoft.com/office/drawing/2014/main" id="{5D885254-C7E7-8BDE-53F9-6A090AF059D8}"/>
              </a:ext>
            </a:extLst>
          </p:cNvPr>
          <p:cNvSpPr/>
          <p:nvPr/>
        </p:nvSpPr>
        <p:spPr>
          <a:xfrm rot="6988667" flipH="1">
            <a:off x="7886305" y="1380500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6CF25E-7B17-7B3E-C65C-BF399664B80F}"/>
              </a:ext>
            </a:extLst>
          </p:cNvPr>
          <p:cNvSpPr>
            <a:spLocks/>
          </p:cNvSpPr>
          <p:nvPr/>
        </p:nvSpPr>
        <p:spPr>
          <a:xfrm>
            <a:off x="8203925" y="18779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961EB-64B6-00D6-98DB-9B981E45F39C}"/>
              </a:ext>
            </a:extLst>
          </p:cNvPr>
          <p:cNvSpPr txBox="1"/>
          <p:nvPr/>
        </p:nvSpPr>
        <p:spPr>
          <a:xfrm>
            <a:off x="6260576" y="1294857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Astoria, OR</a:t>
            </a:r>
          </a:p>
          <a:p>
            <a:r>
              <a:rPr lang="en-US" dirty="0">
                <a:solidFill>
                  <a:schemeClr val="bg1"/>
                </a:solidFill>
              </a:rPr>
              <a:t>Pop: 10,000</a:t>
            </a:r>
          </a:p>
        </p:txBody>
      </p:sp>
    </p:spTree>
    <p:extLst>
      <p:ext uri="{BB962C8B-B14F-4D97-AF65-F5344CB8AC3E}">
        <p14:creationId xmlns:p14="http://schemas.microsoft.com/office/powerpoint/2010/main" val="312485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AA9A4E5-79B6-433D-E326-D3C60026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group of women standing in front of a table&#10;&#10;Description automatically generated">
            <a:extLst>
              <a:ext uri="{FF2B5EF4-FFF2-40B4-BE49-F238E27FC236}">
                <a16:creationId xmlns:a16="http://schemas.microsoft.com/office/drawing/2014/main" id="{F53FB14B-6313-6F08-E1AE-79FDC791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35565" cy="6858000"/>
          </a:xfrm>
          <a:prstGeom prst="rect">
            <a:avLst/>
          </a:prstGeom>
        </p:spPr>
      </p:pic>
      <p:pic>
        <p:nvPicPr>
          <p:cNvPr id="8" name="Picture 7" descr="A group of people in gloves&#10;&#10;Description automatically generated">
            <a:extLst>
              <a:ext uri="{FF2B5EF4-FFF2-40B4-BE49-F238E27FC236}">
                <a16:creationId xmlns:a16="http://schemas.microsoft.com/office/drawing/2014/main" id="{878D8AD8-D30E-2A78-CC17-34554E5EB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564" y="2784662"/>
            <a:ext cx="3056416" cy="4073328"/>
          </a:xfrm>
          <a:prstGeom prst="rect">
            <a:avLst/>
          </a:prstGeom>
        </p:spPr>
      </p:pic>
      <p:pic>
        <p:nvPicPr>
          <p:cNvPr id="10" name="Picture 9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7EB120A9-E143-A53F-BD6C-26841CD07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564" y="1"/>
            <a:ext cx="3056436" cy="30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1E535E9-B267-73CF-7108-6EB7C93D5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53535-A608-EE1B-B79D-B8CB356CE2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LISTEN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9F59-CD22-07C1-2851-1CC8206D4BE8}"/>
              </a:ext>
            </a:extLst>
          </p:cNvPr>
          <p:cNvSpPr txBox="1">
            <a:spLocks/>
          </p:cNvSpPr>
          <p:nvPr/>
        </p:nvSpPr>
        <p:spPr>
          <a:xfrm>
            <a:off x="396231" y="1570768"/>
            <a:ext cx="7070760" cy="13616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-lived experiences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-relevant knowledge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-seeing other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855D-0125-5966-BBAE-9A9E419D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46" y="0"/>
            <a:ext cx="3780218" cy="283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0D2A1-D82D-E0CF-AB8F-62FE40DD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0" y="-1"/>
            <a:ext cx="3354872" cy="2932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1959-BF58-3E88-993F-F365DA2A2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6" y="2824574"/>
            <a:ext cx="3665865" cy="4033417"/>
          </a:xfrm>
          <a:prstGeom prst="rect">
            <a:avLst/>
          </a:prstGeom>
        </p:spPr>
      </p:pic>
      <p:pic>
        <p:nvPicPr>
          <p:cNvPr id="15" name="Picture 14" descr="A child holding a plastic cup with a liquid in it&#10;&#10;Description automatically generated">
            <a:extLst>
              <a:ext uri="{FF2B5EF4-FFF2-40B4-BE49-F238E27FC236}">
                <a16:creationId xmlns:a16="http://schemas.microsoft.com/office/drawing/2014/main" id="{C5164C97-2A33-21E3-9894-C89C8F3AC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884" y="2840359"/>
            <a:ext cx="3131029" cy="223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F2628-DD44-F74C-1E83-CE659D22E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181" y="2835164"/>
            <a:ext cx="5358820" cy="4022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A405B-56BE-C4B3-19F0-9D84A82AA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603" y="4225803"/>
            <a:ext cx="3557645" cy="2617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A315B-1CDF-3B6A-2464-C8DD521449AF}"/>
              </a:ext>
            </a:extLst>
          </p:cNvPr>
          <p:cNvSpPr txBox="1"/>
          <p:nvPr/>
        </p:nvSpPr>
        <p:spPr>
          <a:xfrm>
            <a:off x="6022428" y="477612"/>
            <a:ext cx="126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Heppner, 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404B-4FBB-8BD1-7367-997AEC7219D1}"/>
              </a:ext>
            </a:extLst>
          </p:cNvPr>
          <p:cNvSpPr txBox="1"/>
          <p:nvPr/>
        </p:nvSpPr>
        <p:spPr>
          <a:xfrm>
            <a:off x="8434874" y="1599412"/>
            <a:ext cx="118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Knappa, 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E390D-E9F4-E3D5-A93D-F7BC49DCDC6D}"/>
              </a:ext>
            </a:extLst>
          </p:cNvPr>
          <p:cNvSpPr txBox="1"/>
          <p:nvPr/>
        </p:nvSpPr>
        <p:spPr>
          <a:xfrm>
            <a:off x="7841630" y="321820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Siletz,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A8C6F-7154-5243-D56F-98192435B165}"/>
              </a:ext>
            </a:extLst>
          </p:cNvPr>
          <p:cNvSpPr txBox="1"/>
          <p:nvPr/>
        </p:nvSpPr>
        <p:spPr>
          <a:xfrm>
            <a:off x="209753" y="3425206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41B21-64A5-7872-2A74-49348DC224D8}"/>
              </a:ext>
            </a:extLst>
          </p:cNvPr>
          <p:cNvSpPr txBox="1"/>
          <p:nvPr/>
        </p:nvSpPr>
        <p:spPr>
          <a:xfrm>
            <a:off x="3805058" y="4225803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344C8-ACA9-8EDA-48AA-8BC830FF0BDA}"/>
              </a:ext>
            </a:extLst>
          </p:cNvPr>
          <p:cNvSpPr txBox="1"/>
          <p:nvPr/>
        </p:nvSpPr>
        <p:spPr>
          <a:xfrm>
            <a:off x="5460767" y="2816884"/>
            <a:ext cx="1123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Sisters, OR</a:t>
            </a:r>
          </a:p>
        </p:txBody>
      </p:sp>
      <p:pic>
        <p:nvPicPr>
          <p:cNvPr id="18" name="Picture 17" descr="A child posing for a picture&#10;&#10;Description automatically generated">
            <a:extLst>
              <a:ext uri="{FF2B5EF4-FFF2-40B4-BE49-F238E27FC236}">
                <a16:creationId xmlns:a16="http://schemas.microsoft.com/office/drawing/2014/main" id="{B96D2E65-DC66-5914-4823-23DD297AE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655" y="2835164"/>
            <a:ext cx="2988925" cy="40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F078488F-B5E2-672D-11FB-709243F09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5" name="Picture 4" descr="A group of kids in a room&#10;&#10;Description automatically generated">
            <a:extLst>
              <a:ext uri="{FF2B5EF4-FFF2-40B4-BE49-F238E27FC236}">
                <a16:creationId xmlns:a16="http://schemas.microsoft.com/office/drawing/2014/main" id="{7AC30B2E-7B46-DAC6-A939-BB862917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EE4-857E-D2A4-A047-67BB2F34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pic>
        <p:nvPicPr>
          <p:cNvPr id="6" name="Picture 5" descr="A close-up of a brain&#10;&#10;Description automatically generated">
            <a:extLst>
              <a:ext uri="{FF2B5EF4-FFF2-40B4-BE49-F238E27FC236}">
                <a16:creationId xmlns:a16="http://schemas.microsoft.com/office/drawing/2014/main" id="{99BC7A67-6C83-428C-CF90-81E3CE9EF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24021"/>
            <a:ext cx="5333980" cy="53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E1B4892A-C3A4-42AC-25A5-E066EAD66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5" name="Picture 14" descr="A group of people looking at a human skull&#10;&#10;Description automatically generated">
            <a:extLst>
              <a:ext uri="{FF2B5EF4-FFF2-40B4-BE49-F238E27FC236}">
                <a16:creationId xmlns:a16="http://schemas.microsoft.com/office/drawing/2014/main" id="{FC3E1331-A97D-0981-BB43-8C4A9371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694" y="0"/>
            <a:ext cx="3449286" cy="4765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ED2F6-1A8D-ED55-0355-7B63046D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988" y="4544291"/>
            <a:ext cx="3336012" cy="2313709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95EAAE-E70B-FC9A-D85B-C4792A8E5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9135551" cy="6857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52C8D-ED7B-D6AD-2ABB-1BE63F83A337}"/>
              </a:ext>
            </a:extLst>
          </p:cNvPr>
          <p:cNvSpPr txBox="1"/>
          <p:nvPr/>
        </p:nvSpPr>
        <p:spPr>
          <a:xfrm>
            <a:off x="11053527" y="458287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Astoria, 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55840-636E-769F-A17B-ACECF4C7A71B}"/>
              </a:ext>
            </a:extLst>
          </p:cNvPr>
          <p:cNvSpPr txBox="1"/>
          <p:nvPr/>
        </p:nvSpPr>
        <p:spPr>
          <a:xfrm>
            <a:off x="9135550" y="4236502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</p:spTree>
    <p:extLst>
      <p:ext uri="{BB962C8B-B14F-4D97-AF65-F5344CB8AC3E}">
        <p14:creationId xmlns:p14="http://schemas.microsoft.com/office/powerpoint/2010/main" val="314118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70F9A10-E8A2-F3A0-94F7-BE09599D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8979F-598D-743D-EA68-5B3FDD9CF1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SHARE STORIES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B5497-C150-D691-8F42-9AF53D26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61" y="0"/>
            <a:ext cx="3584864" cy="4779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E7230-7D9A-236A-8A8F-E56F264A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41" y="2272145"/>
            <a:ext cx="3583484" cy="4585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9795-23C4-48F3-312D-E4EE20A0C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574"/>
            <a:ext cx="4017402" cy="3454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DF6AE0-ACA5-9879-A2DD-D6D3FE908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402" y="3406902"/>
            <a:ext cx="4585439" cy="34477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E9309F-FF34-6621-4DDF-B565265ADFDC}"/>
              </a:ext>
            </a:extLst>
          </p:cNvPr>
          <p:cNvSpPr txBox="1">
            <a:spLocks/>
          </p:cNvSpPr>
          <p:nvPr/>
        </p:nvSpPr>
        <p:spPr>
          <a:xfrm>
            <a:off x="402096" y="1522667"/>
            <a:ext cx="8658777" cy="19063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-Empower new voices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-Broaden the conversation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-Make public investment in research relevant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-Invite new participants, perspectives &amp;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brains</a:t>
            </a:r>
          </a:p>
        </p:txBody>
      </p:sp>
    </p:spTree>
    <p:extLst>
      <p:ext uri="{BB962C8B-B14F-4D97-AF65-F5344CB8AC3E}">
        <p14:creationId xmlns:p14="http://schemas.microsoft.com/office/powerpoint/2010/main" val="597896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97F3A1C-119C-F916-C048-C70D4B452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6C788779-6356-A611-CC7B-62BE9C3C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Picture 7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183C991-417E-2851-A58C-918DCAADD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1" y="-10"/>
            <a:ext cx="533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C9F9FB1-7DDE-7A24-FE04-E4CB0CB32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C5FB87C-7D03-993A-AD9A-B08E16C8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9782"/>
            <a:ext cx="3408218" cy="3408218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85CB932D-F75E-4770-C70D-057E1C2A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26" y="1482416"/>
            <a:ext cx="5375574" cy="5375574"/>
          </a:xfrm>
          <a:prstGeom prst="rect">
            <a:avLst/>
          </a:prstGeom>
        </p:spPr>
      </p:pic>
      <p:pic>
        <p:nvPicPr>
          <p:cNvPr id="15" name="Picture 14" descr="A collage of people at a table&#10;&#10;Description automatically generated">
            <a:extLst>
              <a:ext uri="{FF2B5EF4-FFF2-40B4-BE49-F238E27FC236}">
                <a16:creationId xmlns:a16="http://schemas.microsoft.com/office/drawing/2014/main" id="{FF0E8E5F-10A3-74EE-A9E7-C99FF9F19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218" y="3449782"/>
            <a:ext cx="3408218" cy="3408218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1A384E-A4C3-F397-BBE1-D79190128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"/>
            <a:ext cx="4424855" cy="3449791"/>
          </a:xfrm>
          <a:prstGeom prst="rect">
            <a:avLst/>
          </a:prstGeom>
        </p:spPr>
      </p:pic>
      <p:pic>
        <p:nvPicPr>
          <p:cNvPr id="23" name="Picture 22" descr="A person holding a string&#10;&#10;Description automatically generated">
            <a:extLst>
              <a:ext uri="{FF2B5EF4-FFF2-40B4-BE49-F238E27FC236}">
                <a16:creationId xmlns:a16="http://schemas.microsoft.com/office/drawing/2014/main" id="{4A27FB83-C884-F3F4-F295-94FC0B2A7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855" y="25853"/>
            <a:ext cx="2383044" cy="34239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4F1BE8-0332-9B0D-48B1-226CA973E73A}"/>
              </a:ext>
            </a:extLst>
          </p:cNvPr>
          <p:cNvSpPr txBox="1"/>
          <p:nvPr/>
        </p:nvSpPr>
        <p:spPr>
          <a:xfrm>
            <a:off x="6968358" y="147617"/>
            <a:ext cx="522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The largest student-run, accessible,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all ages, FREE public celebration of music,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art, brain research and interdisciplinary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neuroscience in the Pacific Northwest!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451219-79D9-2FE9-3060-4849682F2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6887" y="1495553"/>
            <a:ext cx="1733759" cy="1733759"/>
          </a:xfrm>
          <a:prstGeom prst="rect">
            <a:avLst/>
          </a:prstGeom>
        </p:spPr>
      </p:pic>
      <p:pic>
        <p:nvPicPr>
          <p:cNvPr id="3" name="Picture 2" descr="A poster for a resilience event&#10;&#10;Description automatically generated">
            <a:extLst>
              <a:ext uri="{FF2B5EF4-FFF2-40B4-BE49-F238E27FC236}">
                <a16:creationId xmlns:a16="http://schemas.microsoft.com/office/drawing/2014/main" id="{7B039FDE-F865-2FF6-8D01-05A261097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298" y="1482416"/>
            <a:ext cx="4031681" cy="5375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9A568-B494-3F05-B5ED-07A870AB441F}"/>
              </a:ext>
            </a:extLst>
          </p:cNvPr>
          <p:cNvSpPr txBox="1"/>
          <p:nvPr/>
        </p:nvSpPr>
        <p:spPr>
          <a:xfrm>
            <a:off x="8206867" y="1495544"/>
            <a:ext cx="97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2025!!!</a:t>
            </a:r>
          </a:p>
        </p:txBody>
      </p:sp>
    </p:spTree>
    <p:extLst>
      <p:ext uri="{BB962C8B-B14F-4D97-AF65-F5344CB8AC3E}">
        <p14:creationId xmlns:p14="http://schemas.microsoft.com/office/powerpoint/2010/main" val="308603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FC39160-41E9-DDB8-55B9-63D54C8D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15E2F-1E4F-7833-EBCF-8AF7BF182C86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MAKE ART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A8AB7-FE79-BE44-8061-5C0ED2985F92}"/>
              </a:ext>
            </a:extLst>
          </p:cNvPr>
          <p:cNvSpPr txBox="1">
            <a:spLocks/>
          </p:cNvSpPr>
          <p:nvPr/>
        </p:nvSpPr>
        <p:spPr>
          <a:xfrm>
            <a:off x="402096" y="1410093"/>
            <a:ext cx="5316320" cy="17565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-Engagement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-Personal relevance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-self-awareness AND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EMPATHY</a:t>
            </a:r>
            <a:endParaRPr lang="en-US" sz="2400" dirty="0">
              <a:solidFill>
                <a:srgbClr val="FF0000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7E45E-0F16-9B08-8CA9-41F195C9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8095"/>
            <a:ext cx="4886300" cy="3859905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5A3B0F4-0308-9BF9-AF31-750AF5895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690" y="0"/>
            <a:ext cx="292330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FCF9B-6948-CE1E-E3F2-F8AE8E5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43" y="2998095"/>
            <a:ext cx="5146540" cy="3859905"/>
          </a:xfrm>
          <a:prstGeom prst="rect">
            <a:avLst/>
          </a:prstGeom>
        </p:spPr>
      </p:pic>
      <p:pic>
        <p:nvPicPr>
          <p:cNvPr id="12" name="Picture 11" descr="A collage of a human brain&#10;&#10;Description automatically generated">
            <a:extLst>
              <a:ext uri="{FF2B5EF4-FFF2-40B4-BE49-F238E27FC236}">
                <a16:creationId xmlns:a16="http://schemas.microsoft.com/office/drawing/2014/main" id="{3DF57BAC-3C1F-75FC-E767-52875A814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964" y="2993816"/>
            <a:ext cx="3143016" cy="3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4F2D6-E9A5-EB25-BEA7-7B441F124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416" y="-4327"/>
            <a:ext cx="4001283" cy="3000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92DB1E-E9E2-1489-0DF7-C7873B091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363" y="2996636"/>
            <a:ext cx="3009537" cy="3861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E0253-BAD0-ACB9-D579-47CCEFDB9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0697" y="-5713"/>
            <a:ext cx="4001283" cy="30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E31C6B5-4E0D-12C4-2A52-BBDBD0429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6A4F5-5023-7845-2A42-D6FC4177B678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INFORM POLICY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63B20C-6523-1877-3FF3-15E694B7DA44}"/>
              </a:ext>
            </a:extLst>
          </p:cNvPr>
          <p:cNvSpPr txBox="1">
            <a:spLocks/>
          </p:cNvSpPr>
          <p:nvPr/>
        </p:nvSpPr>
        <p:spPr>
          <a:xfrm>
            <a:off x="402075" y="1385455"/>
            <a:ext cx="7795993" cy="22582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-Research topics are popular!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-Interdisciplinary/STEAM approaches WORK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-1. School start times for adolescents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-2. Permanent standard time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-3. Housing first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32479-477B-F3DB-136E-0BEA2EE3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0"/>
            <a:ext cx="3352800" cy="2700122"/>
          </a:xfrm>
          <a:prstGeom prst="rect">
            <a:avLst/>
          </a:prstGeom>
        </p:spPr>
      </p:pic>
      <p:pic>
        <p:nvPicPr>
          <p:cNvPr id="13" name="Picture 12" descr="A group of kids holding objects&#10;&#10;Description automatically generated">
            <a:extLst>
              <a:ext uri="{FF2B5EF4-FFF2-40B4-BE49-F238E27FC236}">
                <a16:creationId xmlns:a16="http://schemas.microsoft.com/office/drawing/2014/main" id="{01AF5B38-65F3-EE9B-A850-53BF127B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92" y="3484796"/>
            <a:ext cx="4497592" cy="337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1C9E1-C709-AFF2-12AA-6A5709DE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741" y="2700122"/>
            <a:ext cx="3350238" cy="4182511"/>
          </a:xfrm>
          <a:prstGeom prst="rect">
            <a:avLst/>
          </a:prstGeom>
        </p:spPr>
      </p:pic>
      <p:pic>
        <p:nvPicPr>
          <p:cNvPr id="9" name="Picture 8" descr="A group of people in a lab&#10;&#10;Description automatically generated">
            <a:extLst>
              <a:ext uri="{FF2B5EF4-FFF2-40B4-BE49-F238E27FC236}">
                <a16:creationId xmlns:a16="http://schemas.microsoft.com/office/drawing/2014/main" id="{6FAB914C-A1F6-BD25-2933-C109CA4D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86619"/>
            <a:ext cx="4497572" cy="33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D0994D0C-2334-17D1-6DA2-6BB118689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F2061-4900-C16B-B72D-A513E75EDC59}"/>
              </a:ext>
            </a:extLst>
          </p:cNvPr>
          <p:cNvSpPr/>
          <p:nvPr/>
        </p:nvSpPr>
        <p:spPr>
          <a:xfrm>
            <a:off x="128827" y="215391"/>
            <a:ext cx="9900998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What is a drug?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What is a drug use disorder?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4E0E1-5132-0F80-4E60-ACD1320240AD}"/>
              </a:ext>
            </a:extLst>
          </p:cNvPr>
          <p:cNvSpPr txBox="1"/>
          <p:nvPr/>
        </p:nvSpPr>
        <p:spPr>
          <a:xfrm>
            <a:off x="278924" y="2507095"/>
            <a:ext cx="70791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DRUG ACTIONS:  Drugs produce specific changes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when they bind to a target molecule in your brain and/or body,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often a specific protein called a RECEPTOR. Receptors are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often embedded in your cell's membranes, and they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RECEIVE (bind to) other chemicals, including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neurotransmitters and DRUGS.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E3640-0C2E-6EE2-BD9D-E10D1D8A108E}"/>
              </a:ext>
            </a:extLst>
          </p:cNvPr>
          <p:cNvSpPr txBox="1"/>
          <p:nvPr/>
        </p:nvSpPr>
        <p:spPr>
          <a:xfrm>
            <a:off x="278924" y="4408176"/>
            <a:ext cx="6717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DRUG EFFECTS:  Drug actions at specific sites can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affect areas of the nervous system that underlie cognition,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perception, behavior and mood.</a:t>
            </a:r>
          </a:p>
        </p:txBody>
      </p:sp>
      <p:pic>
        <p:nvPicPr>
          <p:cNvPr id="9" name="Picture 8" descr="A diagram of a drug&#10;&#10;Description automatically generated with medium confidence">
            <a:extLst>
              <a:ext uri="{FF2B5EF4-FFF2-40B4-BE49-F238E27FC236}">
                <a16:creationId xmlns:a16="http://schemas.microsoft.com/office/drawing/2014/main" id="{14BB10E5-0FD2-F03A-25FF-49E395C7E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570" y="1664852"/>
            <a:ext cx="4245429" cy="5193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4E6D6-1B24-4C98-ECC4-9D9EE4DE2430}"/>
              </a:ext>
            </a:extLst>
          </p:cNvPr>
          <p:cNvSpPr txBox="1"/>
          <p:nvPr/>
        </p:nvSpPr>
        <p:spPr>
          <a:xfrm>
            <a:off x="278924" y="5546382"/>
            <a:ext cx="631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DRUGS OFTEN ACT AT MULTIPLE MOLECULAR SITES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(MULTIPLE ACTIONS), THEREFORE THEY OFTEN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HAVE MULTIPLE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03BB90-438E-3452-5CB6-491E8AE5D9FB}"/>
              </a:ext>
            </a:extLst>
          </p:cNvPr>
          <p:cNvSpPr txBox="1"/>
          <p:nvPr/>
        </p:nvSpPr>
        <p:spPr>
          <a:xfrm>
            <a:off x="278924" y="1625904"/>
            <a:ext cx="6377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“Drugs are chemical substances that can change how</a:t>
            </a:r>
          </a:p>
          <a:p>
            <a:r>
              <a:rPr lang="en-US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your body and mind work.” – </a:t>
            </a:r>
            <a:r>
              <a:rPr lang="en-US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Library of Medicine</a:t>
            </a:r>
            <a:endParaRPr lang="en-US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91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in a room&#10;&#10;Description automatically generated">
            <a:extLst>
              <a:ext uri="{FF2B5EF4-FFF2-40B4-BE49-F238E27FC236}">
                <a16:creationId xmlns:a16="http://schemas.microsoft.com/office/drawing/2014/main" id="{FF983886-19D5-8211-991B-E9BE267C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5683" cy="6858000"/>
          </a:xfrm>
          <a:prstGeom prst="rect">
            <a:avLst/>
          </a:prstGeom>
        </p:spPr>
      </p:pic>
      <p:pic>
        <p:nvPicPr>
          <p:cNvPr id="7" name="Picture 6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0559658C-F786-432A-18E4-A4F573DD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83" y="0"/>
            <a:ext cx="692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3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 in a room&#10;&#10;Description automatically generated">
            <a:extLst>
              <a:ext uri="{FF2B5EF4-FFF2-40B4-BE49-F238E27FC236}">
                <a16:creationId xmlns:a16="http://schemas.microsoft.com/office/drawing/2014/main" id="{B6083F7D-C6D2-05C7-4DDD-0A3E65C7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5" b="2185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038C73-3BCD-FB25-6872-28E4EBE6A95B}"/>
              </a:ext>
            </a:extLst>
          </p:cNvPr>
          <p:cNvSpPr/>
          <p:nvPr/>
        </p:nvSpPr>
        <p:spPr>
          <a:xfrm>
            <a:off x="3565711" y="0"/>
            <a:ext cx="8626269" cy="341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Brain research is compelling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641644-9F3A-ECFA-2D5E-162E2C542F13}"/>
              </a:ext>
            </a:extLst>
          </p:cNvPr>
          <p:cNvSpPr txBox="1">
            <a:spLocks/>
          </p:cNvSpPr>
          <p:nvPr/>
        </p:nvSpPr>
        <p:spPr>
          <a:xfrm>
            <a:off x="3394841" y="4882342"/>
            <a:ext cx="8797159" cy="2465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*PEOPLE ARE INTERESTED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*THEY WANT to hear about it, and be included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*LARGe institutions get funding, but don’t ALWAYS 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go places, listen, share stories accessibly or 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make or support art AND engagement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0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17297259-D0B8-1A07-BE6C-BBE9269B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99E708-E35F-0710-FFBE-92B824F920AF}"/>
              </a:ext>
            </a:extLst>
          </p:cNvPr>
          <p:cNvSpPr txBox="1"/>
          <p:nvPr/>
        </p:nvSpPr>
        <p:spPr>
          <a:xfrm>
            <a:off x="128826" y="1172175"/>
            <a:ext cx="112504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“An evolutionarily conserved neurobiological strategy for survival is the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motivation to seek out positive rewarding stimuli (e.g., food and sex) and to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avoid negative aversive ones (e.g., pain and environmental threats). Dopamine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is a key neurotransmitter underlying the motivation to seek positive stimuli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and avoid negative stimuli…”-Nora Volkow &amp; Carlos Blanco (2023)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933C1-2ABF-367F-0833-34E807A16B46}"/>
              </a:ext>
            </a:extLst>
          </p:cNvPr>
          <p:cNvSpPr/>
          <p:nvPr/>
        </p:nvSpPr>
        <p:spPr>
          <a:xfrm>
            <a:off x="128827" y="215391"/>
            <a:ext cx="9900998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Drugs take advantage of EXISTING networks for Brain reward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25F8-375F-24C8-8F65-30D7953B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3061157"/>
            <a:ext cx="5330331" cy="3796833"/>
          </a:xfrm>
          <a:prstGeom prst="rect">
            <a:avLst/>
          </a:prstGeom>
        </p:spPr>
      </p:pic>
      <p:pic>
        <p:nvPicPr>
          <p:cNvPr id="15" name="Picture 14" descr="A person holding a pink flower&#10;&#10;Description automatically generated">
            <a:extLst>
              <a:ext uri="{FF2B5EF4-FFF2-40B4-BE49-F238E27FC236}">
                <a16:creationId xmlns:a16="http://schemas.microsoft.com/office/drawing/2014/main" id="{D38CA8BE-D812-FC80-7D46-6AB125E3E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438" y="3047240"/>
            <a:ext cx="2847626" cy="37968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1A39C-6FBB-1364-AE20-A529B8A94C63}"/>
              </a:ext>
            </a:extLst>
          </p:cNvPr>
          <p:cNvSpPr txBox="1"/>
          <p:nvPr/>
        </p:nvSpPr>
        <p:spPr>
          <a:xfrm>
            <a:off x="5548045" y="3051287"/>
            <a:ext cx="28903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FIGURING THINGS OUT</a:t>
            </a:r>
          </a:p>
          <a:p>
            <a:pPr algn="ctr"/>
            <a:r>
              <a:rPr lang="en-US" dirty="0"/>
              <a:t>PATTERN SEEKING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9BE4-E2A3-2385-30BA-899AEBD0B502}"/>
              </a:ext>
            </a:extLst>
          </p:cNvPr>
          <p:cNvSpPr txBox="1"/>
          <p:nvPr/>
        </p:nvSpPr>
        <p:spPr>
          <a:xfrm>
            <a:off x="5548045" y="6488668"/>
            <a:ext cx="2890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NOVELTY</a:t>
            </a:r>
          </a:p>
        </p:txBody>
      </p:sp>
      <p:pic>
        <p:nvPicPr>
          <p:cNvPr id="12" name="Picture 11" descr="A diagram of a brain&#10;&#10;Description automatically generated">
            <a:extLst>
              <a:ext uri="{FF2B5EF4-FFF2-40B4-BE49-F238E27FC236}">
                <a16:creationId xmlns:a16="http://schemas.microsoft.com/office/drawing/2014/main" id="{2C120BCF-9228-B512-A76E-F8D3EA4BE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093" y="3047240"/>
            <a:ext cx="3052355" cy="3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1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81EDD02-40B0-3593-8045-633F5A48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2FA3EA-3FC5-519C-8D1F-AA551A0E2626}"/>
              </a:ext>
            </a:extLst>
          </p:cNvPr>
          <p:cNvSpPr/>
          <p:nvPr/>
        </p:nvSpPr>
        <p:spPr>
          <a:xfrm>
            <a:off x="128827" y="215391"/>
            <a:ext cx="6172047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The Basal Ganglia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close-up of a book cover&#10;&#10;Description automatically generated">
            <a:extLst>
              <a:ext uri="{FF2B5EF4-FFF2-40B4-BE49-F238E27FC236}">
                <a16:creationId xmlns:a16="http://schemas.microsoft.com/office/drawing/2014/main" id="{43D21C87-384E-BF01-B692-42669D6B6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649" y="-509666"/>
            <a:ext cx="5891125" cy="7854833"/>
          </a:xfrm>
          <a:prstGeom prst="rect">
            <a:avLst/>
          </a:prstGeom>
        </p:spPr>
      </p:pic>
      <p:pic>
        <p:nvPicPr>
          <p:cNvPr id="9" name="Picture 8" descr="A diagram of the human body&#10;&#10;Description automatically generated">
            <a:extLst>
              <a:ext uri="{FF2B5EF4-FFF2-40B4-BE49-F238E27FC236}">
                <a16:creationId xmlns:a16="http://schemas.microsoft.com/office/drawing/2014/main" id="{9CFD4CBC-E173-ED54-955E-E12DEE55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4331"/>
            <a:ext cx="5823669" cy="5823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C8E7C2-F74E-FB88-3743-C9A69072624E}"/>
              </a:ext>
            </a:extLst>
          </p:cNvPr>
          <p:cNvSpPr txBox="1"/>
          <p:nvPr/>
        </p:nvSpPr>
        <p:spPr>
          <a:xfrm>
            <a:off x="2656114" y="1338713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Basal ganglia in pastels</a:t>
            </a:r>
          </a:p>
          <a:p>
            <a:r>
              <a:rPr lang="en-US" sz="1600" dirty="0"/>
              <a:t>Interdisciplinary neuroscience</a:t>
            </a:r>
          </a:p>
        </p:txBody>
      </p:sp>
    </p:spTree>
    <p:extLst>
      <p:ext uri="{BB962C8B-B14F-4D97-AF65-F5344CB8AC3E}">
        <p14:creationId xmlns:p14="http://schemas.microsoft.com/office/powerpoint/2010/main" val="80912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5F77AC5-6E08-60C5-0221-7BBCBD156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close-up of a human brain&#10;&#10;Description automatically generated">
            <a:extLst>
              <a:ext uri="{FF2B5EF4-FFF2-40B4-BE49-F238E27FC236}">
                <a16:creationId xmlns:a16="http://schemas.microsoft.com/office/drawing/2014/main" id="{D28B50C0-9197-CA93-4885-5A066F07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28700"/>
            <a:ext cx="7772400" cy="5829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D5EF13-2B6C-0777-2782-517725462735}"/>
              </a:ext>
            </a:extLst>
          </p:cNvPr>
          <p:cNvSpPr/>
          <p:nvPr/>
        </p:nvSpPr>
        <p:spPr>
          <a:xfrm>
            <a:off x="128827" y="215391"/>
            <a:ext cx="6172047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The Basal Ganglia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diagram of a path&#10;&#10;Description automatically generated">
            <a:extLst>
              <a:ext uri="{FF2B5EF4-FFF2-40B4-BE49-F238E27FC236}">
                <a16:creationId xmlns:a16="http://schemas.microsoft.com/office/drawing/2014/main" id="{6952D20E-1F84-5001-C3BF-43E3B04A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3290"/>
            <a:ext cx="4419599" cy="331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B3F0F-DA3F-7689-B358-E5B8E3C1FBA4}"/>
              </a:ext>
            </a:extLst>
          </p:cNvPr>
          <p:cNvSpPr txBox="1"/>
          <p:nvPr/>
        </p:nvSpPr>
        <p:spPr>
          <a:xfrm>
            <a:off x="129642" y="815555"/>
            <a:ext cx="428995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LEARN MORE: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There’s a tail in your brain!</a:t>
            </a:r>
          </a:p>
          <a:p>
            <a:r>
              <a:rPr lang="en-US" sz="1100" dirty="0">
                <a:solidFill>
                  <a:schemeClr val="bg1"/>
                </a:solidFill>
              </a:rPr>
              <a:t>https://nwnoggin.org/2025/02/24/theres-a-tail-in-your-brain/ </a:t>
            </a:r>
          </a:p>
        </p:txBody>
      </p:sp>
      <p:pic>
        <p:nvPicPr>
          <p:cNvPr id="12" name="Picture 11" descr="A group of people in gloves&#10;&#10;Description automatically generated">
            <a:extLst>
              <a:ext uri="{FF2B5EF4-FFF2-40B4-BE49-F238E27FC236}">
                <a16:creationId xmlns:a16="http://schemas.microsoft.com/office/drawing/2014/main" id="{C327E700-0A39-D3A3-DD9E-DC49F31C3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869601"/>
            <a:ext cx="2231572" cy="1673679"/>
          </a:xfrm>
          <a:prstGeom prst="rect">
            <a:avLst/>
          </a:prstGeom>
        </p:spPr>
      </p:pic>
      <p:pic>
        <p:nvPicPr>
          <p:cNvPr id="14" name="Picture 13" descr="A child holding a cabbage&#10;&#10;Description automatically generated">
            <a:extLst>
              <a:ext uri="{FF2B5EF4-FFF2-40B4-BE49-F238E27FC236}">
                <a16:creationId xmlns:a16="http://schemas.microsoft.com/office/drawing/2014/main" id="{2D594C17-5C59-6FBD-6708-FBCDBD405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018" y="1869601"/>
            <a:ext cx="2231571" cy="16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9A58-44C5-F24F-CD40-B5CB31D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7D1FB107-CAD5-9582-B4E1-8691F1716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CCDEB6-79CF-6169-B49C-1DABEEED4E5B}"/>
              </a:ext>
            </a:extLst>
          </p:cNvPr>
          <p:cNvSpPr/>
          <p:nvPr/>
        </p:nvSpPr>
        <p:spPr>
          <a:xfrm>
            <a:off x="128826" y="215391"/>
            <a:ext cx="10975037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Different mechanisms, but magnitude and speed matter for use disorders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019A3-3FA0-9415-EAF7-CC98E90C7593}"/>
              </a:ext>
            </a:extLst>
          </p:cNvPr>
          <p:cNvSpPr txBox="1"/>
          <p:nvPr/>
        </p:nvSpPr>
        <p:spPr>
          <a:xfrm>
            <a:off x="199908" y="4219163"/>
            <a:ext cx="6931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Cocaine: blocks 5-HT, DA, NE re-uptake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Methamphetamine: reverses vesicular transporters (esp. DA)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Alcohol: agonist @ GABA-A, antagonist at Glutamate NMDA,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  increased DA and opioid activity, non-specific effects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Opioids: agonist at opioid receptors, erase injury information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  from perceptual maps in cortex, increase DA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Cannabinoids: agonist at CB1 and CB2, decrease GABAergic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  inhibition of DA neurons in VTA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Psychedelics: agonist at 5-HT2A, but messy drugs,</a:t>
            </a:r>
          </a:p>
          <a:p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  some DA increase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D2B674-A473-E290-1CD2-7A0C6671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187" y="1172176"/>
            <a:ext cx="5685814" cy="5685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ED2B9-3C69-00CB-EB78-1925B390788F}"/>
              </a:ext>
            </a:extLst>
          </p:cNvPr>
          <p:cNvSpPr txBox="1"/>
          <p:nvPr/>
        </p:nvSpPr>
        <p:spPr>
          <a:xfrm>
            <a:off x="128826" y="1172175"/>
            <a:ext cx="8089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“…every drug with addictive potential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increases dopamine in the nucleus accumbens… Different classes of drugs increase dopamine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via distinct molecular targets and mechanisms,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with resultant differences in the magnitude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and the speed of dopamine increase, which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in turn are factors that contribute toa drug’s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addictive liability…”- Volkow &amp; Blanco (2023)</a:t>
            </a:r>
          </a:p>
        </p:txBody>
      </p:sp>
    </p:spTree>
    <p:extLst>
      <p:ext uri="{BB962C8B-B14F-4D97-AF65-F5344CB8AC3E}">
        <p14:creationId xmlns:p14="http://schemas.microsoft.com/office/powerpoint/2010/main" val="2376589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F427-67C7-8AE7-DFDA-5198A088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C4522B41-44AA-90E6-C53C-455EF8F26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A299D8-5422-59B7-99A4-12C47B4BD2D9}"/>
              </a:ext>
            </a:extLst>
          </p:cNvPr>
          <p:cNvSpPr/>
          <p:nvPr/>
        </p:nvSpPr>
        <p:spPr>
          <a:xfrm>
            <a:off x="128826" y="215391"/>
            <a:ext cx="10975037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Repeated drug exposure shifts dopamine release to predictive cues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1DE9E-D132-7595-8275-52A9FA0D4F26}"/>
              </a:ext>
            </a:extLst>
          </p:cNvPr>
          <p:cNvSpPr txBox="1"/>
          <p:nvPr/>
        </p:nvSpPr>
        <p:spPr>
          <a:xfrm>
            <a:off x="128826" y="1172175"/>
            <a:ext cx="113374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“…Once the experience from drug reward has been turned into a conditioned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memory, the cues by themselves drive the desire for the drug and energize the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dopamine motivational circuit that propels the behaviors to pursue it…”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-Nora Volkow &amp; Carlos Blanco (2023)</a:t>
            </a:r>
          </a:p>
        </p:txBody>
      </p:sp>
      <p:pic>
        <p:nvPicPr>
          <p:cNvPr id="8" name="Content Placeholder 7" descr="A glass of beer on a table&#10;&#10;Description automatically generated">
            <a:extLst>
              <a:ext uri="{FF2B5EF4-FFF2-40B4-BE49-F238E27FC236}">
                <a16:creationId xmlns:a16="http://schemas.microsoft.com/office/drawing/2014/main" id="{BB4BD273-9F88-5D28-38A0-8499C5AE2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19149" y="2494197"/>
            <a:ext cx="3272852" cy="4363803"/>
          </a:xfrm>
        </p:spPr>
      </p:pic>
      <p:pic>
        <p:nvPicPr>
          <p:cNvPr id="10" name="Picture 9" descr="A red string with yellow strings&#10;&#10;Description automatically generated">
            <a:extLst>
              <a:ext uri="{FF2B5EF4-FFF2-40B4-BE49-F238E27FC236}">
                <a16:creationId xmlns:a16="http://schemas.microsoft.com/office/drawing/2014/main" id="{25A8DA88-DB8E-595A-3063-DC319C3DC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95" y="2494197"/>
            <a:ext cx="3272852" cy="436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8B39C-CE0E-6EFF-9C84-37920E18638B}"/>
              </a:ext>
            </a:extLst>
          </p:cNvPr>
          <p:cNvSpPr txBox="1"/>
          <p:nvPr/>
        </p:nvSpPr>
        <p:spPr>
          <a:xfrm>
            <a:off x="128826" y="3006059"/>
            <a:ext cx="5446385" cy="337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The bar, the people you drank with, …</a:t>
            </a:r>
          </a:p>
          <a:p>
            <a:pPr>
              <a:lnSpc>
                <a:spcPct val="150000"/>
              </a:lnSpc>
            </a:pPr>
            <a:endParaRPr lang="en-US" sz="1600" b="1" dirty="0">
              <a:effectLst>
                <a:glow rad="211513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Conditioned place preference experiments</a:t>
            </a:r>
          </a:p>
          <a:p>
            <a:pPr>
              <a:lnSpc>
                <a:spcPct val="150000"/>
              </a:lnSpc>
            </a:pPr>
            <a:endParaRPr lang="en-US" sz="1600" b="1" dirty="0">
              <a:effectLst>
                <a:glow rad="211513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CONSIDER: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Drug treatment followed by release without 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resources back into the same community, location,…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People at their most vulnerable, with largest DA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effectLst>
                  <a:glow rad="211513">
                    <a:schemeClr val="bg1"/>
                  </a:glow>
                </a:effectLst>
              </a:rPr>
              <a:t>  responses to drug-related stimuli</a:t>
            </a:r>
          </a:p>
        </p:txBody>
      </p:sp>
    </p:spTree>
    <p:extLst>
      <p:ext uri="{BB962C8B-B14F-4D97-AF65-F5344CB8AC3E}">
        <p14:creationId xmlns:p14="http://schemas.microsoft.com/office/powerpoint/2010/main" val="3433383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B7E89-2C98-80EF-436B-0F79BFB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D0610DE1-B87A-024C-5ED5-0C263EAB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0E760-AB6D-A8AC-FBEC-CB34329B59E8}"/>
              </a:ext>
            </a:extLst>
          </p:cNvPr>
          <p:cNvSpPr/>
          <p:nvPr/>
        </p:nvSpPr>
        <p:spPr>
          <a:xfrm>
            <a:off x="128826" y="215391"/>
            <a:ext cx="10975037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Risk Factors include age of exposure</a:t>
            </a:r>
            <a:endParaRPr lang="en-US" sz="36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064FB-EA36-4A12-B698-3CE5B22A24ED}"/>
              </a:ext>
            </a:extLst>
          </p:cNvPr>
          <p:cNvSpPr txBox="1"/>
          <p:nvPr/>
        </p:nvSpPr>
        <p:spPr>
          <a:xfrm>
            <a:off x="128826" y="734225"/>
            <a:ext cx="118951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“…Several biological and social factors have been associated with increased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risk of SUDs, including male sex, genetics, younger age of substance use initiation,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childhood adverse experiences, and psychiatric comorbidities. Drug availability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and social norms around substance use are also important contributing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risk factors…” -Nora Volkow &amp; Carlos Blanco (2023)</a:t>
            </a:r>
          </a:p>
        </p:txBody>
      </p:sp>
      <p:pic>
        <p:nvPicPr>
          <p:cNvPr id="16" name="Picture 15" descr="A close up of a brain&#10;&#10;Description automatically generated">
            <a:extLst>
              <a:ext uri="{FF2B5EF4-FFF2-40B4-BE49-F238E27FC236}">
                <a16:creationId xmlns:a16="http://schemas.microsoft.com/office/drawing/2014/main" id="{59EFCE6C-67BD-7EED-1F79-737F89BF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0715"/>
            <a:ext cx="5516380" cy="4137285"/>
          </a:xfrm>
          <a:prstGeom prst="rect">
            <a:avLst/>
          </a:prstGeom>
        </p:spPr>
      </p:pic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A374C119-633A-3213-2523-40FB9EE1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81" y="2720714"/>
            <a:ext cx="2808452" cy="4132773"/>
          </a:xfrm>
          <a:prstGeom prst="rect">
            <a:avLst/>
          </a:prstGeom>
        </p:spPr>
      </p:pic>
      <p:pic>
        <p:nvPicPr>
          <p:cNvPr id="8" name="Content Placeholder 7" descr="A collage of people in gloves&#10;&#10;Description automatically generated">
            <a:extLst>
              <a:ext uri="{FF2B5EF4-FFF2-40B4-BE49-F238E27FC236}">
                <a16:creationId xmlns:a16="http://schemas.microsoft.com/office/drawing/2014/main" id="{9E71950C-DD87-A995-B929-E0DBBEADD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18473" y="2384473"/>
            <a:ext cx="4473527" cy="4473527"/>
          </a:xfr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55D8D39-439C-A454-FBEE-D28612EAA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3986" y="2518932"/>
            <a:ext cx="1123038" cy="1123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8A08F-1342-EB98-3BEF-46EC9DE0FACA}"/>
              </a:ext>
            </a:extLst>
          </p:cNvPr>
          <p:cNvSpPr txBox="1"/>
          <p:nvPr/>
        </p:nvSpPr>
        <p:spPr>
          <a:xfrm>
            <a:off x="5540101" y="4787100"/>
            <a:ext cx="1380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ALSO:</a:t>
            </a:r>
          </a:p>
          <a:p>
            <a:r>
              <a:rPr lang="en-US" sz="1400" dirty="0"/>
              <a:t>Microbiome?</a:t>
            </a:r>
          </a:p>
          <a:p>
            <a:r>
              <a:rPr lang="en-US" sz="1400" dirty="0"/>
              <a:t>Expectations?</a:t>
            </a:r>
          </a:p>
          <a:p>
            <a:r>
              <a:rPr lang="en-US" sz="1400" dirty="0"/>
              <a:t>Sleep?</a:t>
            </a:r>
          </a:p>
        </p:txBody>
      </p:sp>
    </p:spTree>
    <p:extLst>
      <p:ext uri="{BB962C8B-B14F-4D97-AF65-F5344CB8AC3E}">
        <p14:creationId xmlns:p14="http://schemas.microsoft.com/office/powerpoint/2010/main" val="278699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C4D2867-0A88-D014-F439-B160E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784BE-6C32-16C7-A4B9-BAF54B7524BC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ALL VOLUNTEER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353A-BC56-8264-C912-76202D4C6EDA}"/>
              </a:ext>
            </a:extLst>
          </p:cNvPr>
          <p:cNvSpPr txBox="1">
            <a:spLocks/>
          </p:cNvSpPr>
          <p:nvPr/>
        </p:nvSpPr>
        <p:spPr>
          <a:xfrm>
            <a:off x="402095" y="1336980"/>
            <a:ext cx="8205856" cy="2465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THIRTEEN years (SINCE 2012)!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NO ADMISSION - NO TUITION - open to everyone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75,000+ public K12 students/community members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local/national/international collaborators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  <p:pic>
        <p:nvPicPr>
          <p:cNvPr id="10" name="Picture 9" descr="A collage of people and a group of people&#10;&#10;Description automatically generated">
            <a:extLst>
              <a:ext uri="{FF2B5EF4-FFF2-40B4-BE49-F238E27FC236}">
                <a16:creationId xmlns:a16="http://schemas.microsoft.com/office/drawing/2014/main" id="{A1A27C32-B380-C1AD-ECD7-F7A3B277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00407"/>
            <a:ext cx="3657592" cy="3657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674B6-BC46-2674-CE9C-9FD413F3C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16" y="3200407"/>
            <a:ext cx="4876793" cy="365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2B742-B190-54FA-351C-7774AEA1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861" y="3199924"/>
            <a:ext cx="4204120" cy="3658076"/>
          </a:xfrm>
          <a:prstGeom prst="rect">
            <a:avLst/>
          </a:prstGeom>
        </p:spPr>
      </p:pic>
      <p:pic>
        <p:nvPicPr>
          <p:cNvPr id="5" name="Picture 4" descr="A child in a black glove touching a child's forehead&#10;&#10;Description automatically generated">
            <a:extLst>
              <a:ext uri="{FF2B5EF4-FFF2-40B4-BE49-F238E27FC236}">
                <a16:creationId xmlns:a16="http://schemas.microsoft.com/office/drawing/2014/main" id="{E5D64044-CF29-38F7-8DEC-5FD773E80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971" y="-1"/>
            <a:ext cx="3584009" cy="319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203EA-CD87-157E-4812-E1CCFAC9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057" y="5186831"/>
            <a:ext cx="2228213" cy="16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9982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895</Words>
  <Application>Microsoft Macintosh PowerPoint</Application>
  <PresentationFormat>Widescreen</PresentationFormat>
  <Paragraphs>145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Heiti TC Medium</vt:lpstr>
      <vt:lpstr>Arial</vt:lpstr>
      <vt:lpstr>Bangla Sangam MN</vt:lpstr>
      <vt:lpstr>Calibri</vt:lpstr>
      <vt:lpstr>Cooper Black</vt:lpstr>
      <vt:lpstr>Helvetica</vt:lpstr>
      <vt:lpstr>Neue Haas Grotesk Text Pro</vt:lpstr>
      <vt:lpstr>BjornVTI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Bill Griesar</cp:lastModifiedBy>
  <cp:revision>44</cp:revision>
  <dcterms:created xsi:type="dcterms:W3CDTF">2023-10-28T15:06:35Z</dcterms:created>
  <dcterms:modified xsi:type="dcterms:W3CDTF">2025-03-15T17:29:27Z</dcterms:modified>
</cp:coreProperties>
</file>