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5" r:id="rId1"/>
  </p:sldMasterIdLst>
  <p:notesMasterIdLst>
    <p:notesMasterId r:id="rId18"/>
  </p:notesMasterIdLst>
  <p:sldIdLst>
    <p:sldId id="309" r:id="rId2"/>
    <p:sldId id="258" r:id="rId3"/>
    <p:sldId id="259" r:id="rId4"/>
    <p:sldId id="267" r:id="rId5"/>
    <p:sldId id="317" r:id="rId6"/>
    <p:sldId id="260" r:id="rId7"/>
    <p:sldId id="316" r:id="rId8"/>
    <p:sldId id="311" r:id="rId9"/>
    <p:sldId id="261" r:id="rId10"/>
    <p:sldId id="312" r:id="rId11"/>
    <p:sldId id="318" r:id="rId12"/>
    <p:sldId id="262" r:id="rId13"/>
    <p:sldId id="313" r:id="rId14"/>
    <p:sldId id="263" r:id="rId15"/>
    <p:sldId id="314" r:id="rId16"/>
    <p:sldId id="310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3E6FB"/>
    <a:srgbClr val="48ACDE"/>
    <a:srgbClr val="BFEFFF"/>
    <a:srgbClr val="027D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12"/>
    <p:restoredTop sz="94692"/>
  </p:normalViewPr>
  <p:slideViewPr>
    <p:cSldViewPr snapToGrid="0">
      <p:cViewPr varScale="1">
        <p:scale>
          <a:sx n="117" d="100"/>
          <a:sy n="117" d="100"/>
        </p:scale>
        <p:origin x="208" y="2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C7D93C-79A0-DC4D-AD65-2C5C1490A53A}" type="datetimeFigureOut">
              <a:rPr lang="en-US" smtClean="0"/>
              <a:t>3/11/25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9A5797-56D0-B446-B339-05DE641450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3406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9A5797-56D0-B446-B339-05DE6414504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5231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F83D70-91AA-429A-BD57-1CB6792B30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88136" y="1078030"/>
            <a:ext cx="9288096" cy="2956718"/>
          </a:xfrm>
        </p:spPr>
        <p:txBody>
          <a:bodyPr anchor="t">
            <a:noAutofit/>
          </a:bodyPr>
          <a:lstStyle>
            <a:lvl1pPr algn="l">
              <a:defRPr sz="6600" cap="all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065D245-B564-481D-A323-F73C5BCA84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88136" y="4455621"/>
            <a:ext cx="9288096" cy="1435331"/>
          </a:xfrm>
        </p:spPr>
        <p:txBody>
          <a:bodyPr>
            <a:normAutofit/>
          </a:bodyPr>
          <a:lstStyle>
            <a:lvl1pPr marL="0" indent="0" algn="l">
              <a:lnSpc>
                <a:spcPct val="120000"/>
              </a:lnSpc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E072EE-51B3-4C0C-A460-4684AB0793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45834-53BD-4C8F-B791-CD5378F4150E}" type="datetimeFigureOut">
              <a:rPr lang="en-US" smtClean="0"/>
              <a:t>3/11/25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1422A5-3076-413B-84CB-ED3BA4171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267C68-40D5-477E-9DBC-C28FD4B11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D7796-F675-488F-AC46-C88938C80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265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D6C900-05BC-4021-B69F-2DAF974B7E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F26E227-253A-44A0-9404-1CFD8CE419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FF5A02-0FC4-41C8-A13C-4C929B288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45834-53BD-4C8F-B791-CD5378F4150E}" type="datetimeFigureOut">
              <a:rPr lang="en-US" smtClean="0"/>
              <a:t>3/11/25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459378-C430-49DB-B2D6-E32FBBCD4A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B9D57D-CB8E-4E67-AE2D-2790E2AA6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D7796-F675-488F-AC46-C88938C80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9675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82CF945-D70F-49C1-8CE5-5758C11660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182100" y="1091381"/>
            <a:ext cx="2171700" cy="4953369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FDB721-04AA-4330-8045-3F2D9BB4BC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091381"/>
            <a:ext cx="8265340" cy="4953369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418C15-991C-4C71-8DCD-DB3B388883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45834-53BD-4C8F-B791-CD5378F4150E}" type="datetimeFigureOut">
              <a:rPr lang="en-US" smtClean="0"/>
              <a:t>3/11/25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728CC3-5830-4EFA-B28E-1648904DE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DA91B6-E419-4483-9B66-3C758788BC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D7796-F675-488F-AC46-C88938C80352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E447C6A-78C3-4687-9A71-A05DBF6700DE}"/>
              </a:ext>
            </a:extLst>
          </p:cNvPr>
          <p:cNvCxnSpPr>
            <a:cxnSpLocks/>
          </p:cNvCxnSpPr>
          <p:nvPr/>
        </p:nvCxnSpPr>
        <p:spPr>
          <a:xfrm>
            <a:off x="11387805" y="1185205"/>
            <a:ext cx="804195" cy="0"/>
          </a:xfrm>
          <a:prstGeom prst="line">
            <a:avLst/>
          </a:prstGeom>
          <a:ln w="857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4935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3EE2F5-9D3C-4BE7-9AD5-335B31CF2C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F98C4F-4BF6-47CF-ABEE-2B12748C47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539070-70D2-4DD1-A439-155343FE26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45834-53BD-4C8F-B791-CD5378F4150E}" type="datetimeFigureOut">
              <a:rPr lang="en-US" smtClean="0"/>
              <a:t>3/11/25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51AB30-CD74-471D-9FA6-ADC0C901E6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A137C4-F19E-4521-8DCB-4E0CF9CA3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D7796-F675-488F-AC46-C88938C80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7877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8007D-9B1D-4E2C-B38F-29C682099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0940" y="1099127"/>
            <a:ext cx="9272260" cy="3472874"/>
          </a:xfrm>
        </p:spPr>
        <p:txBody>
          <a:bodyPr anchor="t">
            <a:normAutofit/>
          </a:bodyPr>
          <a:lstStyle>
            <a:lvl1pPr>
              <a:defRPr sz="400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60C51B-B525-4032-9D08-2978D7367B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0939" y="4572000"/>
            <a:ext cx="9272262" cy="1320801"/>
          </a:xfrm>
        </p:spPr>
        <p:txBody>
          <a:bodyPr anchor="b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408851-4DCC-447C-828A-5F7E66F76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45834-53BD-4C8F-B791-CD5378F4150E}" type="datetimeFigureOut">
              <a:rPr lang="en-US" smtClean="0"/>
              <a:t>3/11/25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094542-CAEF-4D6C-BE6A-BC100F059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8BDE40-8468-4051-9703-B751608AA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D7796-F675-488F-AC46-C88938C80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227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6BF7AE-3892-4896-8C15-7A35A41EFD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8136" y="1088136"/>
            <a:ext cx="9890066" cy="129422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FD9A26-86F1-4817-B243-4DE63B4F18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82185" y="2440568"/>
            <a:ext cx="4841505" cy="380128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54BF9B-EA16-48C8-96B9-7A66051BE7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440568"/>
            <a:ext cx="4806002" cy="38012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6E2D9F-1FCE-4A1C-996E-DB05777A89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45834-53BD-4C8F-B791-CD5378F4150E}" type="datetimeFigureOut">
              <a:rPr lang="en-US" smtClean="0"/>
              <a:t>3/11/25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629E05-3F6C-40BF-9324-118588B6CA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9BE013-C5C0-4CBD-982E-36F037F73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D7796-F675-488F-AC46-C88938C80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9803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BED885-5FE5-4407-BE4D-FAD01C40A9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0940" y="1084333"/>
            <a:ext cx="9949455" cy="83885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322A77-C134-4857-83E5-51217D3C29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2088" y="1923190"/>
            <a:ext cx="4816475" cy="838856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000" b="1" cap="all" spc="1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4ECBFE-C62C-471B-BFE4-1272EAC347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92088" y="2825791"/>
            <a:ext cx="4816475" cy="336387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710AFC6-F407-4F35-BD37-B32F9B4036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15482" y="1923190"/>
            <a:ext cx="4824913" cy="838856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000" b="1" cap="all" spc="1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58D60D5-0F83-46CB-92F3-849FC08E6E9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15482" y="2825791"/>
            <a:ext cx="4824913" cy="33638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5AE694-5CA0-48DA-90D3-EC42BD1D8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45834-53BD-4C8F-B791-CD5378F4150E}" type="datetimeFigureOut">
              <a:rPr lang="en-US" smtClean="0"/>
              <a:t>3/11/25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340A80D-4CCB-4899-9E1D-A5967F4E64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F753A9D-469A-4ED9-99A1-7E4B115F8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D7796-F675-488F-AC46-C88938C80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2381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87C91E-0A11-4E5D-9B8D-5316E73A2D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1B8A8D1-71AD-4F9F-B393-9EED83FEF0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45834-53BD-4C8F-B791-CD5378F4150E}" type="datetimeFigureOut">
              <a:rPr lang="en-US" smtClean="0"/>
              <a:t>3/11/25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E36922-9A4C-453D-9B70-0C3A70281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5AAEF2-65DC-4E28-9AA4-5115ACB074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D7796-F675-488F-AC46-C88938C80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9051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448B02B-A32A-4383-BBC7-0C383390A9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45834-53BD-4C8F-B791-CD5378F4150E}" type="datetimeFigureOut">
              <a:rPr lang="en-US" smtClean="0"/>
              <a:t>3/11/25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CFF7E77-47E0-4F9E-9148-8D0C59C0CF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8005A2-ECF0-4759-A17B-FDECE80683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D7796-F675-488F-AC46-C88938C80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0188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A1DD4B-5676-477E-8C52-4C1CF160FC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0940" y="1094448"/>
            <a:ext cx="3785860" cy="1554362"/>
          </a:xfrm>
        </p:spPr>
        <p:txBody>
          <a:bodyPr anchor="t">
            <a:normAutofit/>
          </a:bodyPr>
          <a:lstStyle>
            <a:lvl1pPr>
              <a:defRPr sz="2800" cap="all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5A3E63-EB15-4D82-BF2B-36BB030C43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4500" y="922689"/>
            <a:ext cx="5486002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BE994E-BAB7-43DC-A0E4-C779CF2A33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90940" y="2701254"/>
            <a:ext cx="3785860" cy="316773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DEFAAA-1B70-42AA-ADCC-F49B581326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45834-53BD-4C8F-B791-CD5378F4150E}" type="datetimeFigureOut">
              <a:rPr lang="en-US" smtClean="0"/>
              <a:t>3/11/25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C7B6CC-1C13-4F34-AC86-CCD442C8C3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F1B638-9061-41AD-AF47-73A4AF8B7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D7796-F675-488F-AC46-C88938C80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4513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CF3C43-1676-4A29-83F9-D788ED2E7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0940" y="1097280"/>
            <a:ext cx="3785860" cy="1559740"/>
          </a:xfrm>
        </p:spPr>
        <p:txBody>
          <a:bodyPr anchor="t">
            <a:normAutofit/>
          </a:bodyPr>
          <a:lstStyle>
            <a:lvl1pPr>
              <a:defRPr sz="280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214A903-97C7-4349-B8CE-1BBED1942E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24500" y="1143000"/>
            <a:ext cx="5486400" cy="4572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0A9F58-4AEB-4286-98F7-3C77AA913B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90940" y="2697480"/>
            <a:ext cx="3785860" cy="309342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F55A58-F085-4500-AF61-045B12C8F4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45834-53BD-4C8F-B791-CD5378F4150E}" type="datetimeFigureOut">
              <a:rPr lang="en-US" smtClean="0"/>
              <a:t>3/11/25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936470-561D-49AE-AC84-B79D483FDA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EF2BE2-DF21-4683-9D5F-849A525FD5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D7796-F675-488F-AC46-C88938C80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8763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E4438DC-3CEE-4170-9B1C-BAC05CD8C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8136" y="1090245"/>
            <a:ext cx="9922764" cy="129422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C19D24-DCBE-47F9-8B85-8A118B02B3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88136" y="2447778"/>
            <a:ext cx="9922764" cy="38387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4F5788-BDCE-49E2-80AE-31C739C6A0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15200" y="6389688"/>
            <a:ext cx="36953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A1E45834-53BD-4C8F-B791-CD5378F4150E}" type="datetimeFigureOut">
              <a:rPr lang="en-US" smtClean="0"/>
              <a:t>3/11/25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1D5844-8163-4D82-BEFC-BC2D8D511B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90940" y="6389688"/>
            <a:ext cx="44335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698A50-C435-4220-82C6-C8D62A7C9E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83190" y="6389688"/>
            <a:ext cx="9402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719D7796-F675-488F-AC46-C88938C80352}" type="slidenum">
              <a:rPr lang="en-US" smtClean="0"/>
              <a:t>‹#›</a:t>
            </a:fld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8689CE0-64D2-447C-9C1F-872D111D8AC3}"/>
              </a:ext>
            </a:extLst>
          </p:cNvPr>
          <p:cNvCxnSpPr>
            <a:cxnSpLocks/>
          </p:cNvCxnSpPr>
          <p:nvPr/>
        </p:nvCxnSpPr>
        <p:spPr>
          <a:xfrm>
            <a:off x="0" y="1185205"/>
            <a:ext cx="804195" cy="0"/>
          </a:xfrm>
          <a:prstGeom prst="line">
            <a:avLst/>
          </a:prstGeom>
          <a:ln w="857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0580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94" r:id="rId6"/>
    <p:sldLayoutId id="2147483689" r:id="rId7"/>
    <p:sldLayoutId id="2147483690" r:id="rId8"/>
    <p:sldLayoutId id="2147483691" r:id="rId9"/>
    <p:sldLayoutId id="2147483693" r:id="rId10"/>
    <p:sldLayoutId id="2147483692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400" b="1" kern="1200" cap="none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30000"/>
        </a:lnSpc>
        <a:spcBef>
          <a:spcPts val="1000"/>
        </a:spcBef>
        <a:buFont typeface="Neue Haas Grotesk Text Pro" panose="020B0504020202020204" pitchFamily="34" charset="0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228600" algn="l" defTabSz="914400" rtl="0" eaLnBrk="1" latinLnBrk="0" hangingPunct="1">
        <a:lnSpc>
          <a:spcPct val="130000"/>
        </a:lnSpc>
        <a:spcBef>
          <a:spcPts val="500"/>
        </a:spcBef>
        <a:buFont typeface="Neue Haas Grotesk Text Pro" panose="020B0504020202020204" pitchFamily="34" charset="0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228600" algn="l" defTabSz="914400" rtl="0" eaLnBrk="1" latinLnBrk="0" hangingPunct="1">
        <a:lnSpc>
          <a:spcPct val="130000"/>
        </a:lnSpc>
        <a:spcBef>
          <a:spcPts val="500"/>
        </a:spcBef>
        <a:buFont typeface="Neue Haas Grotesk Text Pro" panose="020B0504020202020204" pitchFamily="34" charset="0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defTabSz="914400" rtl="0" eaLnBrk="1" latinLnBrk="0" hangingPunct="1">
        <a:lnSpc>
          <a:spcPct val="130000"/>
        </a:lnSpc>
        <a:spcBef>
          <a:spcPts val="500"/>
        </a:spcBef>
        <a:buFont typeface="Neue Haas Grotesk Text Pro" panose="020B0504020202020204" pitchFamily="34" charset="0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228600" algn="l" defTabSz="914400" rtl="0" eaLnBrk="1" latinLnBrk="0" hangingPunct="1">
        <a:lnSpc>
          <a:spcPct val="130000"/>
        </a:lnSpc>
        <a:spcBef>
          <a:spcPts val="500"/>
        </a:spcBef>
        <a:buFont typeface="Neue Haas Grotesk Text Pro" panose="020B0504020202020204" pitchFamily="34" charset="0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Relationship Id="rId9" Type="http://schemas.openxmlformats.org/officeDocument/2006/relationships/image" Target="../media/image46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G"/><Relationship Id="rId5" Type="http://schemas.openxmlformats.org/officeDocument/2006/relationships/image" Target="../media/image49.png"/><Relationship Id="rId4" Type="http://schemas.openxmlformats.org/officeDocument/2006/relationships/image" Target="../media/image48.jpg"/><Relationship Id="rId9" Type="http://schemas.openxmlformats.org/officeDocument/2006/relationships/image" Target="../media/image5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png"/><Relationship Id="rId4" Type="http://schemas.openxmlformats.org/officeDocument/2006/relationships/image" Target="../media/image5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.jpeg"/><Relationship Id="rId7" Type="http://schemas.openxmlformats.org/officeDocument/2006/relationships/image" Target="../media/image2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E3BB69-8C5D-5AC8-065E-C247D31B95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 useBgFill="1">
        <p:nvSpPr>
          <p:cNvPr id="4" name="Rectangle 3">
            <a:extLst>
              <a:ext uri="{FF2B5EF4-FFF2-40B4-BE49-F238E27FC236}">
                <a16:creationId xmlns:a16="http://schemas.microsoft.com/office/drawing/2014/main" id="{75254D82-56F7-000E-C3B8-29797E89C6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35E168C-1995-0126-BA69-97204B0AB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6B4AC88-3815-F7E2-696E-96C4372BBE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1207120"/>
            <a:ext cx="804195" cy="0"/>
          </a:xfrm>
          <a:prstGeom prst="line">
            <a:avLst/>
          </a:prstGeom>
          <a:ln w="1238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blue abstract watercolor pattern on a white background">
            <a:extLst>
              <a:ext uri="{FF2B5EF4-FFF2-40B4-BE49-F238E27FC236}">
                <a16:creationId xmlns:a16="http://schemas.microsoft.com/office/drawing/2014/main" id="{BC4D8684-4CCA-82E4-7458-CC805B833CF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5000"/>
          </a:blip>
          <a:srcRect l="4023" r="12926" b="-1"/>
          <a:stretch/>
        </p:blipFill>
        <p:spPr>
          <a:xfrm>
            <a:off x="-1" y="10"/>
            <a:ext cx="8532727" cy="685798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A347531-A8A8-3061-17AD-D8286295A9FB}"/>
              </a:ext>
            </a:extLst>
          </p:cNvPr>
          <p:cNvSpPr/>
          <p:nvPr/>
        </p:nvSpPr>
        <p:spPr>
          <a:xfrm>
            <a:off x="402097" y="348746"/>
            <a:ext cx="6857552" cy="349536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7200" b="1" cap="all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glow rad="61566">
                    <a:schemeClr val="tx1"/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  <a:reflection blurRad="6350" stA="50000" endA="300" endPos="50000" dist="29997" dir="5400000" sy="-100000" algn="bl" rotWithShape="0"/>
                </a:effectLst>
                <a:latin typeface="+mj-lt"/>
                <a:ea typeface="+mj-ea"/>
                <a:cs typeface="+mj-cs"/>
              </a:rPr>
              <a:t>Northwest</a:t>
            </a:r>
          </a:p>
          <a:p>
            <a:pPr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7200" b="1" cap="all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glow rad="61566">
                    <a:schemeClr val="tx1"/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  <a:reflection blurRad="6350" stA="50000" endA="300" endPos="50000" dist="29997" dir="5400000" sy="-100000" algn="bl" rotWithShape="0"/>
                </a:effectLst>
                <a:latin typeface="+mj-lt"/>
                <a:ea typeface="+mj-ea"/>
                <a:cs typeface="+mj-cs"/>
              </a:rPr>
              <a:t>Noggin</a:t>
            </a:r>
          </a:p>
        </p:txBody>
      </p:sp>
      <p:pic>
        <p:nvPicPr>
          <p:cNvPr id="9" name="Picture 8" descr="A group of children looking at a variety of jars&#10;&#10;Description automatically generated">
            <a:extLst>
              <a:ext uri="{FF2B5EF4-FFF2-40B4-BE49-F238E27FC236}">
                <a16:creationId xmlns:a16="http://schemas.microsoft.com/office/drawing/2014/main" id="{E9BEAD7C-4FB9-932E-3780-4E4BD7418B8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65000"/>
          </a:blip>
          <a:srcRect l="24586" r="35396"/>
          <a:stretch/>
        </p:blipFill>
        <p:spPr>
          <a:xfrm>
            <a:off x="8532727" y="1"/>
            <a:ext cx="3659274" cy="6857999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96BA541F-D63D-7254-D366-0D0C38DDA344}"/>
              </a:ext>
            </a:extLst>
          </p:cNvPr>
          <p:cNvSpPr txBox="1">
            <a:spLocks/>
          </p:cNvSpPr>
          <p:nvPr/>
        </p:nvSpPr>
        <p:spPr>
          <a:xfrm>
            <a:off x="-2" y="2794477"/>
            <a:ext cx="8532727" cy="642429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6600" b="1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1800" dirty="0">
                <a:solidFill>
                  <a:schemeClr val="bg1"/>
                </a:solidFill>
                <a:effectLst/>
                <a:latin typeface="Bangla Sangam MN" panose="02000000000000000000" pitchFamily="2" charset="0"/>
                <a:ea typeface="Heiti TC Medium" pitchFamily="2" charset="-128"/>
                <a:cs typeface="Bangla Sangam MN" panose="02000000000000000000" pitchFamily="2" charset="0"/>
              </a:rPr>
              <a:t>Engaging community through neuroscience research and art!</a:t>
            </a:r>
          </a:p>
        </p:txBody>
      </p:sp>
      <p:pic>
        <p:nvPicPr>
          <p:cNvPr id="18" name="Picture 17" descr="A person holding a plant&#10;&#10;Description automatically generated">
            <a:extLst>
              <a:ext uri="{FF2B5EF4-FFF2-40B4-BE49-F238E27FC236}">
                <a16:creationId xmlns:a16="http://schemas.microsoft.com/office/drawing/2014/main" id="{23BE15B2-D625-78B7-A148-FE23F47B28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7455" y="3423405"/>
            <a:ext cx="2580406" cy="343894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6DA08AE-9165-2FF4-D76D-954891EFA4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11996" y="843174"/>
            <a:ext cx="1863188" cy="1863188"/>
          </a:xfrm>
          <a:prstGeom prst="rect">
            <a:avLst/>
          </a:prstGeom>
        </p:spPr>
      </p:pic>
      <p:pic>
        <p:nvPicPr>
          <p:cNvPr id="13" name="Picture 12" descr="A group of people in a room&#10;&#10;Description automatically generated">
            <a:extLst>
              <a:ext uri="{FF2B5EF4-FFF2-40B4-BE49-F238E27FC236}">
                <a16:creationId xmlns:a16="http://schemas.microsoft.com/office/drawing/2014/main" id="{D75CCE7F-3507-E7E5-9A54-C57FF07D5A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433348"/>
            <a:ext cx="4572000" cy="3429000"/>
          </a:xfrm>
          <a:prstGeom prst="rect">
            <a:avLst/>
          </a:prstGeom>
        </p:spPr>
      </p:pic>
      <p:pic>
        <p:nvPicPr>
          <p:cNvPr id="15" name="Picture 14" descr="A group of kids looking at a project&#10;&#10;Description automatically generated">
            <a:extLst>
              <a:ext uri="{FF2B5EF4-FFF2-40B4-BE49-F238E27FC236}">
                <a16:creationId xmlns:a16="http://schemas.microsoft.com/office/drawing/2014/main" id="{17CC8449-CDBA-3222-858A-7EC17859F4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81036" y="3433348"/>
            <a:ext cx="2568482" cy="3424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973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abstract watercolor pattern on a white background">
            <a:extLst>
              <a:ext uri="{FF2B5EF4-FFF2-40B4-BE49-F238E27FC236}">
                <a16:creationId xmlns:a16="http://schemas.microsoft.com/office/drawing/2014/main" id="{497F3A1C-119C-F916-C048-C70D4B452E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865" b="7865"/>
          <a:stretch/>
        </p:blipFill>
        <p:spPr>
          <a:xfrm>
            <a:off x="20" y="10"/>
            <a:ext cx="12191979" cy="6857989"/>
          </a:xfrm>
          <a:prstGeom prst="rect">
            <a:avLst/>
          </a:prstGeom>
        </p:spPr>
      </p:pic>
      <p:pic>
        <p:nvPicPr>
          <p:cNvPr id="6" name="Picture 5" descr="A group of people sitting on the floor&#10;&#10;Description automatically generated">
            <a:extLst>
              <a:ext uri="{FF2B5EF4-FFF2-40B4-BE49-F238E27FC236}">
                <a16:creationId xmlns:a16="http://schemas.microsoft.com/office/drawing/2014/main" id="{6C788779-6356-A611-CC7B-62BE9C3CFE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pic>
        <p:nvPicPr>
          <p:cNvPr id="8" name="Picture 7" descr="A group of people in a classroom&#10;&#10;Description automatically generated">
            <a:extLst>
              <a:ext uri="{FF2B5EF4-FFF2-40B4-BE49-F238E27FC236}">
                <a16:creationId xmlns:a16="http://schemas.microsoft.com/office/drawing/2014/main" id="{E183C991-417E-2851-A58C-918DCAADD9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1" y="-10"/>
            <a:ext cx="53339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2821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abstract watercolor pattern on a white background">
            <a:extLst>
              <a:ext uri="{FF2B5EF4-FFF2-40B4-BE49-F238E27FC236}">
                <a16:creationId xmlns:a16="http://schemas.microsoft.com/office/drawing/2014/main" id="{BC9F9FB1-7DDE-7A24-FE04-E4CB0CB326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865" b="7865"/>
          <a:stretch/>
        </p:blipFill>
        <p:spPr>
          <a:xfrm>
            <a:off x="20" y="10"/>
            <a:ext cx="12191979" cy="6857989"/>
          </a:xfrm>
          <a:prstGeom prst="rect">
            <a:avLst/>
          </a:prstGeom>
        </p:spPr>
      </p:pic>
      <p:pic>
        <p:nvPicPr>
          <p:cNvPr id="11" name="Picture 10" descr="A group of people in a room&#10;&#10;Description automatically generated">
            <a:extLst>
              <a:ext uri="{FF2B5EF4-FFF2-40B4-BE49-F238E27FC236}">
                <a16:creationId xmlns:a16="http://schemas.microsoft.com/office/drawing/2014/main" id="{4C5FB87C-7D03-993A-AD9A-B08E16C8A6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49782"/>
            <a:ext cx="3408218" cy="3408218"/>
          </a:xfrm>
          <a:prstGeom prst="rect">
            <a:avLst/>
          </a:prstGeom>
        </p:spPr>
      </p:pic>
      <p:pic>
        <p:nvPicPr>
          <p:cNvPr id="13" name="Picture 12" descr="A group of people in a room&#10;&#10;Description automatically generated">
            <a:extLst>
              <a:ext uri="{FF2B5EF4-FFF2-40B4-BE49-F238E27FC236}">
                <a16:creationId xmlns:a16="http://schemas.microsoft.com/office/drawing/2014/main" id="{85CB932D-F75E-4770-C70D-057E1C2A57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6426" y="1482416"/>
            <a:ext cx="5375574" cy="5375574"/>
          </a:xfrm>
          <a:prstGeom prst="rect">
            <a:avLst/>
          </a:prstGeom>
        </p:spPr>
      </p:pic>
      <p:pic>
        <p:nvPicPr>
          <p:cNvPr id="15" name="Picture 14" descr="A collage of people at a table&#10;&#10;Description automatically generated">
            <a:extLst>
              <a:ext uri="{FF2B5EF4-FFF2-40B4-BE49-F238E27FC236}">
                <a16:creationId xmlns:a16="http://schemas.microsoft.com/office/drawing/2014/main" id="{FF0E8E5F-10A3-74EE-A9E7-C99FF9F19E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8218" y="3449782"/>
            <a:ext cx="3408218" cy="3408218"/>
          </a:xfrm>
          <a:prstGeom prst="rect">
            <a:avLst/>
          </a:prstGeom>
        </p:spPr>
      </p:pic>
      <p:pic>
        <p:nvPicPr>
          <p:cNvPr id="19" name="Picture 18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B21A384E-A4C3-F397-BBE1-D791901289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10"/>
            <a:ext cx="4424855" cy="3449791"/>
          </a:xfrm>
          <a:prstGeom prst="rect">
            <a:avLst/>
          </a:prstGeom>
        </p:spPr>
      </p:pic>
      <p:pic>
        <p:nvPicPr>
          <p:cNvPr id="23" name="Picture 22" descr="A person holding a string&#10;&#10;Description automatically generated">
            <a:extLst>
              <a:ext uri="{FF2B5EF4-FFF2-40B4-BE49-F238E27FC236}">
                <a16:creationId xmlns:a16="http://schemas.microsoft.com/office/drawing/2014/main" id="{4A27FB83-C884-F3F4-F295-94FC0B2A75D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24855" y="25853"/>
            <a:ext cx="2383044" cy="3423929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D44F1BE8-0332-9B0D-48B1-226CA973E73A}"/>
              </a:ext>
            </a:extLst>
          </p:cNvPr>
          <p:cNvSpPr txBox="1"/>
          <p:nvPr/>
        </p:nvSpPr>
        <p:spPr>
          <a:xfrm>
            <a:off x="6968358" y="147617"/>
            <a:ext cx="52236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Cooper Black" panose="0208090404030B020404" pitchFamily="18" charset="77"/>
              </a:rPr>
              <a:t>The largest student-run, accessible,</a:t>
            </a:r>
          </a:p>
          <a:p>
            <a:r>
              <a:rPr lang="en-US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Cooper Black" panose="0208090404030B020404" pitchFamily="18" charset="77"/>
              </a:rPr>
              <a:t>all ages, FREE public celebration of music,</a:t>
            </a:r>
          </a:p>
          <a:p>
            <a:r>
              <a:rPr lang="en-US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Cooper Black" panose="0208090404030B020404" pitchFamily="18" charset="77"/>
              </a:rPr>
              <a:t>art, brain research and interdisciplinary</a:t>
            </a:r>
          </a:p>
          <a:p>
            <a:r>
              <a:rPr lang="en-US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Cooper Black" panose="0208090404030B020404" pitchFamily="18" charset="77"/>
              </a:rPr>
              <a:t>neuroscience in the Pacific Northwest! 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AA451219-79D9-2FE9-3060-4849682F25C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06887" y="1495553"/>
            <a:ext cx="1733759" cy="1733759"/>
          </a:xfrm>
          <a:prstGeom prst="rect">
            <a:avLst/>
          </a:prstGeom>
        </p:spPr>
      </p:pic>
      <p:pic>
        <p:nvPicPr>
          <p:cNvPr id="2" name="Picture 1" descr="A poster for a resilience event&#10;&#10;Description automatically generated">
            <a:extLst>
              <a:ext uri="{FF2B5EF4-FFF2-40B4-BE49-F238E27FC236}">
                <a16:creationId xmlns:a16="http://schemas.microsoft.com/office/drawing/2014/main" id="{44579B74-DE9F-9079-92D9-0C8C251C800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60298" y="1482416"/>
            <a:ext cx="4031681" cy="5375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0302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abstract watercolor pattern on a white background">
            <a:extLst>
              <a:ext uri="{FF2B5EF4-FFF2-40B4-BE49-F238E27FC236}">
                <a16:creationId xmlns:a16="http://schemas.microsoft.com/office/drawing/2014/main" id="{3FC39160-41E9-DDB8-55B9-63D54C8D38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865" b="7865"/>
          <a:stretch/>
        </p:blipFill>
        <p:spPr>
          <a:xfrm>
            <a:off x="20" y="10"/>
            <a:ext cx="12191979" cy="685798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4115E2F-1E4F-7833-EBCF-8AF7BF182C86}"/>
              </a:ext>
            </a:extLst>
          </p:cNvPr>
          <p:cNvSpPr/>
          <p:nvPr/>
        </p:nvSpPr>
        <p:spPr>
          <a:xfrm>
            <a:off x="402096" y="348747"/>
            <a:ext cx="7585765" cy="159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7200" b="1" cap="all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glow rad="61566">
                    <a:schemeClr val="tx1"/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  <a:reflection blurRad="6350" stA="50000" endA="300" endPos="50000" dist="29997" dir="5400000" sy="-100000" algn="bl" rotWithShape="0"/>
                </a:effectLst>
                <a:latin typeface="+mj-lt"/>
                <a:ea typeface="+mj-ea"/>
                <a:cs typeface="+mj-cs"/>
              </a:rPr>
              <a:t>MAKE ART</a:t>
            </a:r>
            <a:endParaRPr lang="en-US" sz="7200" b="1" cap="all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FFFF"/>
              </a:solidFill>
              <a:effectLst>
                <a:glow rad="61566">
                  <a:schemeClr val="tx1"/>
                </a:glow>
                <a:outerShdw blurRad="12700" dist="38100" dir="2700000" algn="tl" rotWithShape="0">
                  <a:schemeClr val="bg1">
                    <a:lumMod val="50000"/>
                  </a:schemeClr>
                </a:outerShdw>
                <a:reflection blurRad="6350" stA="50000" endA="300" endPos="50000" dist="29997" dir="5400000" sy="-100000" algn="bl" rotWithShape="0"/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31A8AB7-FE79-BE44-8061-5C0ED2985F92}"/>
              </a:ext>
            </a:extLst>
          </p:cNvPr>
          <p:cNvSpPr txBox="1">
            <a:spLocks/>
          </p:cNvSpPr>
          <p:nvPr/>
        </p:nvSpPr>
        <p:spPr>
          <a:xfrm>
            <a:off x="402096" y="1410093"/>
            <a:ext cx="5316320" cy="175656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6600" b="1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bg1"/>
                </a:solidFill>
                <a:effectLst/>
                <a:latin typeface="Bangla Sangam MN" panose="02000000000000000000" pitchFamily="2" charset="0"/>
                <a:ea typeface="Heiti TC Medium" pitchFamily="2" charset="-128"/>
                <a:cs typeface="Bangla Sangam MN" panose="02000000000000000000" pitchFamily="2" charset="0"/>
              </a:rPr>
              <a:t>-Engagement</a:t>
            </a:r>
          </a:p>
          <a:p>
            <a:r>
              <a:rPr lang="en-US" sz="2400" dirty="0">
                <a:solidFill>
                  <a:schemeClr val="bg1"/>
                </a:solidFill>
                <a:effectLst/>
                <a:latin typeface="Bangla Sangam MN" panose="02000000000000000000" pitchFamily="2" charset="0"/>
                <a:ea typeface="Heiti TC Medium" pitchFamily="2" charset="-128"/>
                <a:cs typeface="Bangla Sangam MN" panose="02000000000000000000" pitchFamily="2" charset="0"/>
              </a:rPr>
              <a:t>-Personal relevance</a:t>
            </a:r>
          </a:p>
          <a:p>
            <a:r>
              <a:rPr lang="en-US" sz="2400" dirty="0">
                <a:solidFill>
                  <a:schemeClr val="bg1"/>
                </a:solidFill>
                <a:effectLst/>
                <a:latin typeface="Bangla Sangam MN" panose="02000000000000000000" pitchFamily="2" charset="0"/>
                <a:ea typeface="Heiti TC Medium" pitchFamily="2" charset="-128"/>
                <a:cs typeface="Bangla Sangam MN" panose="02000000000000000000" pitchFamily="2" charset="0"/>
              </a:rPr>
              <a:t>-self-awareness AND </a:t>
            </a:r>
            <a:r>
              <a:rPr lang="en-US" sz="24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Bangla Sangam MN" panose="02000000000000000000" pitchFamily="2" charset="0"/>
                <a:ea typeface="Heiti TC Medium" pitchFamily="2" charset="-128"/>
                <a:cs typeface="Bangla Sangam MN" panose="02000000000000000000" pitchFamily="2" charset="0"/>
              </a:rPr>
              <a:t>EMPATHY</a:t>
            </a:r>
            <a:endParaRPr lang="en-US" sz="2400" dirty="0">
              <a:solidFill>
                <a:srgbClr val="FF0000"/>
              </a:solidFill>
              <a:effectLst/>
              <a:latin typeface="Bangla Sangam MN" panose="02000000000000000000" pitchFamily="2" charset="0"/>
              <a:ea typeface="Heiti TC Medium" pitchFamily="2" charset="-128"/>
              <a:cs typeface="Bangla Sangam MN" panose="02000000000000000000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B67E45E-0F16-9B08-8CA9-41F195C9E2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998095"/>
            <a:ext cx="4886300" cy="3859905"/>
          </a:xfrm>
          <a:prstGeom prst="rect">
            <a:avLst/>
          </a:prstGeom>
        </p:spPr>
      </p:pic>
      <p:pic>
        <p:nvPicPr>
          <p:cNvPr id="9" name="Picture 8" descr="A picture containing map&#10;&#10;Description automatically generated">
            <a:extLst>
              <a:ext uri="{FF2B5EF4-FFF2-40B4-BE49-F238E27FC236}">
                <a16:creationId xmlns:a16="http://schemas.microsoft.com/office/drawing/2014/main" id="{75A3B0F4-0308-9BF9-AF31-750AF58956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68690" y="0"/>
            <a:ext cx="2923309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BCFCF9B-6948-CE1E-E3F2-F8AE8E5C84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02443" y="2998095"/>
            <a:ext cx="5146540" cy="3859905"/>
          </a:xfrm>
          <a:prstGeom prst="rect">
            <a:avLst/>
          </a:prstGeom>
        </p:spPr>
      </p:pic>
      <p:pic>
        <p:nvPicPr>
          <p:cNvPr id="12" name="Picture 11" descr="A collage of a human brain&#10;&#10;Description automatically generated">
            <a:extLst>
              <a:ext uri="{FF2B5EF4-FFF2-40B4-BE49-F238E27FC236}">
                <a16:creationId xmlns:a16="http://schemas.microsoft.com/office/drawing/2014/main" id="{3DF57BAC-3C1F-75FC-E767-52875A814C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48964" y="2993816"/>
            <a:ext cx="3143016" cy="385990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E44F2D6-E9A5-EB25-BEA7-7B441F1241C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18416" y="-4327"/>
            <a:ext cx="4001283" cy="300096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C92DB1E-E9E2-1489-0DF7-C7873B0916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94363" y="2996636"/>
            <a:ext cx="3009537" cy="386136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13E0253-BAD0-ACB9-D579-47CCEFDB94D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90697" y="-5713"/>
            <a:ext cx="4001283" cy="3003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8333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in a room&#10;&#10;Description automatically generated">
            <a:extLst>
              <a:ext uri="{FF2B5EF4-FFF2-40B4-BE49-F238E27FC236}">
                <a16:creationId xmlns:a16="http://schemas.microsoft.com/office/drawing/2014/main" id="{92525F11-61CF-987F-15D2-94DD418998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6829" y="0"/>
            <a:ext cx="5255172" cy="6858000"/>
          </a:xfrm>
          <a:prstGeom prst="rect">
            <a:avLst/>
          </a:prstGeom>
        </p:spPr>
      </p:pic>
      <p:pic>
        <p:nvPicPr>
          <p:cNvPr id="7" name="Picture 6" descr="A group of people playing instruments&#10;&#10;Description automatically generated">
            <a:extLst>
              <a:ext uri="{FF2B5EF4-FFF2-40B4-BE49-F238E27FC236}">
                <a16:creationId xmlns:a16="http://schemas.microsoft.com/office/drawing/2014/main" id="{58B3808F-82FB-B736-A019-17311502E5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9368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3558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abstract watercolor pattern on a white background">
            <a:extLst>
              <a:ext uri="{FF2B5EF4-FFF2-40B4-BE49-F238E27FC236}">
                <a16:creationId xmlns:a16="http://schemas.microsoft.com/office/drawing/2014/main" id="{3E31C6B5-4E0D-12C4-2A52-BBDBD04299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865" b="7865"/>
          <a:stretch/>
        </p:blipFill>
        <p:spPr>
          <a:xfrm>
            <a:off x="20" y="10"/>
            <a:ext cx="12191979" cy="685798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556A4F5-5023-7845-2A42-D6FC4177B678}"/>
              </a:ext>
            </a:extLst>
          </p:cNvPr>
          <p:cNvSpPr/>
          <p:nvPr/>
        </p:nvSpPr>
        <p:spPr>
          <a:xfrm>
            <a:off x="402096" y="348747"/>
            <a:ext cx="7585765" cy="159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/>
          <a:p>
            <a:pPr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7200" b="1" cap="all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glow rad="61566">
                    <a:schemeClr val="tx1"/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  <a:reflection blurRad="6350" stA="50000" endA="300" endPos="50000" dist="29997" dir="5400000" sy="-100000" algn="bl" rotWithShape="0"/>
                </a:effectLst>
                <a:latin typeface="+mj-lt"/>
                <a:ea typeface="+mj-ea"/>
                <a:cs typeface="+mj-cs"/>
              </a:rPr>
              <a:t>INFORM POLICY</a:t>
            </a:r>
            <a:endParaRPr lang="en-US" sz="7200" b="1" cap="all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FFFF"/>
              </a:solidFill>
              <a:effectLst>
                <a:glow rad="61566">
                  <a:schemeClr val="tx1"/>
                </a:glow>
                <a:outerShdw blurRad="12700" dist="38100" dir="2700000" algn="tl" rotWithShape="0">
                  <a:schemeClr val="bg1">
                    <a:lumMod val="50000"/>
                  </a:schemeClr>
                </a:outerShdw>
                <a:reflection blurRad="6350" stA="50000" endA="300" endPos="50000" dist="29997" dir="5400000" sy="-100000" algn="bl" rotWithShape="0"/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063B20C-6523-1877-3FF3-15E694B7DA44}"/>
              </a:ext>
            </a:extLst>
          </p:cNvPr>
          <p:cNvSpPr txBox="1">
            <a:spLocks/>
          </p:cNvSpPr>
          <p:nvPr/>
        </p:nvSpPr>
        <p:spPr>
          <a:xfrm>
            <a:off x="402075" y="1385455"/>
            <a:ext cx="7795993" cy="225829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6600" b="1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bg1"/>
                </a:solidFill>
                <a:effectLst/>
                <a:latin typeface="Bangla Sangam MN" panose="02000000000000000000" pitchFamily="2" charset="0"/>
                <a:ea typeface="Heiti TC Medium" pitchFamily="2" charset="-128"/>
                <a:cs typeface="Bangla Sangam MN" panose="02000000000000000000" pitchFamily="2" charset="0"/>
              </a:rPr>
              <a:t>-Research topics are popular!</a:t>
            </a:r>
          </a:p>
          <a:p>
            <a:r>
              <a:rPr lang="en-US" sz="2400" dirty="0">
                <a:solidFill>
                  <a:schemeClr val="bg1"/>
                </a:solidFill>
                <a:effectLst/>
                <a:latin typeface="Bangla Sangam MN" panose="02000000000000000000" pitchFamily="2" charset="0"/>
                <a:ea typeface="Heiti TC Medium" pitchFamily="2" charset="-128"/>
                <a:cs typeface="Bangla Sangam MN" panose="02000000000000000000" pitchFamily="2" charset="0"/>
              </a:rPr>
              <a:t>-Interdisciplinary/STEAM approaches WORK</a:t>
            </a:r>
          </a:p>
          <a:p>
            <a:r>
              <a:rPr lang="en-US" sz="2400" dirty="0">
                <a:solidFill>
                  <a:schemeClr val="bg1"/>
                </a:solidFill>
                <a:effectLst/>
                <a:latin typeface="Bangla Sangam MN" panose="02000000000000000000" pitchFamily="2" charset="0"/>
                <a:ea typeface="Heiti TC Medium" pitchFamily="2" charset="-128"/>
                <a:cs typeface="Bangla Sangam MN" panose="02000000000000000000" pitchFamily="2" charset="0"/>
              </a:rPr>
              <a:t>-1. School start times for adolescents</a:t>
            </a:r>
          </a:p>
          <a:p>
            <a:r>
              <a:rPr lang="en-US" sz="2400" dirty="0">
                <a:solidFill>
                  <a:schemeClr val="bg1"/>
                </a:solidFill>
                <a:latin typeface="Bangla Sangam MN" panose="02000000000000000000" pitchFamily="2" charset="0"/>
                <a:ea typeface="Heiti TC Medium" pitchFamily="2" charset="-128"/>
                <a:cs typeface="Bangla Sangam MN" panose="02000000000000000000" pitchFamily="2" charset="0"/>
              </a:rPr>
              <a:t>-2. Permanent standard time</a:t>
            </a:r>
          </a:p>
          <a:p>
            <a:r>
              <a:rPr lang="en-US" sz="2400" dirty="0">
                <a:solidFill>
                  <a:schemeClr val="bg1"/>
                </a:solidFill>
                <a:effectLst/>
                <a:latin typeface="Bangla Sangam MN" panose="02000000000000000000" pitchFamily="2" charset="0"/>
                <a:ea typeface="Heiti TC Medium" pitchFamily="2" charset="-128"/>
                <a:cs typeface="Bangla Sangam MN" panose="02000000000000000000" pitchFamily="2" charset="0"/>
              </a:rPr>
              <a:t>-3. Housing first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D932479-477B-F3DB-136E-0BEA2EE33C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9200" y="0"/>
            <a:ext cx="3352800" cy="2700122"/>
          </a:xfrm>
          <a:prstGeom prst="rect">
            <a:avLst/>
          </a:prstGeom>
        </p:spPr>
      </p:pic>
      <p:pic>
        <p:nvPicPr>
          <p:cNvPr id="13" name="Picture 12" descr="A group of kids holding objects&#10;&#10;Description automatically generated">
            <a:extLst>
              <a:ext uri="{FF2B5EF4-FFF2-40B4-BE49-F238E27FC236}">
                <a16:creationId xmlns:a16="http://schemas.microsoft.com/office/drawing/2014/main" id="{01AF5B38-65F3-EE9B-A850-53BF127B50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7592" y="3484796"/>
            <a:ext cx="4497592" cy="33731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871C9E1-C709-AFF2-12AA-6A5709DE43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41741" y="2700122"/>
            <a:ext cx="3350238" cy="4182511"/>
          </a:xfrm>
          <a:prstGeom prst="rect">
            <a:avLst/>
          </a:prstGeom>
        </p:spPr>
      </p:pic>
      <p:pic>
        <p:nvPicPr>
          <p:cNvPr id="9" name="Picture 8" descr="A group of people in a lab&#10;&#10;Description automatically generated">
            <a:extLst>
              <a:ext uri="{FF2B5EF4-FFF2-40B4-BE49-F238E27FC236}">
                <a16:creationId xmlns:a16="http://schemas.microsoft.com/office/drawing/2014/main" id="{6FAB914C-A1F6-BD25-2933-C109CA4D99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486619"/>
            <a:ext cx="4497572" cy="3376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6213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women in a room&#10;&#10;Description automatically generated">
            <a:extLst>
              <a:ext uri="{FF2B5EF4-FFF2-40B4-BE49-F238E27FC236}">
                <a16:creationId xmlns:a16="http://schemas.microsoft.com/office/drawing/2014/main" id="{FF983886-19D5-8211-991B-E9BE267CED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265683" cy="6858000"/>
          </a:xfrm>
          <a:prstGeom prst="rect">
            <a:avLst/>
          </a:prstGeom>
        </p:spPr>
      </p:pic>
      <p:pic>
        <p:nvPicPr>
          <p:cNvPr id="7" name="Picture 6" descr="A collage of a group of people&#10;&#10;Description automatically generated">
            <a:extLst>
              <a:ext uri="{FF2B5EF4-FFF2-40B4-BE49-F238E27FC236}">
                <a16:creationId xmlns:a16="http://schemas.microsoft.com/office/drawing/2014/main" id="{0559658C-F786-432A-18E4-A4F573DDA6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5683" y="0"/>
            <a:ext cx="69263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0337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8689CE0-64D2-447C-9C1F-872D111D8A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1185205"/>
            <a:ext cx="804195" cy="0"/>
          </a:xfrm>
          <a:prstGeom prst="line">
            <a:avLst/>
          </a:prstGeom>
          <a:ln w="857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A6B4F65-EE0E-4A52-B5A5-85584D0801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group of children in a room&#10;&#10;Description automatically generated">
            <a:extLst>
              <a:ext uri="{FF2B5EF4-FFF2-40B4-BE49-F238E27FC236}">
                <a16:creationId xmlns:a16="http://schemas.microsoft.com/office/drawing/2014/main" id="{B6083F7D-C6D2-05C7-4DDD-0A3E65C759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45" b="21855"/>
          <a:stretch/>
        </p:blipFill>
        <p:spPr>
          <a:xfrm>
            <a:off x="20" y="10"/>
            <a:ext cx="12191979" cy="685798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E038C73-3BCD-FB25-6872-28E4EBE6A95B}"/>
              </a:ext>
            </a:extLst>
          </p:cNvPr>
          <p:cNvSpPr/>
          <p:nvPr/>
        </p:nvSpPr>
        <p:spPr>
          <a:xfrm>
            <a:off x="3565711" y="0"/>
            <a:ext cx="8626269" cy="341395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7200" b="1" cap="all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glow rad="61566">
                    <a:schemeClr val="tx1"/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  <a:reflection blurRad="6350" stA="50000" endA="300" endPos="50000" dist="29997" dir="5400000" sy="-100000" algn="bl" rotWithShape="0"/>
                </a:effectLst>
                <a:latin typeface="+mj-lt"/>
                <a:ea typeface="+mj-ea"/>
                <a:cs typeface="+mj-cs"/>
              </a:rPr>
              <a:t>Brain research is compelling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2641644-9F3A-ECFA-2D5E-162E2C542F13}"/>
              </a:ext>
            </a:extLst>
          </p:cNvPr>
          <p:cNvSpPr txBox="1">
            <a:spLocks/>
          </p:cNvSpPr>
          <p:nvPr/>
        </p:nvSpPr>
        <p:spPr>
          <a:xfrm>
            <a:off x="3394841" y="4882342"/>
            <a:ext cx="8797159" cy="246511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6600" b="1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bg1"/>
                </a:solidFill>
                <a:effectLst/>
                <a:latin typeface="Bangla Sangam MN" panose="02000000000000000000" pitchFamily="2" charset="0"/>
                <a:ea typeface="Heiti TC Medium" pitchFamily="2" charset="-128"/>
                <a:cs typeface="Bangla Sangam MN" panose="02000000000000000000" pitchFamily="2" charset="0"/>
              </a:rPr>
              <a:t>*PEOPLE ARE INTERESTED</a:t>
            </a:r>
          </a:p>
          <a:p>
            <a:r>
              <a:rPr lang="en-US" sz="2400" dirty="0">
                <a:solidFill>
                  <a:schemeClr val="bg1"/>
                </a:solidFill>
                <a:latin typeface="Bangla Sangam MN" panose="02000000000000000000" pitchFamily="2" charset="0"/>
                <a:ea typeface="Heiti TC Medium" pitchFamily="2" charset="-128"/>
                <a:cs typeface="Bangla Sangam MN" panose="02000000000000000000" pitchFamily="2" charset="0"/>
              </a:rPr>
              <a:t>*THEY WANT to hear about it, and be included</a:t>
            </a:r>
          </a:p>
          <a:p>
            <a:r>
              <a:rPr lang="en-US" sz="2400" dirty="0">
                <a:solidFill>
                  <a:schemeClr val="bg1"/>
                </a:solidFill>
                <a:effectLst/>
                <a:latin typeface="Bangla Sangam MN" panose="02000000000000000000" pitchFamily="2" charset="0"/>
                <a:ea typeface="Heiti TC Medium" pitchFamily="2" charset="-128"/>
                <a:cs typeface="Bangla Sangam MN" panose="02000000000000000000" pitchFamily="2" charset="0"/>
              </a:rPr>
              <a:t>*LARGe institutions get funding, but don’t ALWAYS </a:t>
            </a:r>
          </a:p>
          <a:p>
            <a:r>
              <a:rPr lang="en-US" sz="2400" dirty="0">
                <a:solidFill>
                  <a:schemeClr val="bg1"/>
                </a:solidFill>
                <a:latin typeface="Bangla Sangam MN" panose="02000000000000000000" pitchFamily="2" charset="0"/>
                <a:ea typeface="Heiti TC Medium" pitchFamily="2" charset="-128"/>
                <a:cs typeface="Bangla Sangam MN" panose="02000000000000000000" pitchFamily="2" charset="0"/>
              </a:rPr>
              <a:t>  </a:t>
            </a:r>
            <a:r>
              <a:rPr lang="en-US" sz="2400" dirty="0">
                <a:solidFill>
                  <a:schemeClr val="bg1"/>
                </a:solidFill>
                <a:effectLst/>
                <a:latin typeface="Bangla Sangam MN" panose="02000000000000000000" pitchFamily="2" charset="0"/>
                <a:ea typeface="Heiti TC Medium" pitchFamily="2" charset="-128"/>
                <a:cs typeface="Bangla Sangam MN" panose="02000000000000000000" pitchFamily="2" charset="0"/>
              </a:rPr>
              <a:t>go places, listen, share stories accessibly or </a:t>
            </a:r>
          </a:p>
          <a:p>
            <a:r>
              <a:rPr lang="en-US" sz="2400" dirty="0">
                <a:solidFill>
                  <a:schemeClr val="bg1"/>
                </a:solidFill>
                <a:latin typeface="Bangla Sangam MN" panose="02000000000000000000" pitchFamily="2" charset="0"/>
                <a:ea typeface="Heiti TC Medium" pitchFamily="2" charset="-128"/>
                <a:cs typeface="Bangla Sangam MN" panose="02000000000000000000" pitchFamily="2" charset="0"/>
              </a:rPr>
              <a:t>  </a:t>
            </a:r>
            <a:r>
              <a:rPr lang="en-US" sz="2400" dirty="0">
                <a:solidFill>
                  <a:schemeClr val="bg1"/>
                </a:solidFill>
                <a:effectLst/>
                <a:latin typeface="Bangla Sangam MN" panose="02000000000000000000" pitchFamily="2" charset="0"/>
                <a:ea typeface="Heiti TC Medium" pitchFamily="2" charset="-128"/>
                <a:cs typeface="Bangla Sangam MN" panose="02000000000000000000" pitchFamily="2" charset="0"/>
              </a:rPr>
              <a:t>make or support art AND engagement</a:t>
            </a:r>
          </a:p>
          <a:p>
            <a:endParaRPr lang="en-US" sz="2400" dirty="0">
              <a:solidFill>
                <a:schemeClr val="bg1"/>
              </a:solidFill>
              <a:effectLst/>
              <a:latin typeface="Heiti TC Medium" pitchFamily="2" charset="-128"/>
              <a:ea typeface="Heiti TC Medium" pitchFamily="2" charset="-128"/>
              <a:cs typeface="Aptos Display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91054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8689CE0-64D2-447C-9C1F-872D111D8A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1185205"/>
            <a:ext cx="804195" cy="0"/>
          </a:xfrm>
          <a:prstGeom prst="line">
            <a:avLst/>
          </a:prstGeom>
          <a:ln w="857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A6B4F65-EE0E-4A52-B5A5-85584D0801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lue abstract watercolor pattern on a white background">
            <a:extLst>
              <a:ext uri="{FF2B5EF4-FFF2-40B4-BE49-F238E27FC236}">
                <a16:creationId xmlns:a16="http://schemas.microsoft.com/office/drawing/2014/main" id="{0C4D2867-0A88-D014-F439-B160EFA288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865" b="7865"/>
          <a:stretch/>
        </p:blipFill>
        <p:spPr>
          <a:xfrm>
            <a:off x="20" y="10"/>
            <a:ext cx="12191979" cy="685798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EC784BE-6C32-16C7-A4B9-BAF54B7524BC}"/>
              </a:ext>
            </a:extLst>
          </p:cNvPr>
          <p:cNvSpPr/>
          <p:nvPr/>
        </p:nvSpPr>
        <p:spPr>
          <a:xfrm>
            <a:off x="402096" y="348747"/>
            <a:ext cx="7585765" cy="159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/>
          <a:p>
            <a:pPr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7200" b="1" cap="all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glow rad="61566">
                    <a:schemeClr val="tx1"/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  <a:reflection blurRad="6350" stA="50000" endA="300" endPos="50000" dist="29997" dir="5400000" sy="-100000" algn="bl" rotWithShape="0"/>
                </a:effectLst>
                <a:latin typeface="+mj-lt"/>
                <a:ea typeface="+mj-ea"/>
                <a:cs typeface="+mj-cs"/>
              </a:rPr>
              <a:t>ALL VOLUNTEER</a:t>
            </a:r>
            <a:endParaRPr lang="en-US" sz="7200" b="1" cap="all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FFFF"/>
              </a:solidFill>
              <a:effectLst>
                <a:glow rad="61566">
                  <a:schemeClr val="tx1"/>
                </a:glow>
                <a:outerShdw blurRad="12700" dist="38100" dir="2700000" algn="tl" rotWithShape="0">
                  <a:schemeClr val="bg1">
                    <a:lumMod val="50000"/>
                  </a:schemeClr>
                </a:outerShdw>
                <a:reflection blurRad="6350" stA="50000" endA="300" endPos="50000" dist="29997" dir="5400000" sy="-100000" algn="bl" rotWithShape="0"/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9F0353A-BC56-8264-C912-76202D4C6EDA}"/>
              </a:ext>
            </a:extLst>
          </p:cNvPr>
          <p:cNvSpPr txBox="1">
            <a:spLocks/>
          </p:cNvSpPr>
          <p:nvPr/>
        </p:nvSpPr>
        <p:spPr>
          <a:xfrm>
            <a:off x="402096" y="1460941"/>
            <a:ext cx="8205856" cy="246511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6600" b="1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bg1"/>
                </a:solidFill>
                <a:effectLst/>
                <a:latin typeface="Bangla Sangam MN" panose="02000000000000000000" pitchFamily="2" charset="0"/>
                <a:ea typeface="Heiti TC Medium" pitchFamily="2" charset="-128"/>
                <a:cs typeface="Bangla Sangam MN" panose="02000000000000000000" pitchFamily="2" charset="0"/>
              </a:rPr>
              <a:t>THIRTEEN years (SINCE 2012)!</a:t>
            </a:r>
          </a:p>
          <a:p>
            <a:r>
              <a:rPr lang="en-US" sz="2400" dirty="0">
                <a:solidFill>
                  <a:schemeClr val="bg1"/>
                </a:solidFill>
                <a:effectLst/>
                <a:latin typeface="Bangla Sangam MN" panose="02000000000000000000" pitchFamily="2" charset="0"/>
                <a:ea typeface="Heiti TC Medium" pitchFamily="2" charset="-128"/>
                <a:cs typeface="Bangla Sangam MN" panose="02000000000000000000" pitchFamily="2" charset="0"/>
              </a:rPr>
              <a:t>NO ADMISSION - NO TUITION - open to everyone</a:t>
            </a:r>
          </a:p>
          <a:p>
            <a:r>
              <a:rPr lang="en-US" sz="2400" dirty="0">
                <a:solidFill>
                  <a:schemeClr val="bg1"/>
                </a:solidFill>
                <a:effectLst/>
                <a:latin typeface="Bangla Sangam MN" panose="02000000000000000000" pitchFamily="2" charset="0"/>
                <a:ea typeface="Heiti TC Medium" pitchFamily="2" charset="-128"/>
                <a:cs typeface="Bangla Sangam MN" panose="02000000000000000000" pitchFamily="2" charset="0"/>
              </a:rPr>
              <a:t>75,000+ public K12 students/community members</a:t>
            </a:r>
          </a:p>
          <a:p>
            <a:r>
              <a:rPr lang="en-US" sz="2400" dirty="0">
                <a:solidFill>
                  <a:schemeClr val="bg1"/>
                </a:solidFill>
                <a:effectLst/>
                <a:latin typeface="Bangla Sangam MN" panose="02000000000000000000" pitchFamily="2" charset="0"/>
                <a:ea typeface="Heiti TC Medium" pitchFamily="2" charset="-128"/>
                <a:cs typeface="Bangla Sangam MN" panose="02000000000000000000" pitchFamily="2" charset="0"/>
              </a:rPr>
              <a:t>local/national/international collaborators</a:t>
            </a:r>
          </a:p>
          <a:p>
            <a:endParaRPr lang="en-US" sz="2400" dirty="0">
              <a:solidFill>
                <a:schemeClr val="bg1"/>
              </a:solidFill>
              <a:effectLst/>
              <a:latin typeface="Heiti TC Medium" pitchFamily="2" charset="-128"/>
              <a:ea typeface="Heiti TC Medium" pitchFamily="2" charset="-128"/>
              <a:cs typeface="Aptos Display" panose="020F0502020204030204" pitchFamily="34" charset="0"/>
            </a:endParaRPr>
          </a:p>
        </p:txBody>
      </p:sp>
      <p:pic>
        <p:nvPicPr>
          <p:cNvPr id="10" name="Picture 9" descr="A collage of people and a group of people&#10;&#10;Description automatically generated">
            <a:extLst>
              <a:ext uri="{FF2B5EF4-FFF2-40B4-BE49-F238E27FC236}">
                <a16:creationId xmlns:a16="http://schemas.microsoft.com/office/drawing/2014/main" id="{A1A27C32-B380-C1AD-ECD7-F7A3B2770F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3200407"/>
            <a:ext cx="3657592" cy="365759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56674B6-BC46-2674-CE9C-9FD413F3C7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7616" y="3200407"/>
            <a:ext cx="4876793" cy="365759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A2B742-B190-54FA-351C-7774AEA106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87861" y="3199924"/>
            <a:ext cx="4204120" cy="3658076"/>
          </a:xfrm>
          <a:prstGeom prst="rect">
            <a:avLst/>
          </a:prstGeom>
        </p:spPr>
      </p:pic>
      <p:pic>
        <p:nvPicPr>
          <p:cNvPr id="5" name="Picture 4" descr="A child in a black glove touching a child's forehead&#10;&#10;Description automatically generated">
            <a:extLst>
              <a:ext uri="{FF2B5EF4-FFF2-40B4-BE49-F238E27FC236}">
                <a16:creationId xmlns:a16="http://schemas.microsoft.com/office/drawing/2014/main" id="{E5D64044-CF29-38F7-8DEC-5FD773E80F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07971" y="-1"/>
            <a:ext cx="3584009" cy="31999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AB203EA-CD87-157E-4812-E1CCFAC97E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02057" y="5186831"/>
            <a:ext cx="2228213" cy="1671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5099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abstract watercolor pattern on a white background">
            <a:extLst>
              <a:ext uri="{FF2B5EF4-FFF2-40B4-BE49-F238E27FC236}">
                <a16:creationId xmlns:a16="http://schemas.microsoft.com/office/drawing/2014/main" id="{6C3E4ACA-5D3D-0B23-4E2A-940C9040E3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865" b="7865"/>
          <a:stretch/>
        </p:blipFill>
        <p:spPr>
          <a:xfrm>
            <a:off x="20" y="10"/>
            <a:ext cx="12191979" cy="685798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13E364B-3EB2-7865-C755-31A7926BF5A0}"/>
              </a:ext>
            </a:extLst>
          </p:cNvPr>
          <p:cNvSpPr/>
          <p:nvPr/>
        </p:nvSpPr>
        <p:spPr>
          <a:xfrm>
            <a:off x="402096" y="348747"/>
            <a:ext cx="7585765" cy="159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7200" b="1" cap="all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glow rad="61566">
                    <a:schemeClr val="tx1"/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  <a:reflection blurRad="6350" stA="50000" endA="300" endPos="50000" dist="29997" dir="5400000" sy="-100000" algn="bl" rotWithShape="0"/>
                </a:effectLst>
                <a:latin typeface="+mj-lt"/>
                <a:ea typeface="+mj-ea"/>
                <a:cs typeface="+mj-cs"/>
              </a:rPr>
              <a:t>GO PLACES</a:t>
            </a:r>
            <a:endParaRPr lang="en-US" sz="7200" b="1" cap="all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FFFF"/>
              </a:solidFill>
              <a:effectLst>
                <a:glow rad="61566">
                  <a:schemeClr val="tx1"/>
                </a:glow>
                <a:outerShdw blurRad="12700" dist="38100" dir="2700000" algn="tl" rotWithShape="0">
                  <a:schemeClr val="bg1">
                    <a:lumMod val="50000"/>
                  </a:schemeClr>
                </a:outerShdw>
                <a:reflection blurRad="6350" stA="50000" endA="300" endPos="50000" dist="29997" dir="5400000" sy="-100000" algn="bl" rotWithShape="0"/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67E44FC-7C8F-C135-FB90-CF5454207603}"/>
              </a:ext>
            </a:extLst>
          </p:cNvPr>
          <p:cNvSpPr txBox="1">
            <a:spLocks/>
          </p:cNvSpPr>
          <p:nvPr/>
        </p:nvSpPr>
        <p:spPr>
          <a:xfrm>
            <a:off x="413360" y="1611357"/>
            <a:ext cx="7070760" cy="220717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6600" b="1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bg1"/>
                </a:solidFill>
                <a:effectLst/>
                <a:latin typeface="Bangla Sangam MN" panose="02000000000000000000" pitchFamily="2" charset="0"/>
                <a:ea typeface="Heiti TC Medium" pitchFamily="2" charset="-128"/>
                <a:cs typeface="Bangla Sangam MN" panose="02000000000000000000" pitchFamily="2" charset="0"/>
              </a:rPr>
              <a:t>-where STEM programs DON’T GO</a:t>
            </a:r>
          </a:p>
          <a:p>
            <a:r>
              <a:rPr lang="en-US" sz="2400" dirty="0">
                <a:solidFill>
                  <a:schemeClr val="bg1"/>
                </a:solidFill>
                <a:effectLst/>
                <a:latin typeface="Bangla Sangam MN" panose="02000000000000000000" pitchFamily="2" charset="0"/>
                <a:ea typeface="Heiti TC Medium" pitchFamily="2" charset="-128"/>
                <a:cs typeface="Bangla Sangam MN" panose="02000000000000000000" pitchFamily="2" charset="0"/>
              </a:rPr>
              <a:t>-where money and resources don’t go</a:t>
            </a:r>
          </a:p>
          <a:p>
            <a:r>
              <a:rPr lang="en-US" sz="2400" dirty="0">
                <a:solidFill>
                  <a:schemeClr val="bg1"/>
                </a:solidFill>
                <a:effectLst/>
                <a:latin typeface="Bangla Sangam MN" panose="02000000000000000000" pitchFamily="2" charset="0"/>
                <a:ea typeface="Heiti TC Medium" pitchFamily="2" charset="-128"/>
                <a:cs typeface="Bangla Sangam MN" panose="02000000000000000000" pitchFamily="2" charset="0"/>
              </a:rPr>
              <a:t>-K-12 public schools</a:t>
            </a:r>
          </a:p>
          <a:p>
            <a:r>
              <a:rPr lang="en-US" sz="2400" dirty="0">
                <a:solidFill>
                  <a:schemeClr val="bg1"/>
                </a:solidFill>
                <a:effectLst/>
                <a:latin typeface="Bangla Sangam MN" panose="02000000000000000000" pitchFamily="2" charset="0"/>
                <a:ea typeface="Heiti TC Medium" pitchFamily="2" charset="-128"/>
                <a:cs typeface="Bangla Sangam MN" panose="02000000000000000000" pitchFamily="2" charset="0"/>
              </a:rPr>
              <a:t>-rural and Urban communities </a:t>
            </a:r>
          </a:p>
          <a:p>
            <a:r>
              <a:rPr lang="en-US" sz="2400" dirty="0">
                <a:solidFill>
                  <a:schemeClr val="bg1"/>
                </a:solidFill>
                <a:effectLst/>
                <a:latin typeface="Bangla Sangam MN" panose="02000000000000000000" pitchFamily="2" charset="0"/>
                <a:ea typeface="Heiti TC Medium" pitchFamily="2" charset="-128"/>
                <a:cs typeface="Bangla Sangam MN" panose="02000000000000000000" pitchFamily="2" charset="0"/>
              </a:rPr>
              <a:t>-houseless youth nonprofits</a:t>
            </a:r>
          </a:p>
          <a:p>
            <a:r>
              <a:rPr lang="en-US" sz="2400" dirty="0">
                <a:solidFill>
                  <a:schemeClr val="bg1"/>
                </a:solidFill>
                <a:effectLst/>
                <a:latin typeface="Bangla Sangam MN" panose="02000000000000000000" pitchFamily="2" charset="0"/>
                <a:ea typeface="Heiti TC Medium" pitchFamily="2" charset="-128"/>
                <a:cs typeface="Bangla Sangam MN" panose="02000000000000000000" pitchFamily="2" charset="0"/>
              </a:rPr>
              <a:t>-correctional facilities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A59B563-D1F1-1AA8-1137-0A6FB3053CE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70260" y="951079"/>
            <a:ext cx="2732617" cy="1977116"/>
          </a:xfrm>
          <a:prstGeom prst="rect">
            <a:avLst/>
          </a:prstGeom>
        </p:spPr>
      </p:pic>
      <p:sp>
        <p:nvSpPr>
          <p:cNvPr id="21" name="Oval 20">
            <a:extLst>
              <a:ext uri="{FF2B5EF4-FFF2-40B4-BE49-F238E27FC236}">
                <a16:creationId xmlns:a16="http://schemas.microsoft.com/office/drawing/2014/main" id="{C4906919-C4B6-224C-5601-5DAA5A7AACF1}"/>
              </a:ext>
            </a:extLst>
          </p:cNvPr>
          <p:cNvSpPr>
            <a:spLocks/>
          </p:cNvSpPr>
          <p:nvPr/>
        </p:nvSpPr>
        <p:spPr>
          <a:xfrm>
            <a:off x="9173570" y="1564515"/>
            <a:ext cx="82296" cy="61722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0F12A8DC-4B59-B378-A1F8-BA413A008289}"/>
              </a:ext>
            </a:extLst>
          </p:cNvPr>
          <p:cNvSpPr>
            <a:spLocks/>
          </p:cNvSpPr>
          <p:nvPr/>
        </p:nvSpPr>
        <p:spPr>
          <a:xfrm>
            <a:off x="9274654" y="2073276"/>
            <a:ext cx="82296" cy="61722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Isosceles Triangle 7">
            <a:extLst>
              <a:ext uri="{FF2B5EF4-FFF2-40B4-BE49-F238E27FC236}">
                <a16:creationId xmlns:a16="http://schemas.microsoft.com/office/drawing/2014/main" id="{919E458C-2520-765E-9CA8-18DA4F64DDD2}"/>
              </a:ext>
            </a:extLst>
          </p:cNvPr>
          <p:cNvSpPr/>
          <p:nvPr/>
        </p:nvSpPr>
        <p:spPr>
          <a:xfrm rot="14493603" flipH="1">
            <a:off x="9965983" y="337215"/>
            <a:ext cx="113151" cy="1683434"/>
          </a:xfrm>
          <a:prstGeom prst="triangl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Isosceles Triangle 8">
            <a:extLst>
              <a:ext uri="{FF2B5EF4-FFF2-40B4-BE49-F238E27FC236}">
                <a16:creationId xmlns:a16="http://schemas.microsoft.com/office/drawing/2014/main" id="{A726AEAF-E557-C258-1D8E-F066AEBEC160}"/>
              </a:ext>
            </a:extLst>
          </p:cNvPr>
          <p:cNvSpPr/>
          <p:nvPr/>
        </p:nvSpPr>
        <p:spPr>
          <a:xfrm rot="17775867" flipH="1">
            <a:off x="9663077" y="1892528"/>
            <a:ext cx="45719" cy="705254"/>
          </a:xfrm>
          <a:prstGeom prst="triangle">
            <a:avLst>
              <a:gd name="adj" fmla="val 100000"/>
            </a:avLst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AA54855-4E2C-65BE-EEB7-DB37EAD5D44F}"/>
              </a:ext>
            </a:extLst>
          </p:cNvPr>
          <p:cNvSpPr txBox="1"/>
          <p:nvPr/>
        </p:nvSpPr>
        <p:spPr>
          <a:xfrm>
            <a:off x="9984791" y="254231"/>
            <a:ext cx="1898713" cy="646331"/>
          </a:xfrm>
          <a:prstGeom prst="rect">
            <a:avLst/>
          </a:prstGeom>
          <a:solidFill>
            <a:srgbClr val="000000"/>
          </a:solidFill>
          <a:ln w="381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Davenport, WA</a:t>
            </a:r>
          </a:p>
          <a:p>
            <a:r>
              <a:rPr lang="en-US" dirty="0">
                <a:solidFill>
                  <a:schemeClr val="bg1"/>
                </a:solidFill>
              </a:rPr>
              <a:t>Pop: 1700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51CAE575-2256-00FF-6AC0-53AFFC3A376B}"/>
              </a:ext>
            </a:extLst>
          </p:cNvPr>
          <p:cNvSpPr>
            <a:spLocks/>
          </p:cNvSpPr>
          <p:nvPr/>
        </p:nvSpPr>
        <p:spPr>
          <a:xfrm>
            <a:off x="8443983" y="2024772"/>
            <a:ext cx="82296" cy="61722"/>
          </a:xfrm>
          <a:prstGeom prst="ellipse">
            <a:avLst/>
          </a:prstGeom>
          <a:solidFill>
            <a:srgbClr val="C0504D"/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Isosceles Triangle 14">
            <a:extLst>
              <a:ext uri="{FF2B5EF4-FFF2-40B4-BE49-F238E27FC236}">
                <a16:creationId xmlns:a16="http://schemas.microsoft.com/office/drawing/2014/main" id="{78D4F2AA-23BC-8ADC-64E0-02F21535D2C6}"/>
              </a:ext>
            </a:extLst>
          </p:cNvPr>
          <p:cNvSpPr/>
          <p:nvPr/>
        </p:nvSpPr>
        <p:spPr>
          <a:xfrm rot="19289933" flipH="1">
            <a:off x="9387278" y="1899593"/>
            <a:ext cx="45719" cy="1610865"/>
          </a:xfrm>
          <a:prstGeom prst="triangle">
            <a:avLst>
              <a:gd name="adj" fmla="val 100000"/>
            </a:avLst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EAC7B06E-A8B0-D231-8084-B95331830775}"/>
              </a:ext>
            </a:extLst>
          </p:cNvPr>
          <p:cNvSpPr>
            <a:spLocks/>
          </p:cNvSpPr>
          <p:nvPr/>
        </p:nvSpPr>
        <p:spPr>
          <a:xfrm>
            <a:off x="8834508" y="2043509"/>
            <a:ext cx="82296" cy="61722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7CA183EF-774B-6714-8E3F-D2BC4051BE1B}"/>
              </a:ext>
            </a:extLst>
          </p:cNvPr>
          <p:cNvSpPr>
            <a:spLocks/>
          </p:cNvSpPr>
          <p:nvPr/>
        </p:nvSpPr>
        <p:spPr>
          <a:xfrm>
            <a:off x="8201404" y="2627228"/>
            <a:ext cx="82296" cy="61722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19A68DC8-0CAD-8E84-D026-53B52A360462}"/>
              </a:ext>
            </a:extLst>
          </p:cNvPr>
          <p:cNvSpPr>
            <a:spLocks/>
          </p:cNvSpPr>
          <p:nvPr/>
        </p:nvSpPr>
        <p:spPr>
          <a:xfrm>
            <a:off x="8178715" y="2363527"/>
            <a:ext cx="82296" cy="61722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60D03F8C-EDDA-7E8A-F0C9-817D2C8F5D9B}"/>
              </a:ext>
            </a:extLst>
          </p:cNvPr>
          <p:cNvSpPr>
            <a:spLocks/>
          </p:cNvSpPr>
          <p:nvPr/>
        </p:nvSpPr>
        <p:spPr>
          <a:xfrm>
            <a:off x="8283700" y="2139071"/>
            <a:ext cx="82296" cy="61722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0F30D50-0956-0E39-EFB1-7F0EAAEE3689}"/>
              </a:ext>
            </a:extLst>
          </p:cNvPr>
          <p:cNvSpPr txBox="1"/>
          <p:nvPr/>
        </p:nvSpPr>
        <p:spPr>
          <a:xfrm>
            <a:off x="9559636" y="2942664"/>
            <a:ext cx="2474312" cy="646331"/>
          </a:xfrm>
          <a:prstGeom prst="rect">
            <a:avLst/>
          </a:prstGeom>
          <a:solidFill>
            <a:srgbClr val="000000"/>
          </a:solidFill>
          <a:ln w="381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Heppner &amp; Ione, OR</a:t>
            </a:r>
          </a:p>
          <a:p>
            <a:r>
              <a:rPr lang="en-US" dirty="0">
                <a:solidFill>
                  <a:schemeClr val="bg1"/>
                </a:solidFill>
              </a:rPr>
              <a:t>Pop: 1240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05E4AA7-30B8-8C47-3705-F82848F82D92}"/>
              </a:ext>
            </a:extLst>
          </p:cNvPr>
          <p:cNvSpPr txBox="1"/>
          <p:nvPr/>
        </p:nvSpPr>
        <p:spPr>
          <a:xfrm>
            <a:off x="10038492" y="2068612"/>
            <a:ext cx="1898712" cy="646331"/>
          </a:xfrm>
          <a:prstGeom prst="rect">
            <a:avLst/>
          </a:prstGeom>
          <a:solidFill>
            <a:srgbClr val="000000"/>
          </a:solidFill>
          <a:ln w="381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La Grande, OR</a:t>
            </a:r>
          </a:p>
          <a:p>
            <a:r>
              <a:rPr lang="en-US" dirty="0">
                <a:solidFill>
                  <a:schemeClr val="bg1"/>
                </a:solidFill>
              </a:rPr>
              <a:t>Pop: 13,000</a:t>
            </a:r>
          </a:p>
        </p:txBody>
      </p:sp>
      <p:sp>
        <p:nvSpPr>
          <p:cNvPr id="35" name="Isosceles Triangle 14">
            <a:extLst>
              <a:ext uri="{FF2B5EF4-FFF2-40B4-BE49-F238E27FC236}">
                <a16:creationId xmlns:a16="http://schemas.microsoft.com/office/drawing/2014/main" id="{639D53A3-7E5E-4689-0750-D14ABB8D50EC}"/>
              </a:ext>
            </a:extLst>
          </p:cNvPr>
          <p:cNvSpPr/>
          <p:nvPr/>
        </p:nvSpPr>
        <p:spPr>
          <a:xfrm rot="3922353" flipH="1">
            <a:off x="7818371" y="2474234"/>
            <a:ext cx="45719" cy="741457"/>
          </a:xfrm>
          <a:prstGeom prst="triangle">
            <a:avLst>
              <a:gd name="adj" fmla="val 100000"/>
            </a:avLst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Isosceles Triangle 7">
            <a:extLst>
              <a:ext uri="{FF2B5EF4-FFF2-40B4-BE49-F238E27FC236}">
                <a16:creationId xmlns:a16="http://schemas.microsoft.com/office/drawing/2014/main" id="{4C540F96-0F20-6973-8499-CBE5D97FBF10}"/>
              </a:ext>
            </a:extLst>
          </p:cNvPr>
          <p:cNvSpPr/>
          <p:nvPr/>
        </p:nvSpPr>
        <p:spPr>
          <a:xfrm rot="11212859" flipH="1">
            <a:off x="8305318" y="1120629"/>
            <a:ext cx="45719" cy="1215457"/>
          </a:xfrm>
          <a:prstGeom prst="triangl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Isosceles Triangle 7">
            <a:extLst>
              <a:ext uri="{FF2B5EF4-FFF2-40B4-BE49-F238E27FC236}">
                <a16:creationId xmlns:a16="http://schemas.microsoft.com/office/drawing/2014/main" id="{320BEC3B-3D4B-400C-8EE6-18FF419C9207}"/>
              </a:ext>
            </a:extLst>
          </p:cNvPr>
          <p:cNvSpPr/>
          <p:nvPr/>
        </p:nvSpPr>
        <p:spPr>
          <a:xfrm rot="11647351" flipH="1">
            <a:off x="8491625" y="494935"/>
            <a:ext cx="113151" cy="1683434"/>
          </a:xfrm>
          <a:prstGeom prst="triangl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DED3A1F-2EDA-CEE1-2C81-B1450942B55B}"/>
              </a:ext>
            </a:extLst>
          </p:cNvPr>
          <p:cNvSpPr txBox="1"/>
          <p:nvPr/>
        </p:nvSpPr>
        <p:spPr>
          <a:xfrm>
            <a:off x="7482997" y="198511"/>
            <a:ext cx="1782483" cy="923330"/>
          </a:xfrm>
          <a:prstGeom prst="rect">
            <a:avLst/>
          </a:prstGeom>
          <a:solidFill>
            <a:srgbClr val="000000"/>
          </a:solidFill>
          <a:ln w="381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Siletz, Amity &amp; Willamina, OR</a:t>
            </a:r>
          </a:p>
          <a:p>
            <a:r>
              <a:rPr lang="en-US" dirty="0">
                <a:solidFill>
                  <a:schemeClr val="bg1"/>
                </a:solidFill>
              </a:rPr>
              <a:t>Pop: 4000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E6F642BC-CE50-3BFD-8514-FB07AD8C60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1067" y="3759896"/>
            <a:ext cx="4630933" cy="3085663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A1BD8242-7D78-0BC1-924B-3AC5D4A5861E}"/>
              </a:ext>
            </a:extLst>
          </p:cNvPr>
          <p:cNvSpPr txBox="1"/>
          <p:nvPr/>
        </p:nvSpPr>
        <p:spPr>
          <a:xfrm>
            <a:off x="5989157" y="2705025"/>
            <a:ext cx="1687005" cy="923330"/>
          </a:xfrm>
          <a:prstGeom prst="rect">
            <a:avLst/>
          </a:prstGeom>
          <a:solidFill>
            <a:srgbClr val="000000"/>
          </a:solidFill>
          <a:ln w="381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Meservy Meadows, OR Pop: ~40</a:t>
            </a:r>
          </a:p>
        </p:txBody>
      </p:sp>
      <p:pic>
        <p:nvPicPr>
          <p:cNvPr id="45" name="Picture 44" descr="A tree with leaves on the ground&#10;&#10;Description automatically generated with medium confidence">
            <a:extLst>
              <a:ext uri="{FF2B5EF4-FFF2-40B4-BE49-F238E27FC236}">
                <a16:creationId xmlns:a16="http://schemas.microsoft.com/office/drawing/2014/main" id="{45AA1BAC-567C-556C-CF30-C907E82633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741210"/>
            <a:ext cx="1925782" cy="3116789"/>
          </a:xfrm>
          <a:prstGeom prst="rect">
            <a:avLst/>
          </a:prstGeom>
        </p:spPr>
      </p:pic>
      <p:pic>
        <p:nvPicPr>
          <p:cNvPr id="47" name="Picture 46" descr="A collage of a person holding a cup&#10;&#10;Description automatically generated">
            <a:extLst>
              <a:ext uri="{FF2B5EF4-FFF2-40B4-BE49-F238E27FC236}">
                <a16:creationId xmlns:a16="http://schemas.microsoft.com/office/drawing/2014/main" id="{0649795B-054D-5852-673A-AD5953803A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53560" y="3732957"/>
            <a:ext cx="2968623" cy="3118821"/>
          </a:xfrm>
          <a:prstGeom prst="rect">
            <a:avLst/>
          </a:prstGeom>
        </p:spPr>
      </p:pic>
      <p:pic>
        <p:nvPicPr>
          <p:cNvPr id="40" name="Picture 39" descr="A picture containing food, text, outdoor&#10;&#10;Description automatically generated">
            <a:extLst>
              <a:ext uri="{FF2B5EF4-FFF2-40B4-BE49-F238E27FC236}">
                <a16:creationId xmlns:a16="http://schemas.microsoft.com/office/drawing/2014/main" id="{18ED8FBF-3CDE-3261-709A-21D575B1DD9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22183" y="3739176"/>
            <a:ext cx="2928127" cy="3106381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2B8EE4E6-B652-6B67-B888-FE83F96B2AB9}"/>
              </a:ext>
            </a:extLst>
          </p:cNvPr>
          <p:cNvSpPr txBox="1"/>
          <p:nvPr/>
        </p:nvSpPr>
        <p:spPr>
          <a:xfrm>
            <a:off x="1853560" y="5013434"/>
            <a:ext cx="156230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A036BA1-D1D7-F8FB-D56F-8FEA64CD62A1}"/>
              </a:ext>
            </a:extLst>
          </p:cNvPr>
          <p:cNvSpPr txBox="1"/>
          <p:nvPr/>
        </p:nvSpPr>
        <p:spPr>
          <a:xfrm>
            <a:off x="9851891" y="1209312"/>
            <a:ext cx="14541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solidFill>
                  <a:srgbClr val="C00000"/>
                </a:solidFill>
              </a:rPr>
              <a:t>A </a:t>
            </a:r>
            <a:r>
              <a:rPr lang="en-US" sz="1600" b="1" i="1" dirty="0">
                <a:solidFill>
                  <a:srgbClr val="C00000"/>
                </a:solidFill>
              </a:rPr>
              <a:t>few</a:t>
            </a:r>
            <a:r>
              <a:rPr lang="en-US" sz="1600" b="1" dirty="0">
                <a:solidFill>
                  <a:srgbClr val="C00000"/>
                </a:solidFill>
              </a:rPr>
              <a:t> places</a:t>
            </a:r>
          </a:p>
          <a:p>
            <a:pPr algn="ctr"/>
            <a:r>
              <a:rPr lang="en-US" sz="1600" b="1" dirty="0">
                <a:solidFill>
                  <a:srgbClr val="C00000"/>
                </a:solidFill>
              </a:rPr>
              <a:t>we’ve been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A12EC7C-EE72-58C1-DA25-B76B54F9008A}"/>
              </a:ext>
            </a:extLst>
          </p:cNvPr>
          <p:cNvSpPr>
            <a:spLocks/>
          </p:cNvSpPr>
          <p:nvPr/>
        </p:nvSpPr>
        <p:spPr>
          <a:xfrm>
            <a:off x="8574167" y="2377197"/>
            <a:ext cx="82296" cy="61722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Isosceles Triangle 14">
            <a:extLst>
              <a:ext uri="{FF2B5EF4-FFF2-40B4-BE49-F238E27FC236}">
                <a16:creationId xmlns:a16="http://schemas.microsoft.com/office/drawing/2014/main" id="{5BF5AFEA-8E22-A360-045A-F42A76AF54C2}"/>
              </a:ext>
            </a:extLst>
          </p:cNvPr>
          <p:cNvSpPr/>
          <p:nvPr/>
        </p:nvSpPr>
        <p:spPr>
          <a:xfrm rot="1736913" flipH="1">
            <a:off x="8428308" y="2392895"/>
            <a:ext cx="45719" cy="741457"/>
          </a:xfrm>
          <a:prstGeom prst="triangle">
            <a:avLst>
              <a:gd name="adj" fmla="val 100000"/>
            </a:avLst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7D1C220-D2AE-DF6D-020F-1DFEA8FDAB8A}"/>
              </a:ext>
            </a:extLst>
          </p:cNvPr>
          <p:cNvSpPr txBox="1"/>
          <p:nvPr/>
        </p:nvSpPr>
        <p:spPr>
          <a:xfrm>
            <a:off x="7826089" y="2956852"/>
            <a:ext cx="1522364" cy="646331"/>
          </a:xfrm>
          <a:prstGeom prst="rect">
            <a:avLst/>
          </a:prstGeom>
          <a:solidFill>
            <a:srgbClr val="000000"/>
          </a:solidFill>
          <a:ln w="381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Sisters, OR</a:t>
            </a:r>
          </a:p>
          <a:p>
            <a:r>
              <a:rPr lang="en-US" dirty="0">
                <a:solidFill>
                  <a:schemeClr val="bg1"/>
                </a:solidFill>
              </a:rPr>
              <a:t>Pop: 3081</a:t>
            </a:r>
          </a:p>
        </p:txBody>
      </p:sp>
      <p:sp>
        <p:nvSpPr>
          <p:cNvPr id="10" name="Isosceles Triangle 14">
            <a:extLst>
              <a:ext uri="{FF2B5EF4-FFF2-40B4-BE49-F238E27FC236}">
                <a16:creationId xmlns:a16="http://schemas.microsoft.com/office/drawing/2014/main" id="{5D885254-C7E7-8BDE-53F9-6A090AF059D8}"/>
              </a:ext>
            </a:extLst>
          </p:cNvPr>
          <p:cNvSpPr/>
          <p:nvPr/>
        </p:nvSpPr>
        <p:spPr>
          <a:xfrm rot="6988667" flipH="1">
            <a:off x="7886305" y="1380500"/>
            <a:ext cx="45719" cy="741457"/>
          </a:xfrm>
          <a:prstGeom prst="triangle">
            <a:avLst>
              <a:gd name="adj" fmla="val 100000"/>
            </a:avLst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46CF25E-7B17-7B3E-C65C-BF399664B80F}"/>
              </a:ext>
            </a:extLst>
          </p:cNvPr>
          <p:cNvSpPr>
            <a:spLocks/>
          </p:cNvSpPr>
          <p:nvPr/>
        </p:nvSpPr>
        <p:spPr>
          <a:xfrm>
            <a:off x="8203925" y="1877915"/>
            <a:ext cx="82296" cy="61722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AE961EB-64B6-00D6-98DB-9B981E45F39C}"/>
              </a:ext>
            </a:extLst>
          </p:cNvPr>
          <p:cNvSpPr txBox="1"/>
          <p:nvPr/>
        </p:nvSpPr>
        <p:spPr>
          <a:xfrm>
            <a:off x="6260576" y="1294857"/>
            <a:ext cx="1522364" cy="646331"/>
          </a:xfrm>
          <a:prstGeom prst="rect">
            <a:avLst/>
          </a:prstGeom>
          <a:solidFill>
            <a:srgbClr val="000000"/>
          </a:solidFill>
          <a:ln w="381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Astoria, OR</a:t>
            </a:r>
          </a:p>
          <a:p>
            <a:r>
              <a:rPr lang="en-US" dirty="0">
                <a:solidFill>
                  <a:schemeClr val="bg1"/>
                </a:solidFill>
              </a:rPr>
              <a:t>Pop: 10,000</a:t>
            </a:r>
          </a:p>
        </p:txBody>
      </p:sp>
    </p:spTree>
    <p:extLst>
      <p:ext uri="{BB962C8B-B14F-4D97-AF65-F5344CB8AC3E}">
        <p14:creationId xmlns:p14="http://schemas.microsoft.com/office/powerpoint/2010/main" val="31248551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8689CE0-64D2-447C-9C1F-872D111D8A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1185205"/>
            <a:ext cx="804195" cy="0"/>
          </a:xfrm>
          <a:prstGeom prst="line">
            <a:avLst/>
          </a:prstGeom>
          <a:ln w="857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A6B4F65-EE0E-4A52-B5A5-85584D0801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group of colorful brain on a fence&#10;&#10;Description automatically generated">
            <a:extLst>
              <a:ext uri="{FF2B5EF4-FFF2-40B4-BE49-F238E27FC236}">
                <a16:creationId xmlns:a16="http://schemas.microsoft.com/office/drawing/2014/main" id="{029F2D57-F3FE-E779-6AE7-782149FB91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561" b="8439"/>
          <a:stretch/>
        </p:blipFill>
        <p:spPr>
          <a:xfrm>
            <a:off x="20" y="10"/>
            <a:ext cx="12191979" cy="685798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8FDA808-B18A-AC39-CBFB-AE12C81A2D9C}"/>
              </a:ext>
            </a:extLst>
          </p:cNvPr>
          <p:cNvSpPr/>
          <p:nvPr/>
        </p:nvSpPr>
        <p:spPr>
          <a:xfrm>
            <a:off x="10195033" y="6231170"/>
            <a:ext cx="2091559" cy="88430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b="1" cap="all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glow rad="61566">
                    <a:schemeClr val="tx1"/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  <a:reflection blurRad="6350" stA="50000" endA="300" endPos="50000" dist="29997" dir="5400000" sy="-100000" algn="bl" rotWithShape="0"/>
                </a:effectLst>
                <a:latin typeface="+mj-lt"/>
                <a:ea typeface="+mj-ea"/>
                <a:cs typeface="+mj-cs"/>
              </a:rPr>
              <a:t>GO PLACES</a:t>
            </a:r>
            <a:endParaRPr lang="en-US" sz="2400" b="1" cap="all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FFFF"/>
              </a:solidFill>
              <a:effectLst>
                <a:glow rad="61566">
                  <a:schemeClr val="tx1"/>
                </a:glow>
                <a:outerShdw blurRad="12700" dist="38100" dir="2700000" algn="tl" rotWithShape="0">
                  <a:schemeClr val="bg1">
                    <a:lumMod val="50000"/>
                  </a:schemeClr>
                </a:outerShdw>
                <a:reflection blurRad="6350" stA="50000" endA="300" endPos="50000" dist="29997" dir="5400000" sy="-100000" algn="bl" rotWithShape="0"/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B2077A9-F8E7-6C5C-FDEC-D17FAB27BC65}"/>
              </a:ext>
            </a:extLst>
          </p:cNvPr>
          <p:cNvSpPr txBox="1"/>
          <p:nvPr/>
        </p:nvSpPr>
        <p:spPr>
          <a:xfrm>
            <a:off x="0" y="6488658"/>
            <a:ext cx="1857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Sisters, Oregon</a:t>
            </a:r>
          </a:p>
        </p:txBody>
      </p:sp>
      <p:pic>
        <p:nvPicPr>
          <p:cNvPr id="2" name="Picture 1" descr="A logo with a skull and two sticks in it&#10;&#10;Description automatically generated">
            <a:extLst>
              <a:ext uri="{FF2B5EF4-FFF2-40B4-BE49-F238E27FC236}">
                <a16:creationId xmlns:a16="http://schemas.microsoft.com/office/drawing/2014/main" id="{F9255897-E224-2F64-FAB4-A93AF08845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17270" y="6014887"/>
            <a:ext cx="777763" cy="843103"/>
          </a:xfrm>
          <a:custGeom>
            <a:avLst/>
            <a:gdLst/>
            <a:ahLst/>
            <a:cxnLst/>
            <a:rect l="l" t="t" r="r" b="b"/>
            <a:pathLst>
              <a:path w="2487175" h="2487175">
                <a:moveTo>
                  <a:pt x="67328" y="0"/>
                </a:moveTo>
                <a:lnTo>
                  <a:pt x="2419847" y="0"/>
                </a:lnTo>
                <a:cubicBezTo>
                  <a:pt x="2457031" y="0"/>
                  <a:pt x="2487175" y="30144"/>
                  <a:pt x="2487175" y="67328"/>
                </a:cubicBezTo>
                <a:lnTo>
                  <a:pt x="2487175" y="2419847"/>
                </a:lnTo>
                <a:cubicBezTo>
                  <a:pt x="2487175" y="2457031"/>
                  <a:pt x="2457031" y="2487175"/>
                  <a:pt x="2419847" y="2487175"/>
                </a:cubicBezTo>
                <a:lnTo>
                  <a:pt x="67328" y="2487175"/>
                </a:lnTo>
                <a:cubicBezTo>
                  <a:pt x="30144" y="2487175"/>
                  <a:pt x="0" y="2457031"/>
                  <a:pt x="0" y="2419847"/>
                </a:cubicBezTo>
                <a:lnTo>
                  <a:pt x="0" y="67328"/>
                </a:lnTo>
                <a:cubicBezTo>
                  <a:pt x="0" y="30144"/>
                  <a:pt x="30144" y="0"/>
                  <a:pt x="67328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4017071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abstract watercolor pattern on a white background">
            <a:extLst>
              <a:ext uri="{FF2B5EF4-FFF2-40B4-BE49-F238E27FC236}">
                <a16:creationId xmlns:a16="http://schemas.microsoft.com/office/drawing/2014/main" id="{4AA9A4E5-79B6-433D-E326-D3C60026F4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865" b="7865"/>
          <a:stretch/>
        </p:blipFill>
        <p:spPr>
          <a:xfrm>
            <a:off x="20" y="10"/>
            <a:ext cx="12191979" cy="6857989"/>
          </a:xfrm>
          <a:prstGeom prst="rect">
            <a:avLst/>
          </a:prstGeom>
        </p:spPr>
      </p:pic>
      <p:pic>
        <p:nvPicPr>
          <p:cNvPr id="6" name="Picture 5" descr="A group of women standing in front of a table&#10;&#10;Description automatically generated">
            <a:extLst>
              <a:ext uri="{FF2B5EF4-FFF2-40B4-BE49-F238E27FC236}">
                <a16:creationId xmlns:a16="http://schemas.microsoft.com/office/drawing/2014/main" id="{F53FB14B-6313-6F08-E1AE-79FDC7910D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9135565" cy="6858000"/>
          </a:xfrm>
          <a:prstGeom prst="rect">
            <a:avLst/>
          </a:prstGeom>
        </p:spPr>
      </p:pic>
      <p:pic>
        <p:nvPicPr>
          <p:cNvPr id="8" name="Picture 7" descr="A group of people in gloves&#10;&#10;Description automatically generated">
            <a:extLst>
              <a:ext uri="{FF2B5EF4-FFF2-40B4-BE49-F238E27FC236}">
                <a16:creationId xmlns:a16="http://schemas.microsoft.com/office/drawing/2014/main" id="{878D8AD8-D30E-2A78-CC17-34554E5EB7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35564" y="2784662"/>
            <a:ext cx="3056416" cy="4073328"/>
          </a:xfrm>
          <a:prstGeom prst="rect">
            <a:avLst/>
          </a:prstGeom>
        </p:spPr>
      </p:pic>
      <p:pic>
        <p:nvPicPr>
          <p:cNvPr id="10" name="Picture 9" descr="A piece of paper with writing on it&#10;&#10;Description automatically generated">
            <a:extLst>
              <a:ext uri="{FF2B5EF4-FFF2-40B4-BE49-F238E27FC236}">
                <a16:creationId xmlns:a16="http://schemas.microsoft.com/office/drawing/2014/main" id="{7EB120A9-E143-A53F-BD6C-26841CD078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35564" y="1"/>
            <a:ext cx="3056436" cy="3056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7530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abstract watercolor pattern on a white background">
            <a:extLst>
              <a:ext uri="{FF2B5EF4-FFF2-40B4-BE49-F238E27FC236}">
                <a16:creationId xmlns:a16="http://schemas.microsoft.com/office/drawing/2014/main" id="{31E535E9-B267-73CF-7108-6EB7C93D5B1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865" b="7865"/>
          <a:stretch/>
        </p:blipFill>
        <p:spPr>
          <a:xfrm>
            <a:off x="20" y="10"/>
            <a:ext cx="12191979" cy="685798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3653535-A608-EE1B-B79D-B8CB356CE234}"/>
              </a:ext>
            </a:extLst>
          </p:cNvPr>
          <p:cNvSpPr/>
          <p:nvPr/>
        </p:nvSpPr>
        <p:spPr>
          <a:xfrm>
            <a:off x="402096" y="348747"/>
            <a:ext cx="7585765" cy="159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7200" b="1" cap="all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glow rad="61566">
                    <a:schemeClr val="tx1"/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  <a:reflection blurRad="6350" stA="50000" endA="300" endPos="50000" dist="29997" dir="5400000" sy="-100000" algn="bl" rotWithShape="0"/>
                </a:effectLst>
                <a:latin typeface="+mj-lt"/>
                <a:ea typeface="+mj-ea"/>
                <a:cs typeface="+mj-cs"/>
              </a:rPr>
              <a:t>LISTEN</a:t>
            </a:r>
            <a:endParaRPr lang="en-US" sz="7200" b="1" cap="all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FFFF"/>
              </a:solidFill>
              <a:effectLst>
                <a:glow rad="61566">
                  <a:schemeClr val="tx1"/>
                </a:glow>
                <a:outerShdw blurRad="12700" dist="38100" dir="2700000" algn="tl" rotWithShape="0">
                  <a:schemeClr val="bg1">
                    <a:lumMod val="50000"/>
                  </a:schemeClr>
                </a:outerShdw>
                <a:reflection blurRad="6350" stA="50000" endA="300" endPos="50000" dist="29997" dir="5400000" sy="-100000" algn="bl" rotWithShape="0"/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79B9F59-CD22-07C1-2851-1CC8206D4BE8}"/>
              </a:ext>
            </a:extLst>
          </p:cNvPr>
          <p:cNvSpPr txBox="1">
            <a:spLocks/>
          </p:cNvSpPr>
          <p:nvPr/>
        </p:nvSpPr>
        <p:spPr>
          <a:xfrm>
            <a:off x="396231" y="1570768"/>
            <a:ext cx="7070760" cy="136161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6600" b="1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bg1"/>
                </a:solidFill>
                <a:effectLst/>
                <a:latin typeface="Bangla Sangam MN" panose="02000000000000000000" pitchFamily="2" charset="0"/>
                <a:ea typeface="Heiti TC Medium" pitchFamily="2" charset="-128"/>
                <a:cs typeface="Bangla Sangam MN" panose="02000000000000000000" pitchFamily="2" charset="0"/>
              </a:rPr>
              <a:t>-lived experiences</a:t>
            </a:r>
          </a:p>
          <a:p>
            <a:r>
              <a:rPr lang="en-US" sz="2400" dirty="0">
                <a:solidFill>
                  <a:schemeClr val="bg1"/>
                </a:solidFill>
                <a:effectLst/>
                <a:latin typeface="Bangla Sangam MN" panose="02000000000000000000" pitchFamily="2" charset="0"/>
                <a:ea typeface="Heiti TC Medium" pitchFamily="2" charset="-128"/>
                <a:cs typeface="Bangla Sangam MN" panose="02000000000000000000" pitchFamily="2" charset="0"/>
              </a:rPr>
              <a:t>-relevant knowledge</a:t>
            </a:r>
          </a:p>
          <a:p>
            <a:r>
              <a:rPr lang="en-US" sz="2400" dirty="0">
                <a:solidFill>
                  <a:schemeClr val="bg1"/>
                </a:solidFill>
                <a:effectLst/>
                <a:latin typeface="Bangla Sangam MN" panose="02000000000000000000" pitchFamily="2" charset="0"/>
                <a:ea typeface="Heiti TC Medium" pitchFamily="2" charset="-128"/>
                <a:cs typeface="Bangla Sangam MN" panose="02000000000000000000" pitchFamily="2" charset="0"/>
              </a:rPr>
              <a:t>-seeing other people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3A4855D-0125-5966-BBAE-9A9E419D93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7646" y="0"/>
            <a:ext cx="3780218" cy="283516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340D2A1-D82D-E0CF-AB8F-62FE40DDFE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6910" y="-1"/>
            <a:ext cx="3354872" cy="29323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E501959-BF58-3E88-993F-F365DA2A28E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846" y="2824574"/>
            <a:ext cx="3665865" cy="4033417"/>
          </a:xfrm>
          <a:prstGeom prst="rect">
            <a:avLst/>
          </a:prstGeom>
        </p:spPr>
      </p:pic>
      <p:pic>
        <p:nvPicPr>
          <p:cNvPr id="15" name="Picture 14" descr="A child holding a plastic cup with a liquid in it&#10;&#10;Description automatically generated">
            <a:extLst>
              <a:ext uri="{FF2B5EF4-FFF2-40B4-BE49-F238E27FC236}">
                <a16:creationId xmlns:a16="http://schemas.microsoft.com/office/drawing/2014/main" id="{C5164C97-2A33-21E3-9894-C89C8F3ACD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65884" y="2840359"/>
            <a:ext cx="3131029" cy="223057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35F2628-DD44-F74C-1E83-CE659D22E83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33181" y="2835164"/>
            <a:ext cx="5358820" cy="402282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66A315B-1CDF-3B6A-2464-C8DD521449AF}"/>
              </a:ext>
            </a:extLst>
          </p:cNvPr>
          <p:cNvSpPr txBox="1"/>
          <p:nvPr/>
        </p:nvSpPr>
        <p:spPr>
          <a:xfrm>
            <a:off x="6022428" y="477612"/>
            <a:ext cx="12607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Heppner, OR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D21404B-4FBB-8BD1-7367-997AEC7219D1}"/>
              </a:ext>
            </a:extLst>
          </p:cNvPr>
          <p:cNvSpPr txBox="1"/>
          <p:nvPr/>
        </p:nvSpPr>
        <p:spPr>
          <a:xfrm>
            <a:off x="8434874" y="1599412"/>
            <a:ext cx="11883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Knappa, OR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0FE390D-E9F4-E3D5-A93D-F7BC49DCDC6D}"/>
              </a:ext>
            </a:extLst>
          </p:cNvPr>
          <p:cNvSpPr txBox="1"/>
          <p:nvPr/>
        </p:nvSpPr>
        <p:spPr>
          <a:xfrm>
            <a:off x="7841630" y="3218202"/>
            <a:ext cx="10038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Siletz, OR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0DA8C6F-7154-5243-D56F-98192435B165}"/>
              </a:ext>
            </a:extLst>
          </p:cNvPr>
          <p:cNvSpPr txBox="1"/>
          <p:nvPr/>
        </p:nvSpPr>
        <p:spPr>
          <a:xfrm>
            <a:off x="209753" y="3425206"/>
            <a:ext cx="12463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Portland, OR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BA41B21-64A5-7872-2A74-49348DC224D8}"/>
              </a:ext>
            </a:extLst>
          </p:cNvPr>
          <p:cNvSpPr txBox="1"/>
          <p:nvPr/>
        </p:nvSpPr>
        <p:spPr>
          <a:xfrm>
            <a:off x="3805058" y="4225803"/>
            <a:ext cx="12463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Portland, OR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9F344C8-ACA9-8EDA-48AA-8BC830FF0BDA}"/>
              </a:ext>
            </a:extLst>
          </p:cNvPr>
          <p:cNvSpPr txBox="1"/>
          <p:nvPr/>
        </p:nvSpPr>
        <p:spPr>
          <a:xfrm>
            <a:off x="5460767" y="2816884"/>
            <a:ext cx="11233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Sisters, OR</a:t>
            </a:r>
          </a:p>
        </p:txBody>
      </p:sp>
      <p:pic>
        <p:nvPicPr>
          <p:cNvPr id="18" name="Picture 17" descr="A child posing for a picture&#10;&#10;Description automatically generated">
            <a:extLst>
              <a:ext uri="{FF2B5EF4-FFF2-40B4-BE49-F238E27FC236}">
                <a16:creationId xmlns:a16="http://schemas.microsoft.com/office/drawing/2014/main" id="{6BB8DB3B-2C87-59C7-369C-E8CFDD8F114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60019" y="2835164"/>
            <a:ext cx="3176092" cy="4022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4236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abstract watercolor pattern on a white background">
            <a:extLst>
              <a:ext uri="{FF2B5EF4-FFF2-40B4-BE49-F238E27FC236}">
                <a16:creationId xmlns:a16="http://schemas.microsoft.com/office/drawing/2014/main" id="{F078488F-B5E2-672D-11FB-709243F096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865" b="7865"/>
          <a:stretch/>
        </p:blipFill>
        <p:spPr>
          <a:xfrm>
            <a:off x="20" y="10"/>
            <a:ext cx="12191979" cy="6857989"/>
          </a:xfrm>
          <a:prstGeom prst="rect">
            <a:avLst/>
          </a:prstGeom>
        </p:spPr>
      </p:pic>
      <p:pic>
        <p:nvPicPr>
          <p:cNvPr id="5" name="Picture 4" descr="A group of kids in a room&#10;&#10;Description automatically generated">
            <a:extLst>
              <a:ext uri="{FF2B5EF4-FFF2-40B4-BE49-F238E27FC236}">
                <a16:creationId xmlns:a16="http://schemas.microsoft.com/office/drawing/2014/main" id="{7AC30B2E-7B46-DAC6-A939-BB862917B4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17DFEE4-857E-D2A4-A047-67BB2F34B7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0" y="0"/>
            <a:ext cx="5334000" cy="5334000"/>
          </a:xfrm>
          <a:prstGeom prst="rect">
            <a:avLst/>
          </a:prstGeom>
        </p:spPr>
      </p:pic>
      <p:pic>
        <p:nvPicPr>
          <p:cNvPr id="6" name="Picture 5" descr="A close-up of a brain&#10;&#10;Description automatically generated">
            <a:extLst>
              <a:ext uri="{FF2B5EF4-FFF2-40B4-BE49-F238E27FC236}">
                <a16:creationId xmlns:a16="http://schemas.microsoft.com/office/drawing/2014/main" id="{99BC7A67-6C83-428C-CF90-81E3CE9EFB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0" y="1524021"/>
            <a:ext cx="5333980" cy="5333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2056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8689CE0-64D2-447C-9C1F-872D111D8A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1185205"/>
            <a:ext cx="804195" cy="0"/>
          </a:xfrm>
          <a:prstGeom prst="line">
            <a:avLst/>
          </a:prstGeom>
          <a:ln w="857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A6B4F65-EE0E-4A52-B5A5-85584D0801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lue abstract watercolor pattern on a white background">
            <a:extLst>
              <a:ext uri="{FF2B5EF4-FFF2-40B4-BE49-F238E27FC236}">
                <a16:creationId xmlns:a16="http://schemas.microsoft.com/office/drawing/2014/main" id="{E1B4892A-C3A4-42AC-25A5-E066EAD66F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865" b="7865"/>
          <a:stretch/>
        </p:blipFill>
        <p:spPr>
          <a:xfrm>
            <a:off x="20" y="10"/>
            <a:ext cx="12191979" cy="6857989"/>
          </a:xfrm>
          <a:prstGeom prst="rect">
            <a:avLst/>
          </a:prstGeom>
        </p:spPr>
      </p:pic>
      <p:pic>
        <p:nvPicPr>
          <p:cNvPr id="15" name="Picture 14" descr="A group of people looking at a human skull&#10;&#10;Description automatically generated">
            <a:extLst>
              <a:ext uri="{FF2B5EF4-FFF2-40B4-BE49-F238E27FC236}">
                <a16:creationId xmlns:a16="http://schemas.microsoft.com/office/drawing/2014/main" id="{FC3E1331-A97D-0981-BB43-8C4A9371F0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2694" y="0"/>
            <a:ext cx="3449286" cy="476596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65ED2F6-1A8D-ED55-0355-7B63046DBB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5988" y="4544291"/>
            <a:ext cx="3336012" cy="2313709"/>
          </a:xfrm>
          <a:prstGeom prst="rect">
            <a:avLst/>
          </a:prstGeom>
        </p:spPr>
      </p:pic>
      <p:pic>
        <p:nvPicPr>
          <p:cNvPr id="10" name="Picture 9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3D95EAAE-E70B-FC9A-D85B-C4792A8E50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-1"/>
            <a:ext cx="9135551" cy="685798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4852C8D-ED7B-D6AD-2ABB-1BE63F83A337}"/>
              </a:ext>
            </a:extLst>
          </p:cNvPr>
          <p:cNvSpPr txBox="1"/>
          <p:nvPr/>
        </p:nvSpPr>
        <p:spPr>
          <a:xfrm>
            <a:off x="11053527" y="4582873"/>
            <a:ext cx="11384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Astoria, OR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7E55840-636E-769F-A17B-ACECF4C7A71B}"/>
              </a:ext>
            </a:extLst>
          </p:cNvPr>
          <p:cNvSpPr txBox="1"/>
          <p:nvPr/>
        </p:nvSpPr>
        <p:spPr>
          <a:xfrm>
            <a:off x="9135550" y="4236502"/>
            <a:ext cx="12463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Portland, OR</a:t>
            </a:r>
          </a:p>
        </p:txBody>
      </p:sp>
    </p:spTree>
    <p:extLst>
      <p:ext uri="{BB962C8B-B14F-4D97-AF65-F5344CB8AC3E}">
        <p14:creationId xmlns:p14="http://schemas.microsoft.com/office/powerpoint/2010/main" val="31411874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abstract watercolor pattern on a white background">
            <a:extLst>
              <a:ext uri="{FF2B5EF4-FFF2-40B4-BE49-F238E27FC236}">
                <a16:creationId xmlns:a16="http://schemas.microsoft.com/office/drawing/2014/main" id="{070F9A10-E8A2-F3A0-94F7-BE09599D8E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865" b="7865"/>
          <a:stretch/>
        </p:blipFill>
        <p:spPr>
          <a:xfrm>
            <a:off x="20" y="10"/>
            <a:ext cx="12191979" cy="685798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B98979F-598D-743D-EA68-5B3FDD9CF134}"/>
              </a:ext>
            </a:extLst>
          </p:cNvPr>
          <p:cNvSpPr/>
          <p:nvPr/>
        </p:nvSpPr>
        <p:spPr>
          <a:xfrm>
            <a:off x="402096" y="348747"/>
            <a:ext cx="7585765" cy="159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/>
          <a:p>
            <a:pPr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7200" b="1" cap="all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glow rad="61566">
                    <a:schemeClr val="tx1"/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  <a:reflection blurRad="6350" stA="50000" endA="300" endPos="50000" dist="29997" dir="5400000" sy="-100000" algn="bl" rotWithShape="0"/>
                </a:effectLst>
                <a:latin typeface="+mj-lt"/>
                <a:ea typeface="+mj-ea"/>
                <a:cs typeface="+mj-cs"/>
              </a:rPr>
              <a:t>SHARE STORIES</a:t>
            </a:r>
            <a:endParaRPr lang="en-US" sz="7200" b="1" cap="all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FFFF"/>
              </a:solidFill>
              <a:effectLst>
                <a:glow rad="61566">
                  <a:schemeClr val="tx1"/>
                </a:glow>
                <a:outerShdw blurRad="12700" dist="38100" dir="2700000" algn="tl" rotWithShape="0">
                  <a:schemeClr val="bg1">
                    <a:lumMod val="50000"/>
                  </a:schemeClr>
                </a:outerShdw>
                <a:reflection blurRad="6350" stA="50000" endA="300" endPos="50000" dist="29997" dir="5400000" sy="-100000" algn="bl" rotWithShape="0"/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07B5497-C150-D691-8F42-9AF53D26F2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1461" y="0"/>
            <a:ext cx="3584864" cy="477981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B3E7230-7D9A-236A-8A8F-E56F264AE0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02841" y="2272145"/>
            <a:ext cx="3583484" cy="458585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DE99795-23C4-48F3-312D-E4EE20A0C7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403574"/>
            <a:ext cx="4017402" cy="345441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7DF6AE0-ACA5-9879-A2DD-D6D3FE908D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17402" y="3406902"/>
            <a:ext cx="4585439" cy="344775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A9E9309F-FF34-6621-4DDF-B565265ADFDC}"/>
              </a:ext>
            </a:extLst>
          </p:cNvPr>
          <p:cNvSpPr txBox="1">
            <a:spLocks/>
          </p:cNvSpPr>
          <p:nvPr/>
        </p:nvSpPr>
        <p:spPr>
          <a:xfrm>
            <a:off x="402096" y="1522667"/>
            <a:ext cx="8658777" cy="190633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6600" b="1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bg1"/>
                </a:solidFill>
                <a:effectLst/>
                <a:latin typeface="Bangla Sangam MN" panose="02000000000000000000" pitchFamily="2" charset="0"/>
                <a:ea typeface="Heiti TC Medium" pitchFamily="2" charset="-128"/>
                <a:cs typeface="Bangla Sangam MN" panose="02000000000000000000" pitchFamily="2" charset="0"/>
              </a:rPr>
              <a:t>-Empower new voices</a:t>
            </a:r>
          </a:p>
          <a:p>
            <a:r>
              <a:rPr lang="en-US" sz="2400" dirty="0">
                <a:solidFill>
                  <a:schemeClr val="bg1"/>
                </a:solidFill>
                <a:effectLst/>
                <a:latin typeface="Bangla Sangam MN" panose="02000000000000000000" pitchFamily="2" charset="0"/>
                <a:ea typeface="Heiti TC Medium" pitchFamily="2" charset="-128"/>
                <a:cs typeface="Bangla Sangam MN" panose="02000000000000000000" pitchFamily="2" charset="0"/>
              </a:rPr>
              <a:t>-Broaden the conversation</a:t>
            </a:r>
          </a:p>
          <a:p>
            <a:r>
              <a:rPr lang="en-US" sz="2400" dirty="0">
                <a:solidFill>
                  <a:schemeClr val="bg1"/>
                </a:solidFill>
                <a:effectLst/>
                <a:latin typeface="Bangla Sangam MN" panose="02000000000000000000" pitchFamily="2" charset="0"/>
                <a:ea typeface="Heiti TC Medium" pitchFamily="2" charset="-128"/>
                <a:cs typeface="Bangla Sangam MN" panose="02000000000000000000" pitchFamily="2" charset="0"/>
              </a:rPr>
              <a:t>-Make public investment in research relevant</a:t>
            </a:r>
          </a:p>
          <a:p>
            <a:r>
              <a:rPr lang="en-US" sz="2400" dirty="0">
                <a:solidFill>
                  <a:schemeClr val="bg1"/>
                </a:solidFill>
                <a:effectLst/>
                <a:latin typeface="Bangla Sangam MN" panose="02000000000000000000" pitchFamily="2" charset="0"/>
                <a:ea typeface="Heiti TC Medium" pitchFamily="2" charset="-128"/>
                <a:cs typeface="Bangla Sangam MN" panose="02000000000000000000" pitchFamily="2" charset="0"/>
              </a:rPr>
              <a:t>-Invite new participants, perspectives &amp; </a:t>
            </a:r>
            <a:r>
              <a:rPr lang="en-US" sz="24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Bangla Sangam MN" panose="02000000000000000000" pitchFamily="2" charset="0"/>
                <a:ea typeface="Heiti TC Medium" pitchFamily="2" charset="-128"/>
                <a:cs typeface="Bangla Sangam MN" panose="02000000000000000000" pitchFamily="2" charset="0"/>
              </a:rPr>
              <a:t>brains</a:t>
            </a:r>
          </a:p>
        </p:txBody>
      </p:sp>
    </p:spTree>
    <p:extLst>
      <p:ext uri="{BB962C8B-B14F-4D97-AF65-F5344CB8AC3E}">
        <p14:creationId xmlns:p14="http://schemas.microsoft.com/office/powerpoint/2010/main" val="597896349"/>
      </p:ext>
    </p:extLst>
  </p:cSld>
  <p:clrMapOvr>
    <a:masterClrMapping/>
  </p:clrMapOvr>
</p:sld>
</file>

<file path=ppt/theme/theme1.xml><?xml version="1.0" encoding="utf-8"?>
<a:theme xmlns:a="http://schemas.openxmlformats.org/drawingml/2006/main" name="BjornVTI">
  <a:themeElements>
    <a:clrScheme name="Bjorn">
      <a:dk1>
        <a:sysClr val="windowText" lastClr="000000"/>
      </a:dk1>
      <a:lt1>
        <a:sysClr val="window" lastClr="FFFFFF"/>
      </a:lt1>
      <a:dk2>
        <a:srgbClr val="252747"/>
      </a:dk2>
      <a:lt2>
        <a:srgbClr val="ECE4E9"/>
      </a:lt2>
      <a:accent1>
        <a:srgbClr val="736EB6"/>
      </a:accent1>
      <a:accent2>
        <a:srgbClr val="AB5991"/>
      </a:accent2>
      <a:accent3>
        <a:srgbClr val="AC9F39"/>
      </a:accent3>
      <a:accent4>
        <a:srgbClr val="756029"/>
      </a:accent4>
      <a:accent5>
        <a:srgbClr val="E87850"/>
      </a:accent5>
      <a:accent6>
        <a:srgbClr val="C6922A"/>
      </a:accent6>
      <a:hlink>
        <a:srgbClr val="736EB6"/>
      </a:hlink>
      <a:folHlink>
        <a:srgbClr val="AB5991"/>
      </a:folHlink>
    </a:clrScheme>
    <a:fontScheme name="Neue Haas">
      <a:majorFont>
        <a:latin typeface="Neue Haas Grotesk Text Pro"/>
        <a:ea typeface=""/>
        <a:cs typeface=""/>
      </a:majorFont>
      <a:minorFont>
        <a:latin typeface="Neue Haas Grotesk Tex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jornVTI" id="{D01443FD-65CF-4AEF-9B9D-4466C96F9785}" vid="{36EF4262-385E-40E6-B073-FB18FD98BF4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1127</TotalTime>
  <Words>310</Words>
  <Application>Microsoft Macintosh PowerPoint</Application>
  <PresentationFormat>Widescreen</PresentationFormat>
  <Paragraphs>70</Paragraphs>
  <Slides>16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Heiti TC Medium</vt:lpstr>
      <vt:lpstr>Arial</vt:lpstr>
      <vt:lpstr>Bangla Sangam MN</vt:lpstr>
      <vt:lpstr>Calibri</vt:lpstr>
      <vt:lpstr>Cooper Black</vt:lpstr>
      <vt:lpstr>Neue Haas Grotesk Text Pro</vt:lpstr>
      <vt:lpstr>BjornVTI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Bill Griesar</dc:creator>
  <cp:lastModifiedBy>Bill Griesar</cp:lastModifiedBy>
  <cp:revision>37</cp:revision>
  <dcterms:created xsi:type="dcterms:W3CDTF">2023-10-28T15:06:35Z</dcterms:created>
  <dcterms:modified xsi:type="dcterms:W3CDTF">2025-03-11T15:45:35Z</dcterms:modified>
</cp:coreProperties>
</file>