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21"/>
  </p:notesMasterIdLst>
  <p:sldIdLst>
    <p:sldId id="309" r:id="rId2"/>
    <p:sldId id="270" r:id="rId3"/>
    <p:sldId id="271" r:id="rId4"/>
    <p:sldId id="272" r:id="rId5"/>
    <p:sldId id="308" r:id="rId6"/>
    <p:sldId id="273" r:id="rId7"/>
    <p:sldId id="256" r:id="rId8"/>
    <p:sldId id="257" r:id="rId9"/>
    <p:sldId id="258" r:id="rId10"/>
    <p:sldId id="259" r:id="rId11"/>
    <p:sldId id="267" r:id="rId12"/>
    <p:sldId id="260" r:id="rId13"/>
    <p:sldId id="261" r:id="rId14"/>
    <p:sldId id="262" r:id="rId15"/>
    <p:sldId id="263" r:id="rId16"/>
    <p:sldId id="264" r:id="rId17"/>
    <p:sldId id="265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ACDE"/>
    <a:srgbClr val="BFEFFF"/>
    <a:srgbClr val="027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6"/>
    <p:restoredTop sz="94694"/>
  </p:normalViewPr>
  <p:slideViewPr>
    <p:cSldViewPr snapToGrid="0">
      <p:cViewPr varScale="1">
        <p:scale>
          <a:sx n="93" d="100"/>
          <a:sy n="93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7D93C-79A0-DC4D-AD65-2C5C1490A53A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A5797-56D0-B446-B339-05DE64145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3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5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7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BB69-8C5D-5AC8-065E-C247D31B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7E1B8-E317-8364-2BB9-6DEE512A9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5254D82-56F7-000E-C3B8-29797E89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E168C-1995-0126-BA69-97204B0A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B4AC88-3815-F7E2-696E-96C4372BB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7120"/>
            <a:ext cx="804195" cy="0"/>
          </a:xfrm>
          <a:prstGeom prst="line">
            <a:avLst/>
          </a:prstGeom>
          <a:ln w="1238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abstract watercolor pattern on a white background">
            <a:extLst>
              <a:ext uri="{FF2B5EF4-FFF2-40B4-BE49-F238E27FC236}">
                <a16:creationId xmlns:a16="http://schemas.microsoft.com/office/drawing/2014/main" id="{BC4D8684-4CCA-82E4-7458-CC805B83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l="4023" r="12926" b="-1"/>
          <a:stretch/>
        </p:blipFill>
        <p:spPr>
          <a:xfrm>
            <a:off x="-1" y="10"/>
            <a:ext cx="8532727" cy="685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347531-A8A8-3061-17AD-D8286295A9FB}"/>
              </a:ext>
            </a:extLst>
          </p:cNvPr>
          <p:cNvSpPr/>
          <p:nvPr/>
        </p:nvSpPr>
        <p:spPr>
          <a:xfrm>
            <a:off x="402097" y="348746"/>
            <a:ext cx="6857552" cy="3495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Northwest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Noggin</a:t>
            </a:r>
          </a:p>
        </p:txBody>
      </p:sp>
      <p:pic>
        <p:nvPicPr>
          <p:cNvPr id="9" name="Picture 8" descr="A group of children looking at a variety of jars&#10;&#10;Description automatically generated">
            <a:extLst>
              <a:ext uri="{FF2B5EF4-FFF2-40B4-BE49-F238E27FC236}">
                <a16:creationId xmlns:a16="http://schemas.microsoft.com/office/drawing/2014/main" id="{E9BEAD7C-4FB9-932E-3780-4E4BD7418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l="24586" r="35396"/>
          <a:stretch/>
        </p:blipFill>
        <p:spPr>
          <a:xfrm>
            <a:off x="8532727" y="1"/>
            <a:ext cx="3659274" cy="6857999"/>
          </a:xfrm>
          <a:prstGeom prst="rect">
            <a:avLst/>
          </a:prstGeom>
        </p:spPr>
      </p:pic>
      <p:pic>
        <p:nvPicPr>
          <p:cNvPr id="10" name="Picture 9" descr="A group of people in gloves holding food&#10;&#10;Description automatically generated">
            <a:extLst>
              <a:ext uri="{FF2B5EF4-FFF2-40B4-BE49-F238E27FC236}">
                <a16:creationId xmlns:a16="http://schemas.microsoft.com/office/drawing/2014/main" id="{D6671344-10C6-C811-0EB6-387DF36C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839005"/>
            <a:ext cx="4497596" cy="3018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DD746A-E4B8-8DFE-AFF6-712180316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594" y="3844116"/>
            <a:ext cx="4018512" cy="30138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BA541F-D63D-7254-D366-0D0C38DDA344}"/>
              </a:ext>
            </a:extLst>
          </p:cNvPr>
          <p:cNvSpPr txBox="1">
            <a:spLocks/>
          </p:cNvSpPr>
          <p:nvPr/>
        </p:nvSpPr>
        <p:spPr>
          <a:xfrm>
            <a:off x="418718" y="2630002"/>
            <a:ext cx="6857552" cy="1208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Engaging community through neuroscience research and art!</a:t>
            </a:r>
          </a:p>
        </p:txBody>
      </p:sp>
    </p:spTree>
    <p:extLst>
      <p:ext uri="{BB962C8B-B14F-4D97-AF65-F5344CB8AC3E}">
        <p14:creationId xmlns:p14="http://schemas.microsoft.com/office/powerpoint/2010/main" val="11699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6C3E4ACA-5D3D-0B23-4E2A-940C9040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E364B-3EB2-7865-C755-31A7926BF5A0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GO PLACES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7E44FC-7C8F-C135-FB90-CF5454207603}"/>
              </a:ext>
            </a:extLst>
          </p:cNvPr>
          <p:cNvSpPr txBox="1">
            <a:spLocks/>
          </p:cNvSpPr>
          <p:nvPr/>
        </p:nvSpPr>
        <p:spPr>
          <a:xfrm>
            <a:off x="402096" y="1688205"/>
            <a:ext cx="7070760" cy="22071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STEM programs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money and resources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-public K-12 schools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-rural and Urban communities 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-houseless youth nonprofits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-correctional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9B563-D1F1-1AA8-1137-0A6FB305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260" y="951079"/>
            <a:ext cx="2732617" cy="19771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4906919-C4B6-224C-5601-5DAA5A7AACF1}"/>
              </a:ext>
            </a:extLst>
          </p:cNvPr>
          <p:cNvSpPr>
            <a:spLocks/>
          </p:cNvSpPr>
          <p:nvPr/>
        </p:nvSpPr>
        <p:spPr>
          <a:xfrm>
            <a:off x="9173570" y="15645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12A8DC-4B59-B378-A1F8-BA413A008289}"/>
              </a:ext>
            </a:extLst>
          </p:cNvPr>
          <p:cNvSpPr>
            <a:spLocks/>
          </p:cNvSpPr>
          <p:nvPr/>
        </p:nvSpPr>
        <p:spPr>
          <a:xfrm>
            <a:off x="9274654" y="20732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7">
            <a:extLst>
              <a:ext uri="{FF2B5EF4-FFF2-40B4-BE49-F238E27FC236}">
                <a16:creationId xmlns:a16="http://schemas.microsoft.com/office/drawing/2014/main" id="{919E458C-2520-765E-9CA8-18DA4F64DDD2}"/>
              </a:ext>
            </a:extLst>
          </p:cNvPr>
          <p:cNvSpPr/>
          <p:nvPr/>
        </p:nvSpPr>
        <p:spPr>
          <a:xfrm rot="14493603" flipH="1">
            <a:off x="9965983" y="33721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8">
            <a:extLst>
              <a:ext uri="{FF2B5EF4-FFF2-40B4-BE49-F238E27FC236}">
                <a16:creationId xmlns:a16="http://schemas.microsoft.com/office/drawing/2014/main" id="{A726AEAF-E557-C258-1D8E-F066AEBEC160}"/>
              </a:ext>
            </a:extLst>
          </p:cNvPr>
          <p:cNvSpPr/>
          <p:nvPr/>
        </p:nvSpPr>
        <p:spPr>
          <a:xfrm rot="17775867" flipH="1">
            <a:off x="9663077" y="1892528"/>
            <a:ext cx="45719" cy="705254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54855-4E2C-65BE-EEB7-DB37EAD5D44F}"/>
              </a:ext>
            </a:extLst>
          </p:cNvPr>
          <p:cNvSpPr txBox="1"/>
          <p:nvPr/>
        </p:nvSpPr>
        <p:spPr>
          <a:xfrm>
            <a:off x="9984791" y="254231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Davenport, WA</a:t>
            </a:r>
          </a:p>
          <a:p>
            <a:r>
              <a:rPr lang="en-US" dirty="0">
                <a:solidFill>
                  <a:schemeClr val="bg1"/>
                </a:solidFill>
              </a:rPr>
              <a:t>Pop: 1700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CAE575-2256-00FF-6AC0-53AFFC3A376B}"/>
              </a:ext>
            </a:extLst>
          </p:cNvPr>
          <p:cNvSpPr>
            <a:spLocks/>
          </p:cNvSpPr>
          <p:nvPr/>
        </p:nvSpPr>
        <p:spPr>
          <a:xfrm>
            <a:off x="8443983" y="2024772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14">
            <a:extLst>
              <a:ext uri="{FF2B5EF4-FFF2-40B4-BE49-F238E27FC236}">
                <a16:creationId xmlns:a16="http://schemas.microsoft.com/office/drawing/2014/main" id="{78D4F2AA-23BC-8ADC-64E0-02F21535D2C6}"/>
              </a:ext>
            </a:extLst>
          </p:cNvPr>
          <p:cNvSpPr/>
          <p:nvPr/>
        </p:nvSpPr>
        <p:spPr>
          <a:xfrm rot="19289933" flipH="1">
            <a:off x="9387278" y="1899593"/>
            <a:ext cx="45719" cy="1610865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C7B06E-A8B0-D231-8084-B95331830775}"/>
              </a:ext>
            </a:extLst>
          </p:cNvPr>
          <p:cNvSpPr>
            <a:spLocks/>
          </p:cNvSpPr>
          <p:nvPr/>
        </p:nvSpPr>
        <p:spPr>
          <a:xfrm>
            <a:off x="8834508" y="204350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A183EF-774B-6714-8E3F-D2BC4051BE1B}"/>
              </a:ext>
            </a:extLst>
          </p:cNvPr>
          <p:cNvSpPr>
            <a:spLocks/>
          </p:cNvSpPr>
          <p:nvPr/>
        </p:nvSpPr>
        <p:spPr>
          <a:xfrm>
            <a:off x="8201404" y="262722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A68DC8-0CAD-8E84-D026-53B52A360462}"/>
              </a:ext>
            </a:extLst>
          </p:cNvPr>
          <p:cNvSpPr>
            <a:spLocks/>
          </p:cNvSpPr>
          <p:nvPr/>
        </p:nvSpPr>
        <p:spPr>
          <a:xfrm>
            <a:off x="8178715" y="236352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D03F8C-EDDA-7E8A-F0C9-817D2C8F5D9B}"/>
              </a:ext>
            </a:extLst>
          </p:cNvPr>
          <p:cNvSpPr>
            <a:spLocks/>
          </p:cNvSpPr>
          <p:nvPr/>
        </p:nvSpPr>
        <p:spPr>
          <a:xfrm>
            <a:off x="8283700" y="2139071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30D50-0956-0E39-EFB1-7F0EAAEE3689}"/>
              </a:ext>
            </a:extLst>
          </p:cNvPr>
          <p:cNvSpPr txBox="1"/>
          <p:nvPr/>
        </p:nvSpPr>
        <p:spPr>
          <a:xfrm>
            <a:off x="9559636" y="2942664"/>
            <a:ext cx="24743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Heppner &amp; Ione, OR</a:t>
            </a:r>
          </a:p>
          <a:p>
            <a:r>
              <a:rPr lang="en-US" dirty="0">
                <a:solidFill>
                  <a:schemeClr val="bg1"/>
                </a:solidFill>
              </a:rPr>
              <a:t>Pop: 1240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5E4AA7-30B8-8C47-3705-F82848F82D92}"/>
              </a:ext>
            </a:extLst>
          </p:cNvPr>
          <p:cNvSpPr txBox="1"/>
          <p:nvPr/>
        </p:nvSpPr>
        <p:spPr>
          <a:xfrm>
            <a:off x="10038492" y="2068612"/>
            <a:ext cx="18987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 Grande, OR</a:t>
            </a:r>
          </a:p>
          <a:p>
            <a:r>
              <a:rPr lang="en-US" dirty="0">
                <a:solidFill>
                  <a:schemeClr val="bg1"/>
                </a:solidFill>
              </a:rPr>
              <a:t>Pop: 13,000</a:t>
            </a:r>
          </a:p>
        </p:txBody>
      </p:sp>
      <p:sp>
        <p:nvSpPr>
          <p:cNvPr id="35" name="Isosceles Triangle 14">
            <a:extLst>
              <a:ext uri="{FF2B5EF4-FFF2-40B4-BE49-F238E27FC236}">
                <a16:creationId xmlns:a16="http://schemas.microsoft.com/office/drawing/2014/main" id="{639D53A3-7E5E-4689-0750-D14ABB8D50EC}"/>
              </a:ext>
            </a:extLst>
          </p:cNvPr>
          <p:cNvSpPr/>
          <p:nvPr/>
        </p:nvSpPr>
        <p:spPr>
          <a:xfrm rot="3922353" flipH="1">
            <a:off x="7818371" y="2474234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7">
            <a:extLst>
              <a:ext uri="{FF2B5EF4-FFF2-40B4-BE49-F238E27FC236}">
                <a16:creationId xmlns:a16="http://schemas.microsoft.com/office/drawing/2014/main" id="{4C540F96-0F20-6973-8499-CBE5D97FBF10}"/>
              </a:ext>
            </a:extLst>
          </p:cNvPr>
          <p:cNvSpPr/>
          <p:nvPr/>
        </p:nvSpPr>
        <p:spPr>
          <a:xfrm rot="11212859" flipH="1">
            <a:off x="8305318" y="1120629"/>
            <a:ext cx="45719" cy="121545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7">
            <a:extLst>
              <a:ext uri="{FF2B5EF4-FFF2-40B4-BE49-F238E27FC236}">
                <a16:creationId xmlns:a16="http://schemas.microsoft.com/office/drawing/2014/main" id="{320BEC3B-3D4B-400C-8EE6-18FF419C9207}"/>
              </a:ext>
            </a:extLst>
          </p:cNvPr>
          <p:cNvSpPr/>
          <p:nvPr/>
        </p:nvSpPr>
        <p:spPr>
          <a:xfrm rot="11647351" flipH="1">
            <a:off x="8491625" y="49493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ED3A1F-2EDA-CEE1-2C81-B1450942B55B}"/>
              </a:ext>
            </a:extLst>
          </p:cNvPr>
          <p:cNvSpPr txBox="1"/>
          <p:nvPr/>
        </p:nvSpPr>
        <p:spPr>
          <a:xfrm>
            <a:off x="7482997" y="198511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Siletz, Amity &amp; Willamina, OR</a:t>
            </a:r>
          </a:p>
          <a:p>
            <a:r>
              <a:rPr lang="en-US" dirty="0">
                <a:solidFill>
                  <a:schemeClr val="bg1"/>
                </a:solidFill>
              </a:rPr>
              <a:t>Pop: 4000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F642BC-CE50-3BFD-8514-FB07AD8C6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067" y="3759896"/>
            <a:ext cx="4630933" cy="30856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1BD8242-7D78-0BC1-924B-3AC5D4A5861E}"/>
              </a:ext>
            </a:extLst>
          </p:cNvPr>
          <p:cNvSpPr txBox="1"/>
          <p:nvPr/>
        </p:nvSpPr>
        <p:spPr>
          <a:xfrm>
            <a:off x="5989157" y="2705025"/>
            <a:ext cx="1687005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Meservy Meadows, OR Pop: ~40</a:t>
            </a:r>
          </a:p>
        </p:txBody>
      </p:sp>
      <p:pic>
        <p:nvPicPr>
          <p:cNvPr id="45" name="Picture 44" descr="A tree with leaves on the ground&#10;&#10;Description automatically generated with medium confidence">
            <a:extLst>
              <a:ext uri="{FF2B5EF4-FFF2-40B4-BE49-F238E27FC236}">
                <a16:creationId xmlns:a16="http://schemas.microsoft.com/office/drawing/2014/main" id="{45AA1BAC-567C-556C-CF30-C907E826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1210"/>
            <a:ext cx="1925782" cy="3116789"/>
          </a:xfrm>
          <a:prstGeom prst="rect">
            <a:avLst/>
          </a:prstGeom>
        </p:spPr>
      </p:pic>
      <p:pic>
        <p:nvPicPr>
          <p:cNvPr id="47" name="Picture 46" descr="A collage of a person holding a cup&#10;&#10;Description automatically generated">
            <a:extLst>
              <a:ext uri="{FF2B5EF4-FFF2-40B4-BE49-F238E27FC236}">
                <a16:creationId xmlns:a16="http://schemas.microsoft.com/office/drawing/2014/main" id="{0649795B-054D-5852-673A-AD5953803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560" y="3732957"/>
            <a:ext cx="2968623" cy="3118821"/>
          </a:xfrm>
          <a:prstGeom prst="rect">
            <a:avLst/>
          </a:prstGeom>
        </p:spPr>
      </p:pic>
      <p:pic>
        <p:nvPicPr>
          <p:cNvPr id="40" name="Picture 39" descr="A picture containing food, text, outdoor&#10;&#10;Description automatically generated">
            <a:extLst>
              <a:ext uri="{FF2B5EF4-FFF2-40B4-BE49-F238E27FC236}">
                <a16:creationId xmlns:a16="http://schemas.microsoft.com/office/drawing/2014/main" id="{18ED8FBF-3CDE-3261-709A-21D575B1D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2183" y="3739176"/>
            <a:ext cx="2928127" cy="31063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B8EE4E6-B652-6B67-B888-FE83F96B2AB9}"/>
              </a:ext>
            </a:extLst>
          </p:cNvPr>
          <p:cNvSpPr txBox="1"/>
          <p:nvPr/>
        </p:nvSpPr>
        <p:spPr>
          <a:xfrm>
            <a:off x="1853560" y="5013434"/>
            <a:ext cx="15623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36BA1-D1D7-F8FB-D56F-8FEA64CD62A1}"/>
              </a:ext>
            </a:extLst>
          </p:cNvPr>
          <p:cNvSpPr txBox="1"/>
          <p:nvPr/>
        </p:nvSpPr>
        <p:spPr>
          <a:xfrm>
            <a:off x="9851891" y="1209312"/>
            <a:ext cx="1454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 few places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we’ve been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12EC7C-EE72-58C1-DA25-B76B54F9008A}"/>
              </a:ext>
            </a:extLst>
          </p:cNvPr>
          <p:cNvSpPr>
            <a:spLocks/>
          </p:cNvSpPr>
          <p:nvPr/>
        </p:nvSpPr>
        <p:spPr>
          <a:xfrm>
            <a:off x="8574167" y="237719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4">
            <a:extLst>
              <a:ext uri="{FF2B5EF4-FFF2-40B4-BE49-F238E27FC236}">
                <a16:creationId xmlns:a16="http://schemas.microsoft.com/office/drawing/2014/main" id="{5BF5AFEA-8E22-A360-045A-F42A76AF54C2}"/>
              </a:ext>
            </a:extLst>
          </p:cNvPr>
          <p:cNvSpPr/>
          <p:nvPr/>
        </p:nvSpPr>
        <p:spPr>
          <a:xfrm rot="1736913" flipH="1">
            <a:off x="8428308" y="2392895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1C220-D2AE-DF6D-020F-1DFEA8FDAB8A}"/>
              </a:ext>
            </a:extLst>
          </p:cNvPr>
          <p:cNvSpPr txBox="1"/>
          <p:nvPr/>
        </p:nvSpPr>
        <p:spPr>
          <a:xfrm>
            <a:off x="7826089" y="2956852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Sisters, OR</a:t>
            </a:r>
          </a:p>
          <a:p>
            <a:r>
              <a:rPr lang="en-US" dirty="0">
                <a:solidFill>
                  <a:schemeClr val="bg1"/>
                </a:solidFill>
              </a:rPr>
              <a:t>Pop: 3081</a:t>
            </a:r>
          </a:p>
        </p:txBody>
      </p:sp>
      <p:sp>
        <p:nvSpPr>
          <p:cNvPr id="10" name="Isosceles Triangle 14">
            <a:extLst>
              <a:ext uri="{FF2B5EF4-FFF2-40B4-BE49-F238E27FC236}">
                <a16:creationId xmlns:a16="http://schemas.microsoft.com/office/drawing/2014/main" id="{5D885254-C7E7-8BDE-53F9-6A090AF059D8}"/>
              </a:ext>
            </a:extLst>
          </p:cNvPr>
          <p:cNvSpPr/>
          <p:nvPr/>
        </p:nvSpPr>
        <p:spPr>
          <a:xfrm rot="6988667" flipH="1">
            <a:off x="7886305" y="1380500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6CF25E-7B17-7B3E-C65C-BF399664B80F}"/>
              </a:ext>
            </a:extLst>
          </p:cNvPr>
          <p:cNvSpPr>
            <a:spLocks/>
          </p:cNvSpPr>
          <p:nvPr/>
        </p:nvSpPr>
        <p:spPr>
          <a:xfrm>
            <a:off x="8203925" y="18779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961EB-64B6-00D6-98DB-9B981E45F39C}"/>
              </a:ext>
            </a:extLst>
          </p:cNvPr>
          <p:cNvSpPr txBox="1"/>
          <p:nvPr/>
        </p:nvSpPr>
        <p:spPr>
          <a:xfrm>
            <a:off x="6260576" y="1294857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Astoria, OR</a:t>
            </a:r>
          </a:p>
          <a:p>
            <a:r>
              <a:rPr lang="en-US" dirty="0">
                <a:solidFill>
                  <a:schemeClr val="bg1"/>
                </a:solidFill>
              </a:rPr>
              <a:t>Pop: 10,000</a:t>
            </a:r>
          </a:p>
        </p:txBody>
      </p:sp>
    </p:spTree>
    <p:extLst>
      <p:ext uri="{BB962C8B-B14F-4D97-AF65-F5344CB8AC3E}">
        <p14:creationId xmlns:p14="http://schemas.microsoft.com/office/powerpoint/2010/main" val="312485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olorful brain on a fence&#10;&#10;Description automatically generated">
            <a:extLst>
              <a:ext uri="{FF2B5EF4-FFF2-40B4-BE49-F238E27FC236}">
                <a16:creationId xmlns:a16="http://schemas.microsoft.com/office/drawing/2014/main" id="{029F2D57-F3FE-E779-6AE7-782149FB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61" b="843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FDA808-B18A-AC39-CBFB-AE12C81A2D9C}"/>
              </a:ext>
            </a:extLst>
          </p:cNvPr>
          <p:cNvSpPr/>
          <p:nvPr/>
        </p:nvSpPr>
        <p:spPr>
          <a:xfrm>
            <a:off x="9259614" y="6173388"/>
            <a:ext cx="2932386" cy="8843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GO PLACES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077A9-F8E7-6C5C-FDEC-D17FAB27BC65}"/>
              </a:ext>
            </a:extLst>
          </p:cNvPr>
          <p:cNvSpPr txBox="1"/>
          <p:nvPr/>
        </p:nvSpPr>
        <p:spPr>
          <a:xfrm>
            <a:off x="0" y="6488658"/>
            <a:ext cx="185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Sisters, Oregon</a:t>
            </a:r>
          </a:p>
        </p:txBody>
      </p:sp>
    </p:spTree>
    <p:extLst>
      <p:ext uri="{BB962C8B-B14F-4D97-AF65-F5344CB8AC3E}">
        <p14:creationId xmlns:p14="http://schemas.microsoft.com/office/powerpoint/2010/main" val="1401707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1E535E9-B267-73CF-7108-6EB7C93D5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653535-A608-EE1B-B79D-B8CB356CE2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LISTEN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9F59-CD22-07C1-2851-1CC8206D4BE8}"/>
              </a:ext>
            </a:extLst>
          </p:cNvPr>
          <p:cNvSpPr txBox="1">
            <a:spLocks/>
          </p:cNvSpPr>
          <p:nvPr/>
        </p:nvSpPr>
        <p:spPr>
          <a:xfrm>
            <a:off x="396231" y="1570768"/>
            <a:ext cx="7070760" cy="13616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-lived experiences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-relevant knowledge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-seeing other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4855D-0125-5966-BBAE-9A9E419D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646" y="0"/>
            <a:ext cx="3780218" cy="283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0D2A1-D82D-E0CF-AB8F-62FE40DD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0" y="-1"/>
            <a:ext cx="3354872" cy="2932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1959-BF58-3E88-993F-F365DA2A2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46" y="2824574"/>
            <a:ext cx="3665865" cy="4033417"/>
          </a:xfrm>
          <a:prstGeom prst="rect">
            <a:avLst/>
          </a:prstGeom>
        </p:spPr>
      </p:pic>
      <p:pic>
        <p:nvPicPr>
          <p:cNvPr id="15" name="Picture 14" descr="A child holding a plastic cup with a liquid in it&#10;&#10;Description automatically generated">
            <a:extLst>
              <a:ext uri="{FF2B5EF4-FFF2-40B4-BE49-F238E27FC236}">
                <a16:creationId xmlns:a16="http://schemas.microsoft.com/office/drawing/2014/main" id="{C5164C97-2A33-21E3-9894-C89C8F3AC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884" y="2840359"/>
            <a:ext cx="3131029" cy="223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F2628-DD44-F74C-1E83-CE659D22E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181" y="2835164"/>
            <a:ext cx="5358820" cy="4022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2A405B-56BE-C4B3-19F0-9D84A82AA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603" y="4225803"/>
            <a:ext cx="3557645" cy="2617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A315B-1CDF-3B6A-2464-C8DD521449AF}"/>
              </a:ext>
            </a:extLst>
          </p:cNvPr>
          <p:cNvSpPr txBox="1"/>
          <p:nvPr/>
        </p:nvSpPr>
        <p:spPr>
          <a:xfrm>
            <a:off x="6022428" y="477612"/>
            <a:ext cx="1260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Heppner, 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404B-4FBB-8BD1-7367-997AEC7219D1}"/>
              </a:ext>
            </a:extLst>
          </p:cNvPr>
          <p:cNvSpPr txBox="1"/>
          <p:nvPr/>
        </p:nvSpPr>
        <p:spPr>
          <a:xfrm>
            <a:off x="8434874" y="1599412"/>
            <a:ext cx="118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Knappa, 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E390D-E9F4-E3D5-A93D-F7BC49DCDC6D}"/>
              </a:ext>
            </a:extLst>
          </p:cNvPr>
          <p:cNvSpPr txBox="1"/>
          <p:nvPr/>
        </p:nvSpPr>
        <p:spPr>
          <a:xfrm>
            <a:off x="7841630" y="3218202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Siletz, 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A8C6F-7154-5243-D56F-98192435B165}"/>
              </a:ext>
            </a:extLst>
          </p:cNvPr>
          <p:cNvSpPr txBox="1"/>
          <p:nvPr/>
        </p:nvSpPr>
        <p:spPr>
          <a:xfrm>
            <a:off x="209753" y="3425206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41B21-64A5-7872-2A74-49348DC224D8}"/>
              </a:ext>
            </a:extLst>
          </p:cNvPr>
          <p:cNvSpPr txBox="1"/>
          <p:nvPr/>
        </p:nvSpPr>
        <p:spPr>
          <a:xfrm>
            <a:off x="3805058" y="4225803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F344C8-ACA9-8EDA-48AA-8BC830FF0BDA}"/>
              </a:ext>
            </a:extLst>
          </p:cNvPr>
          <p:cNvSpPr txBox="1"/>
          <p:nvPr/>
        </p:nvSpPr>
        <p:spPr>
          <a:xfrm>
            <a:off x="5460767" y="2816884"/>
            <a:ext cx="1123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Sisters, OR</a:t>
            </a:r>
          </a:p>
        </p:txBody>
      </p:sp>
    </p:spTree>
    <p:extLst>
      <p:ext uri="{BB962C8B-B14F-4D97-AF65-F5344CB8AC3E}">
        <p14:creationId xmlns:p14="http://schemas.microsoft.com/office/powerpoint/2010/main" val="107442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70F9A10-E8A2-F3A0-94F7-BE09599D8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8979F-598D-743D-EA68-5B3FDD9CF1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SHARE STORIES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B5497-C150-D691-8F42-9AF53D26F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61" y="0"/>
            <a:ext cx="3584864" cy="4779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3E7230-7D9A-236A-8A8F-E56F264AE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841" y="2272145"/>
            <a:ext cx="3583484" cy="4585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99795-23C4-48F3-312D-E4EE20A0C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3574"/>
            <a:ext cx="4017402" cy="3454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DF6AE0-ACA5-9879-A2DD-D6D3FE908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402" y="3406902"/>
            <a:ext cx="4585439" cy="34477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E9309F-FF34-6621-4DDF-B565265ADFDC}"/>
              </a:ext>
            </a:extLst>
          </p:cNvPr>
          <p:cNvSpPr txBox="1">
            <a:spLocks/>
          </p:cNvSpPr>
          <p:nvPr/>
        </p:nvSpPr>
        <p:spPr>
          <a:xfrm>
            <a:off x="402096" y="1522667"/>
            <a:ext cx="8658777" cy="19063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-Empower new voices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-Broaden the conversation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-Make public investment in research relevant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-Invite new participants, perspectives &amp;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brains</a:t>
            </a:r>
          </a:p>
        </p:txBody>
      </p:sp>
    </p:spTree>
    <p:extLst>
      <p:ext uri="{BB962C8B-B14F-4D97-AF65-F5344CB8AC3E}">
        <p14:creationId xmlns:p14="http://schemas.microsoft.com/office/powerpoint/2010/main" val="597896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FC39160-41E9-DDB8-55B9-63D54C8D3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15E2F-1E4F-7833-EBCF-8AF7BF182C86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MAKE ART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A8AB7-FE79-BE44-8061-5C0ED2985F92}"/>
              </a:ext>
            </a:extLst>
          </p:cNvPr>
          <p:cNvSpPr txBox="1">
            <a:spLocks/>
          </p:cNvSpPr>
          <p:nvPr/>
        </p:nvSpPr>
        <p:spPr>
          <a:xfrm>
            <a:off x="402096" y="1410093"/>
            <a:ext cx="5316320" cy="17565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-Engagement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-Personal relevance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-self-awareness AND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EMPATHY</a:t>
            </a:r>
            <a:endParaRPr lang="en-US" sz="2400" dirty="0">
              <a:solidFill>
                <a:srgbClr val="FF0000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7E45E-0F16-9B08-8CA9-41F195C9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8095"/>
            <a:ext cx="4886300" cy="3859905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5A3B0F4-0308-9BF9-AF31-750AF5895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690" y="0"/>
            <a:ext cx="292330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FCF9B-6948-CE1E-E3F2-F8AE8E5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43" y="2998095"/>
            <a:ext cx="5146540" cy="3859905"/>
          </a:xfrm>
          <a:prstGeom prst="rect">
            <a:avLst/>
          </a:prstGeom>
        </p:spPr>
      </p:pic>
      <p:pic>
        <p:nvPicPr>
          <p:cNvPr id="12" name="Picture 11" descr="A collage of a human brain&#10;&#10;Description automatically generated">
            <a:extLst>
              <a:ext uri="{FF2B5EF4-FFF2-40B4-BE49-F238E27FC236}">
                <a16:creationId xmlns:a16="http://schemas.microsoft.com/office/drawing/2014/main" id="{3DF57BAC-3C1F-75FC-E767-52875A814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363" y="2998084"/>
            <a:ext cx="4029683" cy="3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4F2D6-E9A5-EB25-BEA7-7B441F124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463" y="-4326"/>
            <a:ext cx="4001283" cy="3000962"/>
          </a:xfrm>
          <a:prstGeom prst="rect">
            <a:avLst/>
          </a:prstGeom>
        </p:spPr>
      </p:pic>
      <p:pic>
        <p:nvPicPr>
          <p:cNvPr id="8" name="Picture 7" descr="A picture containing grass, woman, black, field&#10;&#10;Description automatically generated">
            <a:extLst>
              <a:ext uri="{FF2B5EF4-FFF2-40B4-BE49-F238E27FC236}">
                <a16:creationId xmlns:a16="http://schemas.microsoft.com/office/drawing/2014/main" id="{AB0316D0-EFC8-DA3A-6681-10019D4E94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363" y="-2887"/>
            <a:ext cx="3997617" cy="30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E31C6B5-4E0D-12C4-2A52-BBDBD0429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56A4F5-5023-7845-2A42-D6FC4177B678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INFORM POLICY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63B20C-6523-1877-3FF3-15E694B7DA44}"/>
              </a:ext>
            </a:extLst>
          </p:cNvPr>
          <p:cNvSpPr txBox="1">
            <a:spLocks/>
          </p:cNvSpPr>
          <p:nvPr/>
        </p:nvSpPr>
        <p:spPr>
          <a:xfrm>
            <a:off x="402075" y="1385455"/>
            <a:ext cx="7795993" cy="22582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-Research topics are popular!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-Interdisciplinary/STEAM approaches WORK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-1. School start times for adolescents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-2. Permanent standard time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-3. Housing first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32479-477B-F3DB-136E-0BEA2EE3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0"/>
            <a:ext cx="3352800" cy="2700122"/>
          </a:xfrm>
          <a:prstGeom prst="rect">
            <a:avLst/>
          </a:prstGeom>
        </p:spPr>
      </p:pic>
      <p:pic>
        <p:nvPicPr>
          <p:cNvPr id="13" name="Picture 12" descr="A group of kids holding objects&#10;&#10;Description automatically generated">
            <a:extLst>
              <a:ext uri="{FF2B5EF4-FFF2-40B4-BE49-F238E27FC236}">
                <a16:creationId xmlns:a16="http://schemas.microsoft.com/office/drawing/2014/main" id="{01AF5B38-65F3-EE9B-A850-53BF127B5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580" y="3484806"/>
            <a:ext cx="4497592" cy="3373194"/>
          </a:xfrm>
          <a:prstGeom prst="rect">
            <a:avLst/>
          </a:prstGeom>
        </p:spPr>
      </p:pic>
      <p:pic>
        <p:nvPicPr>
          <p:cNvPr id="15" name="Picture 14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1B58F108-3FB3-6334-C97A-0D461D152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4806"/>
            <a:ext cx="5979125" cy="3380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1C9E1-C709-AFF2-12AA-6A5709DE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741" y="2700122"/>
            <a:ext cx="3350238" cy="4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1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1509335F-ABAB-2AF9-3CC9-F28A9D1BD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 rot="10800000"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D6A442-47A5-6CD9-8A89-BBD9CEC0F10F}"/>
              </a:ext>
            </a:extLst>
          </p:cNvPr>
          <p:cNvSpPr/>
          <p:nvPr/>
        </p:nvSpPr>
        <p:spPr>
          <a:xfrm>
            <a:off x="402096" y="348747"/>
            <a:ext cx="10113504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Shake it up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03FC3-0103-59C8-5AA3-2DB5D025F5EB}"/>
              </a:ext>
            </a:extLst>
          </p:cNvPr>
          <p:cNvSpPr txBox="1">
            <a:spLocks/>
          </p:cNvSpPr>
          <p:nvPr/>
        </p:nvSpPr>
        <p:spPr>
          <a:xfrm>
            <a:off x="5902036" y="1650114"/>
            <a:ext cx="6289965" cy="52078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-existing institutions support themselves. they GET resources, but don’t necessarily innovate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or empower new voices. </a:t>
            </a:r>
          </a:p>
          <a:p>
            <a:endParaRPr lang="en-US" sz="2800" dirty="0">
              <a:solidFill>
                <a:schemeClr val="bg1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-going places to listen, share stories, make art and collaborate engages and inspires more people, </a:t>
            </a:r>
            <a:r>
              <a:rPr lang="en-US" sz="2400" i="1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genuinely</a:t>
            </a:r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 increasing diversity in research and public policy.</a:t>
            </a:r>
          </a:p>
          <a:p>
            <a:endParaRPr lang="en-US" sz="2800" dirty="0">
              <a:solidFill>
                <a:schemeClr val="bg1"/>
              </a:solidFill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-LIKE DEVELOPING BRAINs IN CHANGING CIRCUMSTANCES, RISK and PLASTICITY ARE REQUIRED to ADAPT, Discover, innovate and THRIVE.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22D30-3474-3CAC-7384-4600D847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0124"/>
            <a:ext cx="5777345" cy="5207877"/>
          </a:xfrm>
          <a:prstGeom prst="rect">
            <a:avLst/>
          </a:prstGeom>
        </p:spPr>
      </p:pic>
      <p:pic>
        <p:nvPicPr>
          <p:cNvPr id="3" name="Picture 2" descr="A logo with a skull and two sticks in it&#10;&#10;Description automatically generated">
            <a:extLst>
              <a:ext uri="{FF2B5EF4-FFF2-40B4-BE49-F238E27FC236}">
                <a16:creationId xmlns:a16="http://schemas.microsoft.com/office/drawing/2014/main" id="{72FC8F89-1C64-248F-C671-AE6AE097B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91" y="0"/>
            <a:ext cx="1551689" cy="1679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B7DEF-7B1E-83A4-BB99-F894A4789F8B}"/>
              </a:ext>
            </a:extLst>
          </p:cNvPr>
          <p:cNvSpPr txBox="1"/>
          <p:nvPr/>
        </p:nvSpPr>
        <p:spPr>
          <a:xfrm>
            <a:off x="10206647" y="2871672"/>
            <a:ext cx="183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</a:rPr>
              <a:t>70% indirects?!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F6217-7E2B-082D-57FF-9E5EDD1E1C7B}"/>
              </a:ext>
            </a:extLst>
          </p:cNvPr>
          <p:cNvSpPr txBox="1"/>
          <p:nvPr/>
        </p:nvSpPr>
        <p:spPr>
          <a:xfrm>
            <a:off x="6401227" y="275416"/>
            <a:ext cx="4419308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7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66068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</a:rPr>
              <a:t>SUPPORT INNOVATION, NOT INSTITUTIONS; MORE ACCESSIBLE GRANTS FOR EDUCATORS, ARTISTS, SMALLER LOCAL NONPROFITS</a:t>
            </a:r>
          </a:p>
        </p:txBody>
      </p:sp>
    </p:spTree>
    <p:extLst>
      <p:ext uri="{BB962C8B-B14F-4D97-AF65-F5344CB8AC3E}">
        <p14:creationId xmlns:p14="http://schemas.microsoft.com/office/powerpoint/2010/main" val="382156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B918F967-897F-5474-FF90-5A9E33A50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2CD92B-AA32-D63F-A6D5-3AF082DBF26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TOMORROW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1B6E7C-A6DE-D865-552B-1CD9172089D0}"/>
              </a:ext>
            </a:extLst>
          </p:cNvPr>
          <p:cNvSpPr txBox="1">
            <a:spLocks/>
          </p:cNvSpPr>
          <p:nvPr/>
        </p:nvSpPr>
        <p:spPr>
          <a:xfrm>
            <a:off x="402095" y="1510145"/>
            <a:ext cx="7384160" cy="778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-NOGGIN IN DC PUBLIC SCHOOLS 🧠🎨💚😃</a:t>
            </a:r>
            <a:endParaRPr lang="en-US" sz="2400" dirty="0">
              <a:solidFill>
                <a:schemeClr val="bg1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39A69-9553-238B-B986-2AB5E53A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88374"/>
            <a:ext cx="6846895" cy="4567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9BDFBE-73AB-8BCF-98A3-E28A20483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94" y="-2069"/>
            <a:ext cx="5345106" cy="6858000"/>
          </a:xfrm>
          <a:prstGeom prst="rect">
            <a:avLst/>
          </a:prstGeom>
        </p:spPr>
      </p:pic>
      <p:pic>
        <p:nvPicPr>
          <p:cNvPr id="10" name="Picture 9" descr="A logo with a skull and two sticks in it&#10;&#10;Description automatically generated">
            <a:extLst>
              <a:ext uri="{FF2B5EF4-FFF2-40B4-BE49-F238E27FC236}">
                <a16:creationId xmlns:a16="http://schemas.microsoft.com/office/drawing/2014/main" id="{5AC67EE5-F65A-AF48-3351-8B39C6776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866" y="5250873"/>
            <a:ext cx="1485134" cy="16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F7609E5E-5FF8-C05E-48AF-70F32C004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9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watercolor background with several pictures of people&#10;&#10;Description automatically generated">
            <a:extLst>
              <a:ext uri="{FF2B5EF4-FFF2-40B4-BE49-F238E27FC236}">
                <a16:creationId xmlns:a16="http://schemas.microsoft.com/office/drawing/2014/main" id="{186816E3-6C9D-482C-1398-4C3216F0B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13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white card with colorful circles and text&#10;&#10;Description automatically generated">
            <a:extLst>
              <a:ext uri="{FF2B5EF4-FFF2-40B4-BE49-F238E27FC236}">
                <a16:creationId xmlns:a16="http://schemas.microsoft.com/office/drawing/2014/main" id="{A9F4E004-58B8-0987-18D2-FCEE37CB5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9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36DED780-A4D5-F8C8-0F8B-3E9E09D33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9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scientific research&#10;&#10;Description automatically generated">
            <a:extLst>
              <a:ext uri="{FF2B5EF4-FFF2-40B4-BE49-F238E27FC236}">
                <a16:creationId xmlns:a16="http://schemas.microsoft.com/office/drawing/2014/main" id="{38C9E556-4BBC-220A-5965-10EE1AD37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350DC-E513-8B73-231E-227AC6292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94" y="6131813"/>
            <a:ext cx="10667369" cy="5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5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B8FC2-94EF-218C-E43D-6DDC19611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A32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37DDFB-D1EB-A547-BAB9-2D6F8ABC99C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0B239-0E22-3079-811F-763551ACEE7A}"/>
              </a:ext>
            </a:extLst>
          </p:cNvPr>
          <p:cNvSpPr txBox="1"/>
          <p:nvPr/>
        </p:nvSpPr>
        <p:spPr>
          <a:xfrm>
            <a:off x="5583381" y="433647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Alzheimers</a:t>
            </a:r>
            <a:endParaRPr lang="en-US" dirty="0"/>
          </a:p>
        </p:txBody>
      </p:sp>
      <p:pic>
        <p:nvPicPr>
          <p:cNvPr id="8" name="Picture 7" descr="A close-up of a tree&#10;&#10;Description automatically generated">
            <a:extLst>
              <a:ext uri="{FF2B5EF4-FFF2-40B4-BE49-F238E27FC236}">
                <a16:creationId xmlns:a16="http://schemas.microsoft.com/office/drawing/2014/main" id="{A7540456-F202-2AAF-7F16-263B5D92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0" r="33904"/>
          <a:stretch/>
        </p:blipFill>
        <p:spPr>
          <a:xfrm>
            <a:off x="4717143" y="1148393"/>
            <a:ext cx="2757714" cy="4800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877944-3218-3DC1-88D5-A4645933B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623" y="1610689"/>
            <a:ext cx="4215989" cy="3875653"/>
          </a:xfrm>
          <a:prstGeom prst="rect">
            <a:avLst/>
          </a:prstGeom>
        </p:spPr>
      </p:pic>
      <p:pic>
        <p:nvPicPr>
          <p:cNvPr id="12" name="Picture 11" descr="A colorful circle of paint&#10;&#10;Description automatically generated with medium confidence">
            <a:extLst>
              <a:ext uri="{FF2B5EF4-FFF2-40B4-BE49-F238E27FC236}">
                <a16:creationId xmlns:a16="http://schemas.microsoft.com/office/drawing/2014/main" id="{D2C75E6D-1E68-18AF-EFDA-5B54102F4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24" y="1610689"/>
            <a:ext cx="3875653" cy="3875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20E7A2-07A7-4F12-EA95-2E6B663D8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02539"/>
            <a:ext cx="7772400" cy="8458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3EFD50-8E56-E1FF-478E-0F1F281C1035}"/>
              </a:ext>
            </a:extLst>
          </p:cNvPr>
          <p:cNvSpPr/>
          <p:nvPr/>
        </p:nvSpPr>
        <p:spPr>
          <a:xfrm>
            <a:off x="0" y="1039091"/>
            <a:ext cx="900545" cy="29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4E4281-AA9A-6869-A17E-34FA34D7B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45" y="6176348"/>
            <a:ext cx="10471542" cy="4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75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close-up of a presentation&#10;&#10;Description automatically generated">
            <a:extLst>
              <a:ext uri="{FF2B5EF4-FFF2-40B4-BE49-F238E27FC236}">
                <a16:creationId xmlns:a16="http://schemas.microsoft.com/office/drawing/2014/main" id="{5D868AD2-6BC2-5874-0EF8-7A47DA2FC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B6DF20-5126-D46F-818D-3FBCFDFED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25" y="6261086"/>
            <a:ext cx="10611950" cy="4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1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A37F4A8A-7B54-4D8D-933A-8921996A0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03DB958-0F6E-4F5E-A6BF-F29E6B413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7120"/>
            <a:ext cx="804195" cy="0"/>
          </a:xfrm>
          <a:prstGeom prst="line">
            <a:avLst/>
          </a:prstGeom>
          <a:ln w="1238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A blue abstract watercolor pattern on a white background">
            <a:extLst>
              <a:ext uri="{FF2B5EF4-FFF2-40B4-BE49-F238E27FC236}">
                <a16:creationId xmlns:a16="http://schemas.microsoft.com/office/drawing/2014/main" id="{0E2D19BE-67F3-F01B-C471-F8B998115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l="4023" r="12926" b="-1"/>
          <a:stretch/>
        </p:blipFill>
        <p:spPr>
          <a:xfrm>
            <a:off x="-1" y="10"/>
            <a:ext cx="8532727" cy="6857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AC8F62-335F-A385-45FA-D10C6FA2C99C}"/>
              </a:ext>
            </a:extLst>
          </p:cNvPr>
          <p:cNvSpPr/>
          <p:nvPr/>
        </p:nvSpPr>
        <p:spPr>
          <a:xfrm>
            <a:off x="402097" y="348746"/>
            <a:ext cx="6857552" cy="3495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Northwest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Noggin</a:t>
            </a:r>
          </a:p>
        </p:txBody>
      </p:sp>
      <p:pic>
        <p:nvPicPr>
          <p:cNvPr id="80" name="Picture 79" descr="A group of children looking at a variety of jars&#10;&#10;Description automatically generated">
            <a:extLst>
              <a:ext uri="{FF2B5EF4-FFF2-40B4-BE49-F238E27FC236}">
                <a16:creationId xmlns:a16="http://schemas.microsoft.com/office/drawing/2014/main" id="{D6E659E4-1DFD-0BFD-8869-52AD7B445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l="24586" r="35396"/>
          <a:stretch/>
        </p:blipFill>
        <p:spPr>
          <a:xfrm>
            <a:off x="8532727" y="1"/>
            <a:ext cx="3659274" cy="6857999"/>
          </a:xfrm>
          <a:prstGeom prst="rect">
            <a:avLst/>
          </a:prstGeom>
        </p:spPr>
      </p:pic>
      <p:pic>
        <p:nvPicPr>
          <p:cNvPr id="92" name="Picture 91" descr="A group of people in gloves holding food&#10;&#10;Description automatically generated">
            <a:extLst>
              <a:ext uri="{FF2B5EF4-FFF2-40B4-BE49-F238E27FC236}">
                <a16:creationId xmlns:a16="http://schemas.microsoft.com/office/drawing/2014/main" id="{9A7DD663-1C9F-0B47-5D81-73A34794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839005"/>
            <a:ext cx="4497596" cy="301898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D28FA98-C718-BC3E-0BB3-7DD88805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594" y="3844116"/>
            <a:ext cx="4018512" cy="3013884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37513E1-E5D4-EE2B-1832-C1DF46DF4838}"/>
              </a:ext>
            </a:extLst>
          </p:cNvPr>
          <p:cNvSpPr txBox="1">
            <a:spLocks/>
          </p:cNvSpPr>
          <p:nvPr/>
        </p:nvSpPr>
        <p:spPr>
          <a:xfrm>
            <a:off x="418718" y="2630002"/>
            <a:ext cx="6857552" cy="1208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Engaging community through neuroscience research and art!</a:t>
            </a:r>
          </a:p>
        </p:txBody>
      </p:sp>
    </p:spTree>
    <p:extLst>
      <p:ext uri="{BB962C8B-B14F-4D97-AF65-F5344CB8AC3E}">
        <p14:creationId xmlns:p14="http://schemas.microsoft.com/office/powerpoint/2010/main" val="278407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rgbClr val="027DBB"/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BFE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EEBDB07-4638-EFD5-D3B9-869BC7C7B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D2A535-43A0-5BC5-944B-C4F21DB46B7A}"/>
              </a:ext>
            </a:extLst>
          </p:cNvPr>
          <p:cNvSpPr/>
          <p:nvPr/>
        </p:nvSpPr>
        <p:spPr>
          <a:xfrm>
            <a:off x="402097" y="348747"/>
            <a:ext cx="6857552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7" name="Picture 6" descr="A logo with a skull and two sticks in it&#10;&#10;Description automatically generated">
            <a:extLst>
              <a:ext uri="{FF2B5EF4-FFF2-40B4-BE49-F238E27FC236}">
                <a16:creationId xmlns:a16="http://schemas.microsoft.com/office/drawing/2014/main" id="{84527904-1BC2-E56A-B1F4-B0812950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67" y="4677103"/>
            <a:ext cx="2148822" cy="2272502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4D7D9-8F06-58FF-B41D-85A644EF8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505" y="2880430"/>
            <a:ext cx="2170281" cy="2418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B8FC4C-EDB6-AB22-C95D-C65C3B772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01" y="4845268"/>
            <a:ext cx="2007003" cy="2007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C1A28F-0B71-5801-152B-EA9281143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62" y="6065071"/>
            <a:ext cx="462667" cy="5507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F73FFD-3C36-8B3F-5759-2ED6EA2FA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096" y="1811440"/>
            <a:ext cx="3013766" cy="1113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00D667-3308-96F6-2689-2C759C2BB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375" y="0"/>
            <a:ext cx="5606606" cy="40844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374E84-6EA7-1892-4B3F-263FD847A8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096" y="5075140"/>
            <a:ext cx="2739066" cy="1540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D995-C0EA-01FC-04A7-CDF87B35A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096" y="3479787"/>
            <a:ext cx="1999868" cy="995853"/>
          </a:xfrm>
          <a:prstGeom prst="rect">
            <a:avLst/>
          </a:prstGeom>
        </p:spPr>
      </p:pic>
      <p:pic>
        <p:nvPicPr>
          <p:cNvPr id="13" name="Picture 12" descr="A group of children in a room&#10;&#10;Description automatically generated">
            <a:extLst>
              <a:ext uri="{FF2B5EF4-FFF2-40B4-BE49-F238E27FC236}">
                <a16:creationId xmlns:a16="http://schemas.microsoft.com/office/drawing/2014/main" id="{CE93AEFA-52EE-E7C2-4369-B6976E261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299" y="4078751"/>
            <a:ext cx="3032681" cy="2784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616BBE-FEE7-A58E-364F-DEE304B5B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0516" y="1811439"/>
            <a:ext cx="1891943" cy="1891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9F92A-92CC-AF01-3FB7-ED0A97F92BC1}"/>
              </a:ext>
            </a:extLst>
          </p:cNvPr>
          <p:cNvSpPr txBox="1"/>
          <p:nvPr/>
        </p:nvSpPr>
        <p:spPr>
          <a:xfrm>
            <a:off x="5445577" y="4151810"/>
            <a:ext cx="3701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effectLst>
                  <a:glow rad="127000">
                    <a:schemeClr val="bg1"/>
                  </a:glow>
                </a:effectLst>
              </a:rPr>
              <a:t>DR. PAUL ARAVICH,</a:t>
            </a:r>
          </a:p>
          <a:p>
            <a:r>
              <a:rPr lang="en-US">
                <a:effectLst>
                  <a:glow rad="127000">
                    <a:schemeClr val="bg1"/>
                  </a:glow>
                </a:effectLst>
              </a:rPr>
              <a:t>Eastern Virginia Medical School</a:t>
            </a:r>
          </a:p>
          <a:p>
            <a:r>
              <a:rPr lang="en-US">
                <a:effectLst>
                  <a:glow rad="127000">
                    <a:schemeClr val="bg1"/>
                  </a:glow>
                </a:effectLst>
              </a:rPr>
              <a:t>(“the brains”)</a:t>
            </a:r>
          </a:p>
        </p:txBody>
      </p:sp>
    </p:spTree>
    <p:extLst>
      <p:ext uri="{BB962C8B-B14F-4D97-AF65-F5344CB8AC3E}">
        <p14:creationId xmlns:p14="http://schemas.microsoft.com/office/powerpoint/2010/main" val="198520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C4D2867-0A88-D014-F439-B160E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784BE-6C32-16C7-A4B9-BAF54B7524BC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ALL VOLUNTEER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F0353A-BC56-8264-C912-76202D4C6EDA}"/>
              </a:ext>
            </a:extLst>
          </p:cNvPr>
          <p:cNvSpPr txBox="1">
            <a:spLocks/>
          </p:cNvSpPr>
          <p:nvPr/>
        </p:nvSpPr>
        <p:spPr>
          <a:xfrm>
            <a:off x="402095" y="1460942"/>
            <a:ext cx="10060097" cy="23453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Eleven years (SINCE 2012)!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NO ADMISSION - NO TUITION - open to everyone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65,000+ public K12 students/community members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local/national/international collaborators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  <p:pic>
        <p:nvPicPr>
          <p:cNvPr id="10" name="Picture 9" descr="A collage of people and a group of people&#10;&#10;Description automatically generated">
            <a:extLst>
              <a:ext uri="{FF2B5EF4-FFF2-40B4-BE49-F238E27FC236}">
                <a16:creationId xmlns:a16="http://schemas.microsoft.com/office/drawing/2014/main" id="{A1A27C32-B380-C1AD-ECD7-F7A3B277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00407"/>
            <a:ext cx="3657592" cy="3657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674B6-BC46-2674-CE9C-9FD413F3C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16" y="3200407"/>
            <a:ext cx="4876793" cy="365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2B742-B190-54FA-351C-7774AEA10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861" y="3199924"/>
            <a:ext cx="4204120" cy="3658076"/>
          </a:xfrm>
          <a:prstGeom prst="rect">
            <a:avLst/>
          </a:prstGeom>
        </p:spPr>
      </p:pic>
      <p:pic>
        <p:nvPicPr>
          <p:cNvPr id="5" name="Picture 4" descr="A child in a black glove touching a child's forehead&#10;&#10;Description automatically generated">
            <a:extLst>
              <a:ext uri="{FF2B5EF4-FFF2-40B4-BE49-F238E27FC236}">
                <a16:creationId xmlns:a16="http://schemas.microsoft.com/office/drawing/2014/main" id="{E5D64044-CF29-38F7-8DEC-5FD773E80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971" y="-1"/>
            <a:ext cx="3584009" cy="319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203EA-CD87-157E-4812-E1CCFAC97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2057" y="5186831"/>
            <a:ext cx="2228213" cy="16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9982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359</Words>
  <Application>Microsoft Macintosh PowerPoint</Application>
  <PresentationFormat>Widescreen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Heiti TC Medium</vt:lpstr>
      <vt:lpstr>Arial</vt:lpstr>
      <vt:lpstr>Bangla Sangam MN</vt:lpstr>
      <vt:lpstr>Calibri</vt:lpstr>
      <vt:lpstr>Neue Haas Grotesk Text Pro</vt:lpstr>
      <vt:lpstr>BjornVTI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Griesar</dc:creator>
  <cp:lastModifiedBy>Bill Griesar</cp:lastModifiedBy>
  <cp:revision>20</cp:revision>
  <dcterms:created xsi:type="dcterms:W3CDTF">2023-10-28T15:06:35Z</dcterms:created>
  <dcterms:modified xsi:type="dcterms:W3CDTF">2023-11-13T12:45:16Z</dcterms:modified>
</cp:coreProperties>
</file>