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7"/>
  </p:notesMasterIdLst>
  <p:sldIdLst>
    <p:sldId id="429" r:id="rId2"/>
    <p:sldId id="427" r:id="rId3"/>
    <p:sldId id="294" r:id="rId4"/>
    <p:sldId id="283" r:id="rId5"/>
    <p:sldId id="452" r:id="rId6"/>
    <p:sldId id="431" r:id="rId7"/>
    <p:sldId id="432" r:id="rId8"/>
    <p:sldId id="471" r:id="rId9"/>
    <p:sldId id="455" r:id="rId10"/>
    <p:sldId id="463" r:id="rId11"/>
    <p:sldId id="464" r:id="rId12"/>
    <p:sldId id="465" r:id="rId13"/>
    <p:sldId id="466" r:id="rId14"/>
    <p:sldId id="467" r:id="rId15"/>
    <p:sldId id="456" r:id="rId16"/>
    <p:sldId id="469" r:id="rId17"/>
    <p:sldId id="433" r:id="rId18"/>
    <p:sldId id="434" r:id="rId19"/>
    <p:sldId id="435" r:id="rId20"/>
    <p:sldId id="436" r:id="rId21"/>
    <p:sldId id="437" r:id="rId22"/>
    <p:sldId id="438" r:id="rId23"/>
    <p:sldId id="470" r:id="rId24"/>
    <p:sldId id="457" r:id="rId25"/>
    <p:sldId id="449" r:id="rId26"/>
    <p:sldId id="450" r:id="rId27"/>
    <p:sldId id="370" r:id="rId28"/>
    <p:sldId id="451" r:id="rId29"/>
    <p:sldId id="448" r:id="rId30"/>
    <p:sldId id="458" r:id="rId31"/>
    <p:sldId id="459" r:id="rId32"/>
    <p:sldId id="460" r:id="rId33"/>
    <p:sldId id="461" r:id="rId34"/>
    <p:sldId id="462" r:id="rId35"/>
    <p:sldId id="447" r:id="rId36"/>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16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FC02FF"/>
    <a:srgbClr val="0087FF"/>
    <a:srgbClr val="005493"/>
    <a:srgbClr val="21FF0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798"/>
    <p:restoredTop sz="94558"/>
  </p:normalViewPr>
  <p:slideViewPr>
    <p:cSldViewPr snapToGrid="0" snapToObjects="1">
      <p:cViewPr varScale="1">
        <p:scale>
          <a:sx n="153" d="100"/>
          <a:sy n="153" d="100"/>
        </p:scale>
        <p:origin x="184" y="304"/>
      </p:cViewPr>
      <p:guideLst>
        <p:guide orient="horz" pos="2160"/>
        <p:guide pos="2880"/>
        <p:guide orient="horz" pos="162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22EAEE-259B-9C42-986B-C9A92423585C}" type="datetimeFigureOut">
              <a:rPr lang="en-US" smtClean="0"/>
              <a:t>9/29/22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005400-ACDE-2643-A15F-D78BFB3ECF90}" type="slidenum">
              <a:rPr lang="en-US" smtClean="0"/>
              <a:t>‹#›</a:t>
            </a:fld>
            <a:endParaRPr lang="en-US"/>
          </a:p>
        </p:txBody>
      </p:sp>
    </p:spTree>
    <p:extLst>
      <p:ext uri="{BB962C8B-B14F-4D97-AF65-F5344CB8AC3E}">
        <p14:creationId xmlns:p14="http://schemas.microsoft.com/office/powerpoint/2010/main" val="34898728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005400-ACDE-2643-A15F-D78BFB3ECF90}" type="slidenum">
              <a:rPr lang="en-US" smtClean="0"/>
              <a:t>27</a:t>
            </a:fld>
            <a:endParaRPr lang="en-US"/>
          </a:p>
        </p:txBody>
      </p:sp>
    </p:spTree>
    <p:extLst>
      <p:ext uri="{BB962C8B-B14F-4D97-AF65-F5344CB8AC3E}">
        <p14:creationId xmlns:p14="http://schemas.microsoft.com/office/powerpoint/2010/main" val="40437423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005400-ACDE-2643-A15F-D78BFB3ECF90}" type="slidenum">
              <a:rPr lang="en-US" smtClean="0"/>
              <a:t>29</a:t>
            </a:fld>
            <a:endParaRPr lang="en-US"/>
          </a:p>
        </p:txBody>
      </p:sp>
    </p:spTree>
    <p:extLst>
      <p:ext uri="{BB962C8B-B14F-4D97-AF65-F5344CB8AC3E}">
        <p14:creationId xmlns:p14="http://schemas.microsoft.com/office/powerpoint/2010/main" val="29775654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D80940D-2004-0349-8066-31A1E9D7BA54}" type="datetimeFigureOut">
              <a:rPr lang="en-US" smtClean="0"/>
              <a:t>9/29/22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B2CCE2-7BEF-944A-A9D6-A8DD644D7B92}" type="slidenum">
              <a:rPr lang="en-US" smtClean="0"/>
              <a:t>‹#›</a:t>
            </a:fld>
            <a:endParaRPr lang="en-US"/>
          </a:p>
        </p:txBody>
      </p:sp>
    </p:spTree>
    <p:extLst>
      <p:ext uri="{BB962C8B-B14F-4D97-AF65-F5344CB8AC3E}">
        <p14:creationId xmlns:p14="http://schemas.microsoft.com/office/powerpoint/2010/main" val="22302662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D80940D-2004-0349-8066-31A1E9D7BA54}" type="datetimeFigureOut">
              <a:rPr lang="en-US" smtClean="0"/>
              <a:t>9/29/22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B2CCE2-7BEF-944A-A9D6-A8DD644D7B92}" type="slidenum">
              <a:rPr lang="en-US" smtClean="0"/>
              <a:t>‹#›</a:t>
            </a:fld>
            <a:endParaRPr lang="en-US"/>
          </a:p>
        </p:txBody>
      </p:sp>
    </p:spTree>
    <p:extLst>
      <p:ext uri="{BB962C8B-B14F-4D97-AF65-F5344CB8AC3E}">
        <p14:creationId xmlns:p14="http://schemas.microsoft.com/office/powerpoint/2010/main" val="33886959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D80940D-2004-0349-8066-31A1E9D7BA54}" type="datetimeFigureOut">
              <a:rPr lang="en-US" smtClean="0"/>
              <a:t>9/29/22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B2CCE2-7BEF-944A-A9D6-A8DD644D7B92}" type="slidenum">
              <a:rPr lang="en-US" smtClean="0"/>
              <a:t>‹#›</a:t>
            </a:fld>
            <a:endParaRPr lang="en-US"/>
          </a:p>
        </p:txBody>
      </p:sp>
    </p:spTree>
    <p:extLst>
      <p:ext uri="{BB962C8B-B14F-4D97-AF65-F5344CB8AC3E}">
        <p14:creationId xmlns:p14="http://schemas.microsoft.com/office/powerpoint/2010/main" val="19321483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D80940D-2004-0349-8066-31A1E9D7BA54}" type="datetimeFigureOut">
              <a:rPr lang="en-US" smtClean="0"/>
              <a:t>9/29/22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B2CCE2-7BEF-944A-A9D6-A8DD644D7B92}" type="slidenum">
              <a:rPr lang="en-US" smtClean="0"/>
              <a:t>‹#›</a:t>
            </a:fld>
            <a:endParaRPr lang="en-US"/>
          </a:p>
        </p:txBody>
      </p:sp>
    </p:spTree>
    <p:extLst>
      <p:ext uri="{BB962C8B-B14F-4D97-AF65-F5344CB8AC3E}">
        <p14:creationId xmlns:p14="http://schemas.microsoft.com/office/powerpoint/2010/main" val="26676247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D80940D-2004-0349-8066-31A1E9D7BA54}" type="datetimeFigureOut">
              <a:rPr lang="en-US" smtClean="0"/>
              <a:t>9/29/22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B2CCE2-7BEF-944A-A9D6-A8DD644D7B92}" type="slidenum">
              <a:rPr lang="en-US" smtClean="0"/>
              <a:t>‹#›</a:t>
            </a:fld>
            <a:endParaRPr lang="en-US"/>
          </a:p>
        </p:txBody>
      </p:sp>
    </p:spTree>
    <p:extLst>
      <p:ext uri="{BB962C8B-B14F-4D97-AF65-F5344CB8AC3E}">
        <p14:creationId xmlns:p14="http://schemas.microsoft.com/office/powerpoint/2010/main" val="28425747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D80940D-2004-0349-8066-31A1E9D7BA54}" type="datetimeFigureOut">
              <a:rPr lang="en-US" smtClean="0"/>
              <a:t>9/29/22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B2CCE2-7BEF-944A-A9D6-A8DD644D7B92}" type="slidenum">
              <a:rPr lang="en-US" smtClean="0"/>
              <a:t>‹#›</a:t>
            </a:fld>
            <a:endParaRPr lang="en-US"/>
          </a:p>
        </p:txBody>
      </p:sp>
    </p:spTree>
    <p:extLst>
      <p:ext uri="{BB962C8B-B14F-4D97-AF65-F5344CB8AC3E}">
        <p14:creationId xmlns:p14="http://schemas.microsoft.com/office/powerpoint/2010/main" val="17090981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D80940D-2004-0349-8066-31A1E9D7BA54}" type="datetimeFigureOut">
              <a:rPr lang="en-US" smtClean="0"/>
              <a:t>9/29/22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EB2CCE2-7BEF-944A-A9D6-A8DD644D7B92}" type="slidenum">
              <a:rPr lang="en-US" smtClean="0"/>
              <a:t>‹#›</a:t>
            </a:fld>
            <a:endParaRPr lang="en-US"/>
          </a:p>
        </p:txBody>
      </p:sp>
    </p:spTree>
    <p:extLst>
      <p:ext uri="{BB962C8B-B14F-4D97-AF65-F5344CB8AC3E}">
        <p14:creationId xmlns:p14="http://schemas.microsoft.com/office/powerpoint/2010/main" val="12262600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D80940D-2004-0349-8066-31A1E9D7BA54}" type="datetimeFigureOut">
              <a:rPr lang="en-US" smtClean="0"/>
              <a:t>9/29/22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EB2CCE2-7BEF-944A-A9D6-A8DD644D7B92}" type="slidenum">
              <a:rPr lang="en-US" smtClean="0"/>
              <a:t>‹#›</a:t>
            </a:fld>
            <a:endParaRPr lang="en-US"/>
          </a:p>
        </p:txBody>
      </p:sp>
    </p:spTree>
    <p:extLst>
      <p:ext uri="{BB962C8B-B14F-4D97-AF65-F5344CB8AC3E}">
        <p14:creationId xmlns:p14="http://schemas.microsoft.com/office/powerpoint/2010/main" val="36560601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80940D-2004-0349-8066-31A1E9D7BA54}" type="datetimeFigureOut">
              <a:rPr lang="en-US" smtClean="0"/>
              <a:t>9/29/22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EB2CCE2-7BEF-944A-A9D6-A8DD644D7B92}" type="slidenum">
              <a:rPr lang="en-US" smtClean="0"/>
              <a:t>‹#›</a:t>
            </a:fld>
            <a:endParaRPr lang="en-US"/>
          </a:p>
        </p:txBody>
      </p:sp>
    </p:spTree>
    <p:extLst>
      <p:ext uri="{BB962C8B-B14F-4D97-AF65-F5344CB8AC3E}">
        <p14:creationId xmlns:p14="http://schemas.microsoft.com/office/powerpoint/2010/main" val="168131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D80940D-2004-0349-8066-31A1E9D7BA54}" type="datetimeFigureOut">
              <a:rPr lang="en-US" smtClean="0"/>
              <a:t>9/29/22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B2CCE2-7BEF-944A-A9D6-A8DD644D7B92}" type="slidenum">
              <a:rPr lang="en-US" smtClean="0"/>
              <a:t>‹#›</a:t>
            </a:fld>
            <a:endParaRPr lang="en-US"/>
          </a:p>
        </p:txBody>
      </p:sp>
    </p:spTree>
    <p:extLst>
      <p:ext uri="{BB962C8B-B14F-4D97-AF65-F5344CB8AC3E}">
        <p14:creationId xmlns:p14="http://schemas.microsoft.com/office/powerpoint/2010/main" val="4384619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D80940D-2004-0349-8066-31A1E9D7BA54}" type="datetimeFigureOut">
              <a:rPr lang="en-US" smtClean="0"/>
              <a:t>9/29/22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B2CCE2-7BEF-944A-A9D6-A8DD644D7B92}" type="slidenum">
              <a:rPr lang="en-US" smtClean="0"/>
              <a:t>‹#›</a:t>
            </a:fld>
            <a:endParaRPr lang="en-US"/>
          </a:p>
        </p:txBody>
      </p:sp>
    </p:spTree>
    <p:extLst>
      <p:ext uri="{BB962C8B-B14F-4D97-AF65-F5344CB8AC3E}">
        <p14:creationId xmlns:p14="http://schemas.microsoft.com/office/powerpoint/2010/main" val="26498359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3">
                <a:lumMod val="60000"/>
                <a:lumOff val="40000"/>
              </a:schemeClr>
            </a:gs>
            <a:gs pos="100000">
              <a:srgbClr val="FFFFFF"/>
            </a:gs>
          </a:gsLst>
          <a:lin ang="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3D80940D-2004-0349-8066-31A1E9D7BA54}" type="datetimeFigureOut">
              <a:rPr lang="en-US" smtClean="0"/>
              <a:t>9/29/22</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2EB2CCE2-7BEF-944A-A9D6-A8DD644D7B92}" type="slidenum">
              <a:rPr lang="en-US" smtClean="0"/>
              <a:t>‹#›</a:t>
            </a:fld>
            <a:endParaRPr lang="en-US"/>
          </a:p>
        </p:txBody>
      </p:sp>
    </p:spTree>
    <p:extLst>
      <p:ext uri="{BB962C8B-B14F-4D97-AF65-F5344CB8AC3E}">
        <p14:creationId xmlns:p14="http://schemas.microsoft.com/office/powerpoint/2010/main" val="6325060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2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4.tiff"/><Relationship Id="rId2" Type="http://schemas.openxmlformats.org/officeDocument/2006/relationships/image" Target="../media/image63.tif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g"/><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2" descr="http://25.media.tumblr.com/16702ea37dd663cce049fe5ee56fffd9/tumblr_mii7bqq1jw1qac7nso1_1280.jpg">
            <a:extLst>
              <a:ext uri="{FF2B5EF4-FFF2-40B4-BE49-F238E27FC236}">
                <a16:creationId xmlns:a16="http://schemas.microsoft.com/office/drawing/2014/main" id="{6D0EBA3B-B1E0-2B9F-F836-63FC89EBF194}"/>
              </a:ext>
            </a:extLst>
          </p:cNvPr>
          <p:cNvPicPr>
            <a:picLocks noChangeAspect="1" noChangeArrowheads="1"/>
          </p:cNvPicPr>
          <p:nvPr/>
        </p:nvPicPr>
        <p:blipFill rotWithShape="1">
          <a:blip r:embed="rId2"/>
          <a:srcRect t="18206" b="1451"/>
          <a:stretch/>
        </p:blipFill>
        <p:spPr bwMode="auto">
          <a:xfrm>
            <a:off x="20" y="961"/>
            <a:ext cx="9143980" cy="5142539"/>
          </a:xfrm>
          <a:prstGeom prst="rect">
            <a:avLst/>
          </a:prstGeom>
          <a:noFill/>
        </p:spPr>
      </p:pic>
      <p:sp>
        <p:nvSpPr>
          <p:cNvPr id="5" name="Title 1">
            <a:extLst>
              <a:ext uri="{FF2B5EF4-FFF2-40B4-BE49-F238E27FC236}">
                <a16:creationId xmlns:a16="http://schemas.microsoft.com/office/drawing/2014/main" id="{FB8C2694-C253-CE00-588A-C58DA742571F}"/>
              </a:ext>
            </a:extLst>
          </p:cNvPr>
          <p:cNvSpPr>
            <a:spLocks noGrp="1"/>
          </p:cNvSpPr>
          <p:nvPr>
            <p:ph type="title"/>
          </p:nvPr>
        </p:nvSpPr>
        <p:spPr>
          <a:xfrm>
            <a:off x="2286" y="0"/>
            <a:ext cx="7644607" cy="624254"/>
          </a:xfrm>
        </p:spPr>
        <p:txBody>
          <a:bodyPr vert="horz" lIns="91440" tIns="45720" rIns="91440" bIns="45720" rtlCol="0" anchor="t">
            <a:noAutofit/>
          </a:bodyPr>
          <a:lstStyle/>
          <a:p>
            <a:pPr algn="l" defTabSz="914400">
              <a:lnSpc>
                <a:spcPct val="90000"/>
              </a:lnSpc>
            </a:pPr>
            <a:r>
              <a:rPr lang="en-US" sz="4000" b="1" dirty="0">
                <a:solidFill>
                  <a:srgbClr val="FFFFFF"/>
                </a:solidFill>
                <a:effectLst>
                  <a:glow rad="127000">
                    <a:schemeClr val="tx1"/>
                  </a:glow>
                </a:effectLst>
              </a:rPr>
              <a:t>Music, Brains, Drugs &amp; The Beatles</a:t>
            </a:r>
            <a:br>
              <a:rPr lang="en-US" sz="4000" b="1" dirty="0">
                <a:solidFill>
                  <a:srgbClr val="FFFFFF"/>
                </a:solidFill>
                <a:effectLst>
                  <a:glow rad="127000">
                    <a:schemeClr val="tx1"/>
                  </a:glow>
                </a:effectLst>
              </a:rPr>
            </a:br>
            <a:endParaRPr lang="en-US" sz="4000" b="1" dirty="0">
              <a:solidFill>
                <a:srgbClr val="FFFFFF"/>
              </a:solidFill>
              <a:effectLst>
                <a:glow rad="127000">
                  <a:schemeClr val="tx1"/>
                </a:glow>
              </a:effectLst>
            </a:endParaRPr>
          </a:p>
        </p:txBody>
      </p:sp>
      <p:sp>
        <p:nvSpPr>
          <p:cNvPr id="6" name="Title 1">
            <a:extLst>
              <a:ext uri="{FF2B5EF4-FFF2-40B4-BE49-F238E27FC236}">
                <a16:creationId xmlns:a16="http://schemas.microsoft.com/office/drawing/2014/main" id="{38A3250E-A546-281A-065F-42E274EADF5E}"/>
              </a:ext>
            </a:extLst>
          </p:cNvPr>
          <p:cNvSpPr txBox="1">
            <a:spLocks/>
          </p:cNvSpPr>
          <p:nvPr/>
        </p:nvSpPr>
        <p:spPr>
          <a:xfrm>
            <a:off x="4572000" y="4760798"/>
            <a:ext cx="4572000" cy="382702"/>
          </a:xfrm>
          <a:prstGeom prst="rect">
            <a:avLst/>
          </a:prstGeom>
        </p:spPr>
        <p:txBody>
          <a:bodyPr vert="horz" lIns="91440" tIns="45720" rIns="91440" bIns="45720" rtlCol="0" anchor="t">
            <a:normAutofit fontScale="92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defTabSz="914400">
              <a:lnSpc>
                <a:spcPct val="90000"/>
              </a:lnSpc>
            </a:pPr>
            <a:r>
              <a:rPr lang="en-US" sz="2400" b="1" dirty="0">
                <a:solidFill>
                  <a:srgbClr val="FFFFFF"/>
                </a:solidFill>
                <a:effectLst>
                  <a:glow rad="127000">
                    <a:schemeClr val="tx1"/>
                  </a:glow>
                </a:effectLst>
              </a:rPr>
              <a:t>Charles Burchfield, Autumnal Fantasy</a:t>
            </a:r>
          </a:p>
        </p:txBody>
      </p:sp>
      <p:sp>
        <p:nvSpPr>
          <p:cNvPr id="10" name="Title 1">
            <a:extLst>
              <a:ext uri="{FF2B5EF4-FFF2-40B4-BE49-F238E27FC236}">
                <a16:creationId xmlns:a16="http://schemas.microsoft.com/office/drawing/2014/main" id="{5A8D0A9C-C3FB-7D25-86DB-A216185A6136}"/>
              </a:ext>
            </a:extLst>
          </p:cNvPr>
          <p:cNvSpPr txBox="1">
            <a:spLocks/>
          </p:cNvSpPr>
          <p:nvPr/>
        </p:nvSpPr>
        <p:spPr>
          <a:xfrm>
            <a:off x="121740" y="1152170"/>
            <a:ext cx="5776546" cy="1643784"/>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defTabSz="914400">
              <a:lnSpc>
                <a:spcPct val="90000"/>
              </a:lnSpc>
            </a:pPr>
            <a:r>
              <a:rPr lang="en-US" sz="2400" b="1" dirty="0">
                <a:solidFill>
                  <a:srgbClr val="FFFFFF"/>
                </a:solidFill>
                <a:effectLst>
                  <a:glow rad="127000">
                    <a:schemeClr val="tx1"/>
                  </a:glow>
                </a:effectLst>
              </a:rPr>
              <a:t>David Hattner, Portland Youth Philharmonic</a:t>
            </a:r>
          </a:p>
          <a:p>
            <a:pPr algn="l" defTabSz="914400">
              <a:lnSpc>
                <a:spcPct val="90000"/>
              </a:lnSpc>
            </a:pPr>
            <a:r>
              <a:rPr lang="en-US" sz="2400" b="1" dirty="0">
                <a:solidFill>
                  <a:srgbClr val="FFFFFF"/>
                </a:solidFill>
                <a:effectLst>
                  <a:glow rad="127000">
                    <a:schemeClr val="tx1"/>
                  </a:glow>
                </a:effectLst>
              </a:rPr>
              <a:t>Bill Griesar, PSU/OHSU/Northwest Noggin</a:t>
            </a:r>
          </a:p>
          <a:p>
            <a:pPr algn="l" defTabSz="914400">
              <a:lnSpc>
                <a:spcPct val="90000"/>
              </a:lnSpc>
            </a:pPr>
            <a:r>
              <a:rPr lang="en-US" sz="2400" b="1" dirty="0">
                <a:solidFill>
                  <a:srgbClr val="FFFFFF"/>
                </a:solidFill>
                <a:effectLst>
                  <a:glow rad="127000">
                    <a:schemeClr val="tx1"/>
                  </a:glow>
                </a:effectLst>
              </a:rPr>
              <a:t>Aaron Eisen, OHSU/PSU/NW Noggin</a:t>
            </a:r>
          </a:p>
          <a:p>
            <a:pPr algn="l" defTabSz="914400">
              <a:lnSpc>
                <a:spcPct val="90000"/>
              </a:lnSpc>
            </a:pPr>
            <a:r>
              <a:rPr lang="en-US" sz="2400" b="1" dirty="0">
                <a:solidFill>
                  <a:srgbClr val="FFFFFF"/>
                </a:solidFill>
                <a:effectLst>
                  <a:glow rad="127000">
                    <a:schemeClr val="tx1"/>
                  </a:glow>
                </a:effectLst>
              </a:rPr>
              <a:t>Jeff Leake, PSU/NW Noggin</a:t>
            </a:r>
          </a:p>
          <a:p>
            <a:pPr algn="l" defTabSz="914400">
              <a:lnSpc>
                <a:spcPct val="90000"/>
              </a:lnSpc>
            </a:pPr>
            <a:endParaRPr lang="en-US" sz="2400" b="1" dirty="0">
              <a:solidFill>
                <a:srgbClr val="FFFFFF"/>
              </a:solidFill>
              <a:effectLst>
                <a:glow rad="127000">
                  <a:schemeClr val="tx1"/>
                </a:glow>
              </a:effectLst>
            </a:endParaRPr>
          </a:p>
        </p:txBody>
      </p:sp>
    </p:spTree>
    <p:extLst>
      <p:ext uri="{BB962C8B-B14F-4D97-AF65-F5344CB8AC3E}">
        <p14:creationId xmlns:p14="http://schemas.microsoft.com/office/powerpoint/2010/main" val="8259161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 name="Rectangle 3">
            <a:extLst>
              <a:ext uri="{FF2B5EF4-FFF2-40B4-BE49-F238E27FC236}">
                <a16:creationId xmlns:a16="http://schemas.microsoft.com/office/drawing/2014/main" id="{55C60839-03ED-AF48-51D1-E8CC3056D1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771"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F329904-ACBF-5AEB-65F4-7DF587EE3774}"/>
              </a:ext>
            </a:extLst>
          </p:cNvPr>
          <p:cNvPicPr>
            <a:picLocks noChangeAspect="1"/>
          </p:cNvPicPr>
          <p:nvPr/>
        </p:nvPicPr>
        <p:blipFill rotWithShape="1">
          <a:blip r:embed="rId2">
            <a:alphaModFix amt="40000"/>
          </a:blip>
          <a:srcRect l="891" r="1" b="1"/>
          <a:stretch/>
        </p:blipFill>
        <p:spPr>
          <a:xfrm>
            <a:off x="2349120" y="765"/>
            <a:ext cx="6794879" cy="5141969"/>
          </a:xfrm>
          <a:prstGeom prst="rect">
            <a:avLst/>
          </a:prstGeom>
        </p:spPr>
      </p:pic>
      <p:sp>
        <p:nvSpPr>
          <p:cNvPr id="6" name="Rectangle 5">
            <a:extLst>
              <a:ext uri="{FF2B5EF4-FFF2-40B4-BE49-F238E27FC236}">
                <a16:creationId xmlns:a16="http://schemas.microsoft.com/office/drawing/2014/main" id="{3D5C2491-6FC7-AF5D-8EFD-958F586135AA}"/>
              </a:ext>
            </a:extLst>
          </p:cNvPr>
          <p:cNvSpPr>
            <a:spLocks noChangeArrowheads="1"/>
          </p:cNvSpPr>
          <p:nvPr/>
        </p:nvSpPr>
        <p:spPr bwMode="auto">
          <a:xfrm>
            <a:off x="4917075" y="824753"/>
            <a:ext cx="3729383" cy="2525665"/>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lIns="91440" tIns="45720" rIns="91440" bIns="45720" rtlCol="0" anchor="b">
            <a:normAutofit/>
          </a:bodyPr>
          <a:lstStyle/>
          <a:p>
            <a:pPr defTabSz="914400">
              <a:lnSpc>
                <a:spcPct val="90000"/>
              </a:lnSpc>
              <a:spcBef>
                <a:spcPct val="0"/>
              </a:spcBef>
              <a:spcAft>
                <a:spcPts val="600"/>
              </a:spcAft>
            </a:pPr>
            <a:r>
              <a:rPr lang="en-US" sz="5000" b="1" kern="1200">
                <a:latin typeface="+mj-lt"/>
                <a:ea typeface="+mj-ea"/>
                <a:cs typeface="+mj-cs"/>
              </a:rPr>
              <a:t>CANNABIS</a:t>
            </a:r>
          </a:p>
        </p:txBody>
      </p:sp>
      <p:sp>
        <p:nvSpPr>
          <p:cNvPr id="7" name="Freeform: Shape 13">
            <a:extLst>
              <a:ext uri="{FF2B5EF4-FFF2-40B4-BE49-F238E27FC236}">
                <a16:creationId xmlns:a16="http://schemas.microsoft.com/office/drawing/2014/main" id="{37E1D212-C702-4421-21EE-81A9BAC9D0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394613" cy="5143498"/>
          </a:xfrm>
          <a:custGeom>
            <a:avLst/>
            <a:gdLst>
              <a:gd name="connsiteX0" fmla="*/ 3198825 w 5859484"/>
              <a:gd name="connsiteY0" fmla="*/ 0 h 6857997"/>
              <a:gd name="connsiteX1" fmla="*/ 3962351 w 5859484"/>
              <a:gd name="connsiteY1" fmla="*/ 0 h 6857997"/>
              <a:gd name="connsiteX2" fmla="*/ 4129776 w 5859484"/>
              <a:gd name="connsiteY2" fmla="*/ 128761 h 6857997"/>
              <a:gd name="connsiteX3" fmla="*/ 5859484 w 5859484"/>
              <a:gd name="connsiteY3" fmla="*/ 3718209 h 6857997"/>
              <a:gd name="connsiteX4" fmla="*/ 4624700 w 5859484"/>
              <a:gd name="connsiteY4" fmla="*/ 6845880 h 6857997"/>
              <a:gd name="connsiteX5" fmla="*/ 4612896 w 5859484"/>
              <a:gd name="connsiteY5" fmla="*/ 6857997 h 6857997"/>
              <a:gd name="connsiteX6" fmla="*/ 4017658 w 5859484"/>
              <a:gd name="connsiteY6" fmla="*/ 6857997 h 6857997"/>
              <a:gd name="connsiteX7" fmla="*/ 4173230 w 5859484"/>
              <a:gd name="connsiteY7" fmla="*/ 6719623 h 6857997"/>
              <a:gd name="connsiteX8" fmla="*/ 5443583 w 5859484"/>
              <a:gd name="connsiteY8" fmla="*/ 3718209 h 6857997"/>
              <a:gd name="connsiteX9" fmla="*/ 3355352 w 5859484"/>
              <a:gd name="connsiteY9" fmla="*/ 88079 h 6857997"/>
              <a:gd name="connsiteX10" fmla="*/ 0 w 5859484"/>
              <a:gd name="connsiteY10" fmla="*/ 0 h 6857997"/>
              <a:gd name="connsiteX11" fmla="*/ 2941255 w 5859484"/>
              <a:gd name="connsiteY11" fmla="*/ 0 h 6857997"/>
              <a:gd name="connsiteX12" fmla="*/ 3117080 w 5859484"/>
              <a:gd name="connsiteY12" fmla="*/ 88129 h 6857997"/>
              <a:gd name="connsiteX13" fmla="*/ 5324754 w 5859484"/>
              <a:gd name="connsiteY13" fmla="*/ 3718209 h 6857997"/>
              <a:gd name="connsiteX14" fmla="*/ 4089206 w 5859484"/>
              <a:gd name="connsiteY14" fmla="*/ 6637392 h 6857997"/>
              <a:gd name="connsiteX15" fmla="*/ 3841183 w 5859484"/>
              <a:gd name="connsiteY15" fmla="*/ 6857997 h 6857997"/>
              <a:gd name="connsiteX16" fmla="*/ 0 w 5859484"/>
              <a:gd name="connsiteY16"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59484" h="6857997">
                <a:moveTo>
                  <a:pt x="3198825" y="0"/>
                </a:moveTo>
                <a:lnTo>
                  <a:pt x="3962351" y="0"/>
                </a:lnTo>
                <a:lnTo>
                  <a:pt x="4129776" y="128761"/>
                </a:lnTo>
                <a:cubicBezTo>
                  <a:pt x="5186152" y="981944"/>
                  <a:pt x="5859484" y="2273123"/>
                  <a:pt x="5859484" y="3718209"/>
                </a:cubicBezTo>
                <a:cubicBezTo>
                  <a:pt x="5859484" y="4922447"/>
                  <a:pt x="5391893" y="6019805"/>
                  <a:pt x="4624700" y="6845880"/>
                </a:cubicBezTo>
                <a:lnTo>
                  <a:pt x="4612896" y="6857997"/>
                </a:lnTo>
                <a:lnTo>
                  <a:pt x="4017658" y="6857997"/>
                </a:lnTo>
                <a:lnTo>
                  <a:pt x="4173230" y="6719623"/>
                </a:lnTo>
                <a:cubicBezTo>
                  <a:pt x="4958119" y="5951494"/>
                  <a:pt x="5443583" y="4890334"/>
                  <a:pt x="5443583" y="3718209"/>
                </a:cubicBezTo>
                <a:cubicBezTo>
                  <a:pt x="5443583" y="2179795"/>
                  <a:pt x="4607295" y="832535"/>
                  <a:pt x="3355352" y="88079"/>
                </a:cubicBezTo>
                <a:close/>
                <a:moveTo>
                  <a:pt x="0" y="0"/>
                </a:moveTo>
                <a:lnTo>
                  <a:pt x="2941255" y="0"/>
                </a:lnTo>
                <a:lnTo>
                  <a:pt x="3117080" y="88129"/>
                </a:lnTo>
                <a:cubicBezTo>
                  <a:pt x="4432070" y="787221"/>
                  <a:pt x="5324754" y="2150692"/>
                  <a:pt x="5324754" y="3718209"/>
                </a:cubicBezTo>
                <a:cubicBezTo>
                  <a:pt x="5324754" y="4858221"/>
                  <a:pt x="4852591" y="5890308"/>
                  <a:pt x="4089206" y="6637392"/>
                </a:cubicBezTo>
                <a:lnTo>
                  <a:pt x="3841183" y="6857997"/>
                </a:lnTo>
                <a:lnTo>
                  <a:pt x="0" y="6857997"/>
                </a:lnTo>
                <a:close/>
              </a:path>
            </a:pathLst>
          </a:cu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Picture 7">
            <a:extLst>
              <a:ext uri="{FF2B5EF4-FFF2-40B4-BE49-F238E27FC236}">
                <a16:creationId xmlns:a16="http://schemas.microsoft.com/office/drawing/2014/main" id="{A8CD8EB9-F1B5-7D79-E125-10268E6C2CE6}"/>
              </a:ext>
            </a:extLst>
          </p:cNvPr>
          <p:cNvPicPr>
            <a:picLocks noChangeAspect="1"/>
          </p:cNvPicPr>
          <p:nvPr/>
        </p:nvPicPr>
        <p:blipFill rotWithShape="1">
          <a:blip r:embed="rId3"/>
          <a:srcRect l="22613" r="5612" b="-1"/>
          <a:stretch/>
        </p:blipFill>
        <p:spPr>
          <a:xfrm>
            <a:off x="20" y="1"/>
            <a:ext cx="4571752" cy="5143498"/>
          </a:xfrm>
          <a:custGeom>
            <a:avLst/>
            <a:gdLst/>
            <a:ahLst/>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p:spPr>
      </p:pic>
    </p:spTree>
    <p:extLst>
      <p:ext uri="{BB962C8B-B14F-4D97-AF65-F5344CB8AC3E}">
        <p14:creationId xmlns:p14="http://schemas.microsoft.com/office/powerpoint/2010/main" val="24102378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plant, screenshot&#10;&#10;Description automatically generated">
            <a:extLst>
              <a:ext uri="{FF2B5EF4-FFF2-40B4-BE49-F238E27FC236}">
                <a16:creationId xmlns:a16="http://schemas.microsoft.com/office/drawing/2014/main" id="{4C7690BA-B85C-0D2A-5EC6-58925F1B6EF9}"/>
              </a:ext>
            </a:extLst>
          </p:cNvPr>
          <p:cNvPicPr>
            <a:picLocks noChangeAspect="1"/>
          </p:cNvPicPr>
          <p:nvPr/>
        </p:nvPicPr>
        <p:blipFill>
          <a:blip r:embed="rId2"/>
          <a:stretch>
            <a:fillRect/>
          </a:stretch>
        </p:blipFill>
        <p:spPr>
          <a:xfrm>
            <a:off x="1146163" y="0"/>
            <a:ext cx="6851673" cy="5143500"/>
          </a:xfrm>
          <a:prstGeom prst="rect">
            <a:avLst/>
          </a:prstGeom>
        </p:spPr>
      </p:pic>
    </p:spTree>
    <p:extLst>
      <p:ext uri="{BB962C8B-B14F-4D97-AF65-F5344CB8AC3E}">
        <p14:creationId xmlns:p14="http://schemas.microsoft.com/office/powerpoint/2010/main" val="1143283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8805A020-8908-75BD-44FC-3F862178C07B}"/>
              </a:ext>
            </a:extLst>
          </p:cNvPr>
          <p:cNvPicPr>
            <a:picLocks noChangeAspect="1"/>
          </p:cNvPicPr>
          <p:nvPr/>
        </p:nvPicPr>
        <p:blipFill>
          <a:blip r:embed="rId2"/>
          <a:stretch>
            <a:fillRect/>
          </a:stretch>
        </p:blipFill>
        <p:spPr>
          <a:xfrm>
            <a:off x="1146163" y="0"/>
            <a:ext cx="6851673" cy="5143500"/>
          </a:xfrm>
          <a:prstGeom prst="rect">
            <a:avLst/>
          </a:prstGeom>
        </p:spPr>
      </p:pic>
      <p:pic>
        <p:nvPicPr>
          <p:cNvPr id="3" name="Picture 2" descr="Diagram&#10;&#10;Description automatically generated">
            <a:extLst>
              <a:ext uri="{FF2B5EF4-FFF2-40B4-BE49-F238E27FC236}">
                <a16:creationId xmlns:a16="http://schemas.microsoft.com/office/drawing/2014/main" id="{303260AE-6CEB-AFBB-346E-0D2C7F29988B}"/>
              </a:ext>
            </a:extLst>
          </p:cNvPr>
          <p:cNvPicPr>
            <a:picLocks noChangeAspect="1"/>
          </p:cNvPicPr>
          <p:nvPr/>
        </p:nvPicPr>
        <p:blipFill>
          <a:blip r:embed="rId3"/>
          <a:stretch>
            <a:fillRect/>
          </a:stretch>
        </p:blipFill>
        <p:spPr>
          <a:xfrm>
            <a:off x="1146163" y="1215341"/>
            <a:ext cx="4717463" cy="3800837"/>
          </a:xfrm>
          <a:prstGeom prst="rect">
            <a:avLst/>
          </a:prstGeom>
        </p:spPr>
      </p:pic>
      <p:sp>
        <p:nvSpPr>
          <p:cNvPr id="5" name="TextBox 4">
            <a:extLst>
              <a:ext uri="{FF2B5EF4-FFF2-40B4-BE49-F238E27FC236}">
                <a16:creationId xmlns:a16="http://schemas.microsoft.com/office/drawing/2014/main" id="{6B6F585E-0526-1B56-7679-EB38E218DFEE}"/>
              </a:ext>
            </a:extLst>
          </p:cNvPr>
          <p:cNvSpPr txBox="1"/>
          <p:nvPr/>
        </p:nvSpPr>
        <p:spPr>
          <a:xfrm>
            <a:off x="5633105" y="4114684"/>
            <a:ext cx="3152080" cy="646331"/>
          </a:xfrm>
          <a:prstGeom prst="rect">
            <a:avLst/>
          </a:prstGeom>
          <a:solidFill>
            <a:schemeClr val="bg1"/>
          </a:solidFill>
        </p:spPr>
        <p:txBody>
          <a:bodyPr wrap="square" rtlCol="0">
            <a:spAutoFit/>
          </a:bodyPr>
          <a:lstStyle/>
          <a:p>
            <a:r>
              <a:rPr lang="en-US" b="1" dirty="0">
                <a:effectLst>
                  <a:glow rad="127000">
                    <a:schemeClr val="bg1"/>
                  </a:glow>
                </a:effectLst>
              </a:rPr>
              <a:t>Susan R. B. Weiss, Katia D. Howlett, Ruben D. Baler (2017)</a:t>
            </a:r>
          </a:p>
        </p:txBody>
      </p:sp>
      <p:sp>
        <p:nvSpPr>
          <p:cNvPr id="6" name="TextBox 5">
            <a:extLst>
              <a:ext uri="{FF2B5EF4-FFF2-40B4-BE49-F238E27FC236}">
                <a16:creationId xmlns:a16="http://schemas.microsoft.com/office/drawing/2014/main" id="{813B940B-4248-AAB3-124A-8607981A91C1}"/>
              </a:ext>
            </a:extLst>
          </p:cNvPr>
          <p:cNvSpPr txBox="1"/>
          <p:nvPr/>
        </p:nvSpPr>
        <p:spPr>
          <a:xfrm>
            <a:off x="5961905" y="1232922"/>
            <a:ext cx="2015616" cy="2677656"/>
          </a:xfrm>
          <a:prstGeom prst="rect">
            <a:avLst/>
          </a:prstGeom>
          <a:solidFill>
            <a:schemeClr val="bg1"/>
          </a:solidFill>
        </p:spPr>
        <p:txBody>
          <a:bodyPr wrap="none" rtlCol="0">
            <a:spAutoFit/>
          </a:bodyPr>
          <a:lstStyle/>
          <a:p>
            <a:r>
              <a:rPr lang="en-US" sz="2400" b="1" u="sng" dirty="0"/>
              <a:t>CB1 Receptors</a:t>
            </a:r>
          </a:p>
          <a:p>
            <a:r>
              <a:rPr lang="en-US" sz="2400" dirty="0"/>
              <a:t>Neocortex</a:t>
            </a:r>
          </a:p>
          <a:p>
            <a:r>
              <a:rPr lang="en-US" sz="2400" dirty="0"/>
              <a:t>Basal ganglia</a:t>
            </a:r>
          </a:p>
          <a:p>
            <a:r>
              <a:rPr lang="en-US" sz="2400" dirty="0"/>
              <a:t>Amygdala</a:t>
            </a:r>
          </a:p>
          <a:p>
            <a:r>
              <a:rPr lang="en-US" sz="2400" dirty="0"/>
              <a:t>Hypothalamus</a:t>
            </a:r>
          </a:p>
          <a:p>
            <a:r>
              <a:rPr lang="en-US" sz="2400" dirty="0"/>
              <a:t>Hippocampus</a:t>
            </a:r>
          </a:p>
          <a:p>
            <a:r>
              <a:rPr lang="en-US" sz="2400" dirty="0"/>
              <a:t>Cerebellum</a:t>
            </a:r>
          </a:p>
        </p:txBody>
      </p:sp>
    </p:spTree>
    <p:extLst>
      <p:ext uri="{BB962C8B-B14F-4D97-AF65-F5344CB8AC3E}">
        <p14:creationId xmlns:p14="http://schemas.microsoft.com/office/powerpoint/2010/main" val="32326748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10;&#10;Description automatically generated with medium confidence">
            <a:extLst>
              <a:ext uri="{FF2B5EF4-FFF2-40B4-BE49-F238E27FC236}">
                <a16:creationId xmlns:a16="http://schemas.microsoft.com/office/drawing/2014/main" id="{41334BB4-AC71-2FDA-84B8-9610730D1126}"/>
              </a:ext>
            </a:extLst>
          </p:cNvPr>
          <p:cNvPicPr>
            <a:picLocks noChangeAspect="1"/>
          </p:cNvPicPr>
          <p:nvPr/>
        </p:nvPicPr>
        <p:blipFill>
          <a:blip r:embed="rId2"/>
          <a:stretch>
            <a:fillRect/>
          </a:stretch>
        </p:blipFill>
        <p:spPr>
          <a:xfrm>
            <a:off x="5267968" y="179291"/>
            <a:ext cx="2905170" cy="2178878"/>
          </a:xfrm>
          <a:prstGeom prst="rect">
            <a:avLst/>
          </a:prstGeom>
        </p:spPr>
      </p:pic>
      <p:sp>
        <p:nvSpPr>
          <p:cNvPr id="5" name="Rectangle 4">
            <a:extLst>
              <a:ext uri="{FF2B5EF4-FFF2-40B4-BE49-F238E27FC236}">
                <a16:creationId xmlns:a16="http://schemas.microsoft.com/office/drawing/2014/main" id="{47121336-CC95-B0C1-30EB-402BAA1F8B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7710" y="0"/>
            <a:ext cx="68580" cy="51435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Text&#10;&#10;Description automatically generated with low confidence">
            <a:extLst>
              <a:ext uri="{FF2B5EF4-FFF2-40B4-BE49-F238E27FC236}">
                <a16:creationId xmlns:a16="http://schemas.microsoft.com/office/drawing/2014/main" id="{791F2C2C-2E76-9256-EF9D-DB4CC81FD946}"/>
              </a:ext>
            </a:extLst>
          </p:cNvPr>
          <p:cNvPicPr>
            <a:picLocks noChangeAspect="1"/>
          </p:cNvPicPr>
          <p:nvPr/>
        </p:nvPicPr>
        <p:blipFill>
          <a:blip r:embed="rId3"/>
          <a:stretch>
            <a:fillRect/>
          </a:stretch>
        </p:blipFill>
        <p:spPr>
          <a:xfrm>
            <a:off x="925351" y="179291"/>
            <a:ext cx="2905170" cy="2178878"/>
          </a:xfrm>
          <a:prstGeom prst="rect">
            <a:avLst/>
          </a:prstGeom>
        </p:spPr>
      </p:pic>
      <p:sp>
        <p:nvSpPr>
          <p:cNvPr id="7" name="Rectangle 6">
            <a:extLst>
              <a:ext uri="{FF2B5EF4-FFF2-40B4-BE49-F238E27FC236}">
                <a16:creationId xmlns:a16="http://schemas.microsoft.com/office/drawing/2014/main" id="{CCCF684F-0AFB-21B8-15CB-C2B4D690BA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37460"/>
            <a:ext cx="4594860" cy="6858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8B7F92E-8B3F-61DE-D8CE-033676B578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49140" y="2537460"/>
            <a:ext cx="4594860" cy="6858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Diagram&#10;&#10;Description automatically generated">
            <a:extLst>
              <a:ext uri="{FF2B5EF4-FFF2-40B4-BE49-F238E27FC236}">
                <a16:creationId xmlns:a16="http://schemas.microsoft.com/office/drawing/2014/main" id="{45D537A4-42B9-8017-C770-7FC865E589BE}"/>
              </a:ext>
            </a:extLst>
          </p:cNvPr>
          <p:cNvPicPr>
            <a:picLocks noChangeAspect="1"/>
          </p:cNvPicPr>
          <p:nvPr/>
        </p:nvPicPr>
        <p:blipFill>
          <a:blip r:embed="rId4"/>
          <a:stretch>
            <a:fillRect/>
          </a:stretch>
        </p:blipFill>
        <p:spPr>
          <a:xfrm>
            <a:off x="997657" y="2723322"/>
            <a:ext cx="2760559" cy="2070420"/>
          </a:xfrm>
          <a:prstGeom prst="rect">
            <a:avLst/>
          </a:prstGeom>
        </p:spPr>
      </p:pic>
      <p:pic>
        <p:nvPicPr>
          <p:cNvPr id="10" name="Picture 9" descr="Diagram&#10;&#10;Description automatically generated">
            <a:extLst>
              <a:ext uri="{FF2B5EF4-FFF2-40B4-BE49-F238E27FC236}">
                <a16:creationId xmlns:a16="http://schemas.microsoft.com/office/drawing/2014/main" id="{9471AD3A-3179-4258-ABE1-A8633552676E}"/>
              </a:ext>
            </a:extLst>
          </p:cNvPr>
          <p:cNvPicPr>
            <a:picLocks noChangeAspect="1"/>
          </p:cNvPicPr>
          <p:nvPr/>
        </p:nvPicPr>
        <p:blipFill>
          <a:blip r:embed="rId5"/>
          <a:stretch>
            <a:fillRect/>
          </a:stretch>
        </p:blipFill>
        <p:spPr>
          <a:xfrm>
            <a:off x="5267968" y="2723322"/>
            <a:ext cx="2760559" cy="2070420"/>
          </a:xfrm>
          <a:prstGeom prst="rect">
            <a:avLst/>
          </a:prstGeom>
        </p:spPr>
      </p:pic>
    </p:spTree>
    <p:extLst>
      <p:ext uri="{BB962C8B-B14F-4D97-AF65-F5344CB8AC3E}">
        <p14:creationId xmlns:p14="http://schemas.microsoft.com/office/powerpoint/2010/main" val="41610696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 timeline&#10;&#10;Description automatically generated">
            <a:extLst>
              <a:ext uri="{FF2B5EF4-FFF2-40B4-BE49-F238E27FC236}">
                <a16:creationId xmlns:a16="http://schemas.microsoft.com/office/drawing/2014/main" id="{30D7B55E-3CBE-8F43-93A7-CF2BC5281432}"/>
              </a:ext>
            </a:extLst>
          </p:cNvPr>
          <p:cNvPicPr>
            <a:picLocks noChangeAspect="1"/>
          </p:cNvPicPr>
          <p:nvPr/>
        </p:nvPicPr>
        <p:blipFill>
          <a:blip r:embed="rId2"/>
          <a:stretch>
            <a:fillRect/>
          </a:stretch>
        </p:blipFill>
        <p:spPr>
          <a:xfrm>
            <a:off x="1146163" y="0"/>
            <a:ext cx="6851673" cy="5143500"/>
          </a:xfrm>
          <a:prstGeom prst="rect">
            <a:avLst/>
          </a:prstGeom>
        </p:spPr>
      </p:pic>
    </p:spTree>
    <p:extLst>
      <p:ext uri="{BB962C8B-B14F-4D97-AF65-F5344CB8AC3E}">
        <p14:creationId xmlns:p14="http://schemas.microsoft.com/office/powerpoint/2010/main" val="27980725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27CFF84-42B8-6EFC-00B0-F300BA4C6D78}"/>
              </a:ext>
            </a:extLst>
          </p:cNvPr>
          <p:cNvPicPr>
            <a:picLocks noChangeAspect="1"/>
          </p:cNvPicPr>
          <p:nvPr/>
        </p:nvPicPr>
        <p:blipFill>
          <a:blip r:embed="rId2"/>
          <a:stretch>
            <a:fillRect/>
          </a:stretch>
        </p:blipFill>
        <p:spPr>
          <a:xfrm>
            <a:off x="0" y="0"/>
            <a:ext cx="2472794" cy="3790630"/>
          </a:xfrm>
          <a:prstGeom prst="rect">
            <a:avLst/>
          </a:prstGeom>
        </p:spPr>
      </p:pic>
      <p:pic>
        <p:nvPicPr>
          <p:cNvPr id="5" name="Picture 4">
            <a:extLst>
              <a:ext uri="{FF2B5EF4-FFF2-40B4-BE49-F238E27FC236}">
                <a16:creationId xmlns:a16="http://schemas.microsoft.com/office/drawing/2014/main" id="{CC3BF06F-1873-39CD-FA9C-9F7448EC5056}"/>
              </a:ext>
            </a:extLst>
          </p:cNvPr>
          <p:cNvPicPr>
            <a:picLocks noChangeAspect="1"/>
          </p:cNvPicPr>
          <p:nvPr/>
        </p:nvPicPr>
        <p:blipFill>
          <a:blip r:embed="rId3"/>
          <a:stretch>
            <a:fillRect/>
          </a:stretch>
        </p:blipFill>
        <p:spPr>
          <a:xfrm>
            <a:off x="2472794" y="0"/>
            <a:ext cx="6671206" cy="5143500"/>
          </a:xfrm>
          <a:prstGeom prst="rect">
            <a:avLst/>
          </a:prstGeom>
        </p:spPr>
      </p:pic>
      <p:sp>
        <p:nvSpPr>
          <p:cNvPr id="6" name="Title 1">
            <a:extLst>
              <a:ext uri="{FF2B5EF4-FFF2-40B4-BE49-F238E27FC236}">
                <a16:creationId xmlns:a16="http://schemas.microsoft.com/office/drawing/2014/main" id="{20273CD7-154A-32E9-D360-E5C12C2E7E49}"/>
              </a:ext>
            </a:extLst>
          </p:cNvPr>
          <p:cNvSpPr>
            <a:spLocks noGrp="1"/>
          </p:cNvSpPr>
          <p:nvPr>
            <p:ph type="title"/>
          </p:nvPr>
        </p:nvSpPr>
        <p:spPr>
          <a:xfrm>
            <a:off x="6500553" y="0"/>
            <a:ext cx="2643447" cy="624254"/>
          </a:xfrm>
        </p:spPr>
        <p:txBody>
          <a:bodyPr vert="horz" lIns="91440" tIns="45720" rIns="91440" bIns="45720" rtlCol="0" anchor="t">
            <a:noAutofit/>
          </a:bodyPr>
          <a:lstStyle/>
          <a:p>
            <a:pPr algn="l" defTabSz="914400">
              <a:lnSpc>
                <a:spcPct val="90000"/>
              </a:lnSpc>
            </a:pPr>
            <a:r>
              <a:rPr lang="en-US" sz="4000" b="1" dirty="0">
                <a:solidFill>
                  <a:srgbClr val="FFFFFF"/>
                </a:solidFill>
                <a:effectLst>
                  <a:glow rad="127000">
                    <a:schemeClr val="tx1"/>
                  </a:glow>
                </a:effectLst>
              </a:rPr>
              <a:t>The Beatles</a:t>
            </a:r>
            <a:br>
              <a:rPr lang="en-US" sz="4000" b="1" dirty="0">
                <a:solidFill>
                  <a:srgbClr val="FFFFFF"/>
                </a:solidFill>
                <a:effectLst>
                  <a:glow rad="127000">
                    <a:schemeClr val="tx1"/>
                  </a:glow>
                </a:effectLst>
              </a:rPr>
            </a:br>
            <a:endParaRPr lang="en-US" sz="4000" b="1" dirty="0">
              <a:solidFill>
                <a:srgbClr val="FFFFFF"/>
              </a:solidFill>
              <a:effectLst>
                <a:glow rad="127000">
                  <a:schemeClr val="tx1"/>
                </a:glow>
              </a:effectLst>
            </a:endParaRPr>
          </a:p>
        </p:txBody>
      </p:sp>
      <p:sp>
        <p:nvSpPr>
          <p:cNvPr id="7" name="Title 1">
            <a:extLst>
              <a:ext uri="{FF2B5EF4-FFF2-40B4-BE49-F238E27FC236}">
                <a16:creationId xmlns:a16="http://schemas.microsoft.com/office/drawing/2014/main" id="{CFDFD731-C9B2-820C-5185-BC540BB6D2C9}"/>
              </a:ext>
            </a:extLst>
          </p:cNvPr>
          <p:cNvSpPr txBox="1">
            <a:spLocks/>
          </p:cNvSpPr>
          <p:nvPr/>
        </p:nvSpPr>
        <p:spPr>
          <a:xfrm>
            <a:off x="0" y="0"/>
            <a:ext cx="1244138" cy="624254"/>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defTabSz="914400">
              <a:lnSpc>
                <a:spcPct val="90000"/>
              </a:lnSpc>
            </a:pPr>
            <a:r>
              <a:rPr lang="en-US" sz="4000" b="1" dirty="0">
                <a:solidFill>
                  <a:srgbClr val="FFFFFF"/>
                </a:solidFill>
                <a:effectLst>
                  <a:glow rad="127000">
                    <a:schemeClr val="tx1"/>
                  </a:glow>
                </a:effectLst>
              </a:rPr>
              <a:t>1964</a:t>
            </a:r>
            <a:br>
              <a:rPr lang="en-US" sz="4000" b="1" dirty="0">
                <a:solidFill>
                  <a:srgbClr val="FFFFFF"/>
                </a:solidFill>
                <a:effectLst>
                  <a:glow rad="127000">
                    <a:schemeClr val="tx1"/>
                  </a:glow>
                </a:effectLst>
              </a:rPr>
            </a:br>
            <a:endParaRPr lang="en-US" sz="4000" b="1" dirty="0">
              <a:solidFill>
                <a:srgbClr val="FFFFFF"/>
              </a:solidFill>
              <a:effectLst>
                <a:glow rad="127000">
                  <a:schemeClr val="tx1"/>
                </a:glow>
              </a:effectLst>
            </a:endParaRPr>
          </a:p>
        </p:txBody>
      </p:sp>
      <p:sp>
        <p:nvSpPr>
          <p:cNvPr id="8" name="Title 1">
            <a:extLst>
              <a:ext uri="{FF2B5EF4-FFF2-40B4-BE49-F238E27FC236}">
                <a16:creationId xmlns:a16="http://schemas.microsoft.com/office/drawing/2014/main" id="{93EC5DAB-CDBA-F599-5609-628BF8918D27}"/>
              </a:ext>
            </a:extLst>
          </p:cNvPr>
          <p:cNvSpPr txBox="1">
            <a:spLocks/>
          </p:cNvSpPr>
          <p:nvPr/>
        </p:nvSpPr>
        <p:spPr>
          <a:xfrm>
            <a:off x="2472794" y="4519246"/>
            <a:ext cx="1244138" cy="624254"/>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defTabSz="914400">
              <a:lnSpc>
                <a:spcPct val="90000"/>
              </a:lnSpc>
            </a:pPr>
            <a:r>
              <a:rPr lang="en-US" sz="4000" b="1" dirty="0">
                <a:solidFill>
                  <a:srgbClr val="FFFFFF"/>
                </a:solidFill>
                <a:effectLst>
                  <a:glow rad="127000">
                    <a:schemeClr val="tx1"/>
                  </a:glow>
                </a:effectLst>
              </a:rPr>
              <a:t>1965</a:t>
            </a:r>
            <a:br>
              <a:rPr lang="en-US" sz="4000" b="1" dirty="0">
                <a:solidFill>
                  <a:srgbClr val="FFFFFF"/>
                </a:solidFill>
                <a:effectLst>
                  <a:glow rad="127000">
                    <a:schemeClr val="tx1"/>
                  </a:glow>
                </a:effectLst>
              </a:rPr>
            </a:br>
            <a:endParaRPr lang="en-US" sz="4000" b="1" dirty="0">
              <a:solidFill>
                <a:srgbClr val="FFFFFF"/>
              </a:solidFill>
              <a:effectLst>
                <a:glow rad="127000">
                  <a:schemeClr val="tx1"/>
                </a:glow>
              </a:effectLst>
            </a:endParaRPr>
          </a:p>
        </p:txBody>
      </p:sp>
      <p:sp>
        <p:nvSpPr>
          <p:cNvPr id="2" name="TextBox 1">
            <a:extLst>
              <a:ext uri="{FF2B5EF4-FFF2-40B4-BE49-F238E27FC236}">
                <a16:creationId xmlns:a16="http://schemas.microsoft.com/office/drawing/2014/main" id="{992A984D-C815-E9AE-662A-E354910D38DE}"/>
              </a:ext>
            </a:extLst>
          </p:cNvPr>
          <p:cNvSpPr txBox="1"/>
          <p:nvPr/>
        </p:nvSpPr>
        <p:spPr>
          <a:xfrm>
            <a:off x="0" y="3666172"/>
            <a:ext cx="2687851" cy="1477328"/>
          </a:xfrm>
          <a:prstGeom prst="rect">
            <a:avLst/>
          </a:prstGeom>
          <a:noFill/>
        </p:spPr>
        <p:txBody>
          <a:bodyPr wrap="square" rtlCol="0">
            <a:spAutoFit/>
          </a:bodyPr>
          <a:lstStyle/>
          <a:p>
            <a:r>
              <a:rPr lang="en-US" b="1" dirty="0">
                <a:solidFill>
                  <a:schemeClr val="bg1"/>
                </a:solidFill>
                <a:effectLst>
                  <a:glow rad="127000">
                    <a:srgbClr val="002060"/>
                  </a:glow>
                </a:effectLst>
              </a:rPr>
              <a:t>I'm a Loser</a:t>
            </a:r>
          </a:p>
          <a:p>
            <a:r>
              <a:rPr lang="en-US" b="1" dirty="0">
                <a:solidFill>
                  <a:schemeClr val="bg1"/>
                </a:solidFill>
                <a:effectLst>
                  <a:glow rad="127000">
                    <a:srgbClr val="002060"/>
                  </a:glow>
                </a:effectLst>
              </a:rPr>
              <a:t>I'll Follow the Sun</a:t>
            </a:r>
          </a:p>
          <a:p>
            <a:r>
              <a:rPr lang="en-US" b="1" dirty="0">
                <a:solidFill>
                  <a:schemeClr val="bg1"/>
                </a:solidFill>
                <a:effectLst>
                  <a:glow rad="127000">
                    <a:srgbClr val="002060"/>
                  </a:glow>
                </a:effectLst>
              </a:rPr>
              <a:t>Nowhere Man</a:t>
            </a:r>
          </a:p>
          <a:p>
            <a:r>
              <a:rPr lang="en-US" b="1" dirty="0">
                <a:solidFill>
                  <a:schemeClr val="bg1"/>
                </a:solidFill>
                <a:effectLst>
                  <a:glow rad="127000">
                    <a:srgbClr val="002060"/>
                  </a:glow>
                </a:effectLst>
              </a:rPr>
              <a:t>I'm Looking Through You</a:t>
            </a:r>
          </a:p>
          <a:p>
            <a:r>
              <a:rPr lang="en-US" b="1" dirty="0">
                <a:solidFill>
                  <a:schemeClr val="bg1"/>
                </a:solidFill>
                <a:effectLst>
                  <a:glow rad="127000">
                    <a:srgbClr val="002060"/>
                  </a:glow>
                </a:effectLst>
              </a:rPr>
              <a:t>If I Needed Someone</a:t>
            </a:r>
          </a:p>
        </p:txBody>
      </p:sp>
    </p:spTree>
    <p:extLst>
      <p:ext uri="{BB962C8B-B14F-4D97-AF65-F5344CB8AC3E}">
        <p14:creationId xmlns:p14="http://schemas.microsoft.com/office/powerpoint/2010/main" val="2306814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14">
            <a:extLst>
              <a:ext uri="{FF2B5EF4-FFF2-40B4-BE49-F238E27FC236}">
                <a16:creationId xmlns:a16="http://schemas.microsoft.com/office/drawing/2014/main" id="{FA511026-8542-4AC0-9F06-134A70850B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59"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indoor, colorful&#10;&#10;Description automatically generated">
            <a:extLst>
              <a:ext uri="{FF2B5EF4-FFF2-40B4-BE49-F238E27FC236}">
                <a16:creationId xmlns:a16="http://schemas.microsoft.com/office/drawing/2014/main" id="{1C2EC7F1-7272-F155-EAFF-6B3DB17B3CEF}"/>
              </a:ext>
            </a:extLst>
          </p:cNvPr>
          <p:cNvPicPr>
            <a:picLocks noChangeAspect="1"/>
          </p:cNvPicPr>
          <p:nvPr/>
        </p:nvPicPr>
        <p:blipFill rotWithShape="1">
          <a:blip r:embed="rId2">
            <a:alphaModFix amt="40000"/>
          </a:blip>
          <a:srcRect t="38645" b="19168"/>
          <a:stretch/>
        </p:blipFill>
        <p:spPr>
          <a:xfrm>
            <a:off x="20" y="10"/>
            <a:ext cx="9143980" cy="5143490"/>
          </a:xfrm>
          <a:prstGeom prst="rect">
            <a:avLst/>
          </a:prstGeom>
        </p:spPr>
      </p:pic>
      <p:sp>
        <p:nvSpPr>
          <p:cNvPr id="6" name="Rectangle 5">
            <a:extLst>
              <a:ext uri="{FF2B5EF4-FFF2-40B4-BE49-F238E27FC236}">
                <a16:creationId xmlns:a16="http://schemas.microsoft.com/office/drawing/2014/main" id="{3401F6A4-8D96-7926-F08F-D6EF643BDCC7}"/>
              </a:ext>
            </a:extLst>
          </p:cNvPr>
          <p:cNvSpPr>
            <a:spLocks noChangeArrowheads="1"/>
          </p:cNvSpPr>
          <p:nvPr/>
        </p:nvSpPr>
        <p:spPr bwMode="auto">
          <a:xfrm>
            <a:off x="2083569" y="45175"/>
            <a:ext cx="4594473" cy="761285"/>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p>
            <a:pPr defTabSz="914400">
              <a:lnSpc>
                <a:spcPct val="90000"/>
              </a:lnSpc>
              <a:spcBef>
                <a:spcPct val="0"/>
              </a:spcBef>
              <a:spcAft>
                <a:spcPts val="600"/>
              </a:spcAft>
            </a:pPr>
            <a:r>
              <a:rPr lang="en-US" sz="4400" b="1" kern="1200" dirty="0">
                <a:solidFill>
                  <a:schemeClr val="tx1"/>
                </a:solidFill>
                <a:latin typeface="+mj-lt"/>
                <a:ea typeface="+mj-ea"/>
                <a:cs typeface="+mj-cs"/>
              </a:rPr>
              <a:t>Psychedelics</a:t>
            </a:r>
          </a:p>
        </p:txBody>
      </p:sp>
      <p:sp>
        <p:nvSpPr>
          <p:cNvPr id="8" name="Text Box 60">
            <a:extLst>
              <a:ext uri="{FF2B5EF4-FFF2-40B4-BE49-F238E27FC236}">
                <a16:creationId xmlns:a16="http://schemas.microsoft.com/office/drawing/2014/main" id="{7A3BE5A4-6F67-7077-EF69-BF5815B92191}"/>
              </a:ext>
            </a:extLst>
          </p:cNvPr>
          <p:cNvSpPr txBox="1">
            <a:spLocks noChangeArrowheads="1"/>
          </p:cNvSpPr>
          <p:nvPr/>
        </p:nvSpPr>
        <p:spPr bwMode="auto">
          <a:xfrm>
            <a:off x="266007" y="2761097"/>
            <a:ext cx="4114799" cy="2245830"/>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lIns="91440" tIns="45720" rIns="91440" bIns="45720" rtlCol="0">
            <a:no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a:lnSpc>
                <a:spcPct val="90000"/>
              </a:lnSpc>
              <a:spcAft>
                <a:spcPts val="600"/>
              </a:spcAft>
            </a:pPr>
            <a:r>
              <a:rPr lang="en-US" dirty="0">
                <a:latin typeface="+mn-lt"/>
                <a:ea typeface="+mn-ea"/>
                <a:cs typeface="+mn-cs"/>
              </a:rPr>
              <a:t>Chemicals that produce unusual perceptual and cognitive distortions.</a:t>
            </a:r>
          </a:p>
          <a:p>
            <a:pPr defTabSz="914400">
              <a:lnSpc>
                <a:spcPct val="90000"/>
              </a:lnSpc>
              <a:spcAft>
                <a:spcPts val="600"/>
              </a:spcAft>
            </a:pPr>
            <a:r>
              <a:rPr lang="en-US" dirty="0">
                <a:latin typeface="+mn-lt"/>
                <a:ea typeface="+mn-ea"/>
                <a:cs typeface="+mn-cs"/>
              </a:rPr>
              <a:t>Many derived from plants, though some are synthetic. </a:t>
            </a:r>
          </a:p>
          <a:p>
            <a:pPr defTabSz="914400">
              <a:lnSpc>
                <a:spcPct val="90000"/>
              </a:lnSpc>
              <a:spcAft>
                <a:spcPts val="600"/>
              </a:spcAft>
            </a:pPr>
            <a:r>
              <a:rPr lang="en-US" dirty="0">
                <a:latin typeface="+mn-lt"/>
                <a:ea typeface="+mn-ea"/>
                <a:cs typeface="+mn-cs"/>
              </a:rPr>
              <a:t>Mescaline, psilocin, DMT, LSD</a:t>
            </a:r>
          </a:p>
        </p:txBody>
      </p:sp>
      <p:pic>
        <p:nvPicPr>
          <p:cNvPr id="7" name="Picture 153">
            <a:extLst>
              <a:ext uri="{FF2B5EF4-FFF2-40B4-BE49-F238E27FC236}">
                <a16:creationId xmlns:a16="http://schemas.microsoft.com/office/drawing/2014/main" id="{9EA90267-AB56-C58E-17C3-06C08616A38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314" r="2" b="6933"/>
          <a:stretch/>
        </p:blipFill>
        <p:spPr bwMode="auto">
          <a:xfrm>
            <a:off x="6339722" y="2761097"/>
            <a:ext cx="2810949" cy="2382406"/>
          </a:xfrm>
          <a:custGeom>
            <a:avLst/>
            <a:gdLst/>
            <a:ahLst/>
            <a:cxnLst/>
            <a:rect l="l" t="t" r="r" b="b"/>
            <a:pathLst>
              <a:path w="3747932" h="3176541">
                <a:moveTo>
                  <a:pt x="3239865" y="21"/>
                </a:moveTo>
                <a:cubicBezTo>
                  <a:pt x="3261821" y="112"/>
                  <a:pt x="3278837" y="498"/>
                  <a:pt x="3290337" y="938"/>
                </a:cubicBezTo>
                <a:cubicBezTo>
                  <a:pt x="3401766" y="5376"/>
                  <a:pt x="3510165" y="23128"/>
                  <a:pt x="3616543" y="49449"/>
                </a:cubicBezTo>
                <a:lnTo>
                  <a:pt x="3747932" y="87091"/>
                </a:lnTo>
                <a:lnTo>
                  <a:pt x="3747932" y="3176541"/>
                </a:lnTo>
                <a:lnTo>
                  <a:pt x="401358" y="3176541"/>
                </a:lnTo>
                <a:lnTo>
                  <a:pt x="398780" y="3136258"/>
                </a:lnTo>
                <a:cubicBezTo>
                  <a:pt x="400956" y="3079023"/>
                  <a:pt x="437945" y="3052703"/>
                  <a:pt x="483325" y="3030665"/>
                </a:cubicBezTo>
                <a:cubicBezTo>
                  <a:pt x="498866" y="3023015"/>
                  <a:pt x="520932" y="3023320"/>
                  <a:pt x="526840" y="2999447"/>
                </a:cubicBezTo>
                <a:cubicBezTo>
                  <a:pt x="501352" y="2976798"/>
                  <a:pt x="470270" y="2995161"/>
                  <a:pt x="442916" y="2988735"/>
                </a:cubicBezTo>
                <a:cubicBezTo>
                  <a:pt x="420228" y="2983533"/>
                  <a:pt x="382618" y="2986286"/>
                  <a:pt x="413701" y="2944662"/>
                </a:cubicBezTo>
                <a:cubicBezTo>
                  <a:pt x="422716" y="2932726"/>
                  <a:pt x="412147" y="2923542"/>
                  <a:pt x="400645" y="2922625"/>
                </a:cubicBezTo>
                <a:cubicBezTo>
                  <a:pt x="308644" y="2913137"/>
                  <a:pt x="350915" y="2828968"/>
                  <a:pt x="321386" y="2784590"/>
                </a:cubicBezTo>
                <a:cubicBezTo>
                  <a:pt x="313307" y="2772348"/>
                  <a:pt x="322010" y="2751230"/>
                  <a:pt x="334753" y="2746027"/>
                </a:cubicBezTo>
                <a:cubicBezTo>
                  <a:pt x="416187" y="2711746"/>
                  <a:pt x="427377" y="2630027"/>
                  <a:pt x="466852" y="2559632"/>
                </a:cubicBezTo>
                <a:cubicBezTo>
                  <a:pt x="423957" y="2531782"/>
                  <a:pt x="372673" y="2525661"/>
                  <a:pt x="326361" y="2507602"/>
                </a:cubicBezTo>
                <a:cubicBezTo>
                  <a:pt x="278183" y="2488626"/>
                  <a:pt x="278183" y="2474547"/>
                  <a:pt x="317968" y="2419457"/>
                </a:cubicBezTo>
                <a:cubicBezTo>
                  <a:pt x="214465" y="2407519"/>
                  <a:pt x="214465" y="2407519"/>
                  <a:pt x="246479" y="2320903"/>
                </a:cubicBezTo>
                <a:cubicBezTo>
                  <a:pt x="159758" y="2312945"/>
                  <a:pt x="102570" y="2271933"/>
                  <a:pt x="89205" y="2182255"/>
                </a:cubicBezTo>
                <a:cubicBezTo>
                  <a:pt x="82677" y="2138795"/>
                  <a:pt x="43514" y="2118290"/>
                  <a:pt x="0" y="2089213"/>
                </a:cubicBezTo>
                <a:cubicBezTo>
                  <a:pt x="54081" y="2061053"/>
                  <a:pt x="90759" y="2002290"/>
                  <a:pt x="153855" y="2064423"/>
                </a:cubicBezTo>
                <a:cubicBezTo>
                  <a:pt x="176855" y="2087070"/>
                  <a:pt x="174683" y="2058300"/>
                  <a:pt x="177788" y="2050037"/>
                </a:cubicBezTo>
                <a:cubicBezTo>
                  <a:pt x="185247" y="2029838"/>
                  <a:pt x="169707" y="2016369"/>
                  <a:pt x="159450" y="2001067"/>
                </a:cubicBezTo>
                <a:cubicBezTo>
                  <a:pt x="149504" y="1985763"/>
                  <a:pt x="137691" y="1969543"/>
                  <a:pt x="134895" y="1952400"/>
                </a:cubicBezTo>
                <a:cubicBezTo>
                  <a:pt x="133031" y="1940465"/>
                  <a:pt x="142044" y="1923021"/>
                  <a:pt x="151990" y="1914144"/>
                </a:cubicBezTo>
                <a:cubicBezTo>
                  <a:pt x="204209" y="1867316"/>
                  <a:pt x="173127" y="1762030"/>
                  <a:pt x="271969" y="1748562"/>
                </a:cubicBezTo>
                <a:cubicBezTo>
                  <a:pt x="316415" y="1742443"/>
                  <a:pt x="337860" y="1703878"/>
                  <a:pt x="370497" y="1682760"/>
                </a:cubicBezTo>
                <a:cubicBezTo>
                  <a:pt x="483946" y="1608999"/>
                  <a:pt x="559787" y="1514119"/>
                  <a:pt x="594908" y="1383735"/>
                </a:cubicBezTo>
                <a:cubicBezTo>
                  <a:pt x="604543" y="1347620"/>
                  <a:pt x="641532" y="1318542"/>
                  <a:pt x="665465" y="1286713"/>
                </a:cubicBezTo>
                <a:cubicBezTo>
                  <a:pt x="653963" y="1263452"/>
                  <a:pt x="591178" y="1313647"/>
                  <a:pt x="613246" y="1252435"/>
                </a:cubicBezTo>
                <a:cubicBezTo>
                  <a:pt x="630030" y="1206524"/>
                  <a:pt x="672925" y="1178060"/>
                  <a:pt x="713332" y="1150820"/>
                </a:cubicBezTo>
                <a:cubicBezTo>
                  <a:pt x="759333" y="1119908"/>
                  <a:pt x="810307" y="1095117"/>
                  <a:pt x="831133" y="1037883"/>
                </a:cubicBezTo>
                <a:cubicBezTo>
                  <a:pt x="835485" y="1025640"/>
                  <a:pt x="849470" y="1012785"/>
                  <a:pt x="861903" y="1007887"/>
                </a:cubicBezTo>
                <a:cubicBezTo>
                  <a:pt x="1469751" y="63584"/>
                  <a:pt x="2910527" y="-1353"/>
                  <a:pt x="3239865" y="21"/>
                </a:cubicBezTo>
                <a:close/>
              </a:path>
            </a:pathLst>
          </a:cu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158" descr="A close-up of some mushrooms&#10;&#10;Description automatically generated with medium confidence">
            <a:extLst>
              <a:ext uri="{FF2B5EF4-FFF2-40B4-BE49-F238E27FC236}">
                <a16:creationId xmlns:a16="http://schemas.microsoft.com/office/drawing/2014/main" id="{203EFC7E-C3B6-F665-35A2-3B308E14D7D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640" r="1" b="11213"/>
          <a:stretch/>
        </p:blipFill>
        <p:spPr bwMode="auto">
          <a:xfrm>
            <a:off x="4048710" y="1843477"/>
            <a:ext cx="2593776" cy="2607199"/>
          </a:xfrm>
          <a:custGeom>
            <a:avLst/>
            <a:gdLst/>
            <a:ahLst/>
            <a:cxnLst/>
            <a:rect l="l" t="t" r="r" b="b"/>
            <a:pathLst>
              <a:path w="3458367" h="3476265">
                <a:moveTo>
                  <a:pt x="549716" y="15"/>
                </a:moveTo>
                <a:cubicBezTo>
                  <a:pt x="557611" y="271"/>
                  <a:pt x="565778" y="3856"/>
                  <a:pt x="573176" y="4995"/>
                </a:cubicBezTo>
                <a:cubicBezTo>
                  <a:pt x="736504" y="30493"/>
                  <a:pt x="899830" y="58040"/>
                  <a:pt x="1063336" y="82398"/>
                </a:cubicBezTo>
                <a:cubicBezTo>
                  <a:pt x="1216195" y="105163"/>
                  <a:pt x="1370136" y="110398"/>
                  <a:pt x="1523717" y="122237"/>
                </a:cubicBezTo>
                <a:cubicBezTo>
                  <a:pt x="1709602" y="136580"/>
                  <a:pt x="1895127" y="156841"/>
                  <a:pt x="2079929" y="188711"/>
                </a:cubicBezTo>
                <a:cubicBezTo>
                  <a:pt x="2208244" y="211023"/>
                  <a:pt x="2337823" y="226502"/>
                  <a:pt x="2467943" y="208745"/>
                </a:cubicBezTo>
                <a:cubicBezTo>
                  <a:pt x="2474439" y="207834"/>
                  <a:pt x="2481839" y="204876"/>
                  <a:pt x="2487253" y="207834"/>
                </a:cubicBezTo>
                <a:cubicBezTo>
                  <a:pt x="2550419" y="241073"/>
                  <a:pt x="2619357" y="217168"/>
                  <a:pt x="2684869" y="238113"/>
                </a:cubicBezTo>
                <a:cubicBezTo>
                  <a:pt x="2668085" y="318930"/>
                  <a:pt x="2596077" y="312327"/>
                  <a:pt x="2555471" y="368331"/>
                </a:cubicBezTo>
                <a:cubicBezTo>
                  <a:pt x="2621704" y="390639"/>
                  <a:pt x="2681259" y="413178"/>
                  <a:pt x="2741717" y="430023"/>
                </a:cubicBezTo>
                <a:cubicBezTo>
                  <a:pt x="2805785" y="447780"/>
                  <a:pt x="2860106" y="495816"/>
                  <a:pt x="2922728" y="517216"/>
                </a:cubicBezTo>
                <a:cubicBezTo>
                  <a:pt x="2936085" y="521769"/>
                  <a:pt x="2952146" y="537704"/>
                  <a:pt x="2956838" y="553184"/>
                </a:cubicBezTo>
                <a:cubicBezTo>
                  <a:pt x="2971997" y="603269"/>
                  <a:pt x="3274647" y="743732"/>
                  <a:pt x="3238914" y="788350"/>
                </a:cubicBezTo>
                <a:cubicBezTo>
                  <a:pt x="3224116" y="806791"/>
                  <a:pt x="3204986" y="819994"/>
                  <a:pt x="3184953" y="838207"/>
                </a:cubicBezTo>
                <a:cubicBezTo>
                  <a:pt x="3215093" y="872582"/>
                  <a:pt x="3249020" y="887608"/>
                  <a:pt x="3285115" y="897852"/>
                </a:cubicBezTo>
                <a:cubicBezTo>
                  <a:pt x="3295944" y="901039"/>
                  <a:pt x="3306591" y="907413"/>
                  <a:pt x="3307674" y="922894"/>
                </a:cubicBezTo>
                <a:cubicBezTo>
                  <a:pt x="3308757" y="939056"/>
                  <a:pt x="3297748" y="945429"/>
                  <a:pt x="3288544" y="952944"/>
                </a:cubicBezTo>
                <a:cubicBezTo>
                  <a:pt x="3275731" y="963415"/>
                  <a:pt x="3263278" y="972523"/>
                  <a:pt x="3247036" y="973888"/>
                </a:cubicBezTo>
                <a:cubicBezTo>
                  <a:pt x="3220325" y="975937"/>
                  <a:pt x="3207513" y="1005076"/>
                  <a:pt x="3191993" y="1026930"/>
                </a:cubicBezTo>
                <a:cubicBezTo>
                  <a:pt x="3183330" y="1039224"/>
                  <a:pt x="3178998" y="1064037"/>
                  <a:pt x="3194157" y="1068363"/>
                </a:cubicBezTo>
                <a:cubicBezTo>
                  <a:pt x="3230613" y="1078837"/>
                  <a:pt x="3227725" y="1109114"/>
                  <a:pt x="3226824" y="1143489"/>
                </a:cubicBezTo>
                <a:cubicBezTo>
                  <a:pt x="3225560" y="1186061"/>
                  <a:pt x="3204083" y="1205638"/>
                  <a:pt x="3177734" y="1222030"/>
                </a:cubicBezTo>
                <a:cubicBezTo>
                  <a:pt x="3168711" y="1227720"/>
                  <a:pt x="3155898" y="1227493"/>
                  <a:pt x="3152469" y="1245250"/>
                </a:cubicBezTo>
                <a:cubicBezTo>
                  <a:pt x="3167267" y="1262097"/>
                  <a:pt x="3185314" y="1248439"/>
                  <a:pt x="3201197" y="1253218"/>
                </a:cubicBezTo>
                <a:cubicBezTo>
                  <a:pt x="3214370" y="1257088"/>
                  <a:pt x="3236208" y="1255040"/>
                  <a:pt x="3218160" y="1286000"/>
                </a:cubicBezTo>
                <a:cubicBezTo>
                  <a:pt x="3212926" y="1294878"/>
                  <a:pt x="3219062" y="1301709"/>
                  <a:pt x="3225741" y="1302392"/>
                </a:cubicBezTo>
                <a:cubicBezTo>
                  <a:pt x="3279159" y="1309449"/>
                  <a:pt x="3254615" y="1372054"/>
                  <a:pt x="3271761" y="1405063"/>
                </a:cubicBezTo>
                <a:cubicBezTo>
                  <a:pt x="3276452" y="1414169"/>
                  <a:pt x="3271399" y="1429877"/>
                  <a:pt x="3263999" y="1433747"/>
                </a:cubicBezTo>
                <a:cubicBezTo>
                  <a:pt x="3216716" y="1459245"/>
                  <a:pt x="3210220" y="1520028"/>
                  <a:pt x="3187299" y="1572389"/>
                </a:cubicBezTo>
                <a:cubicBezTo>
                  <a:pt x="3212205" y="1593104"/>
                  <a:pt x="3241982" y="1597657"/>
                  <a:pt x="3268872" y="1611089"/>
                </a:cubicBezTo>
                <a:cubicBezTo>
                  <a:pt x="3296846" y="1625204"/>
                  <a:pt x="3296846" y="1635676"/>
                  <a:pt x="3273746" y="1676653"/>
                </a:cubicBezTo>
                <a:cubicBezTo>
                  <a:pt x="3333842" y="1685532"/>
                  <a:pt x="3333842" y="1685532"/>
                  <a:pt x="3315254" y="1749957"/>
                </a:cubicBezTo>
                <a:cubicBezTo>
                  <a:pt x="3365607" y="1755877"/>
                  <a:pt x="3398812" y="1786382"/>
                  <a:pt x="3406572" y="1853085"/>
                </a:cubicBezTo>
                <a:cubicBezTo>
                  <a:pt x="3410362" y="1885411"/>
                  <a:pt x="3433101" y="1900663"/>
                  <a:pt x="3458367" y="1922291"/>
                </a:cubicBezTo>
                <a:cubicBezTo>
                  <a:pt x="3426966" y="1943236"/>
                  <a:pt x="3405669" y="1986945"/>
                  <a:pt x="3369034" y="1940730"/>
                </a:cubicBezTo>
                <a:cubicBezTo>
                  <a:pt x="3355680" y="1923885"/>
                  <a:pt x="3356941" y="1945284"/>
                  <a:pt x="3355138" y="1951430"/>
                </a:cubicBezTo>
                <a:cubicBezTo>
                  <a:pt x="3350807" y="1966455"/>
                  <a:pt x="3359830" y="1976472"/>
                  <a:pt x="3365786" y="1987854"/>
                </a:cubicBezTo>
                <a:cubicBezTo>
                  <a:pt x="3371561" y="1999237"/>
                  <a:pt x="3378420" y="2011302"/>
                  <a:pt x="3380043" y="2024054"/>
                </a:cubicBezTo>
                <a:cubicBezTo>
                  <a:pt x="3381125" y="2032931"/>
                  <a:pt x="3375892" y="2045905"/>
                  <a:pt x="3370117" y="2052509"/>
                </a:cubicBezTo>
                <a:cubicBezTo>
                  <a:pt x="3339797" y="2087340"/>
                  <a:pt x="3357844" y="2165652"/>
                  <a:pt x="3300454" y="2175670"/>
                </a:cubicBezTo>
                <a:cubicBezTo>
                  <a:pt x="3274647" y="2180221"/>
                  <a:pt x="3262195" y="2208906"/>
                  <a:pt x="3243246" y="2224614"/>
                </a:cubicBezTo>
                <a:cubicBezTo>
                  <a:pt x="3177374" y="2279478"/>
                  <a:pt x="3133338" y="2350051"/>
                  <a:pt x="3112946" y="2447031"/>
                </a:cubicBezTo>
                <a:cubicBezTo>
                  <a:pt x="3107352" y="2473894"/>
                  <a:pt x="3085875" y="2495522"/>
                  <a:pt x="3071979" y="2519197"/>
                </a:cubicBezTo>
                <a:cubicBezTo>
                  <a:pt x="3078657" y="2536499"/>
                  <a:pt x="3115112" y="2499164"/>
                  <a:pt x="3102298" y="2544694"/>
                </a:cubicBezTo>
                <a:cubicBezTo>
                  <a:pt x="3092553" y="2578843"/>
                  <a:pt x="3067647" y="2600014"/>
                  <a:pt x="3044185" y="2620276"/>
                </a:cubicBezTo>
                <a:cubicBezTo>
                  <a:pt x="3017476" y="2643268"/>
                  <a:pt x="2987879" y="2661708"/>
                  <a:pt x="2975787" y="2704279"/>
                </a:cubicBezTo>
                <a:cubicBezTo>
                  <a:pt x="2973260" y="2713386"/>
                  <a:pt x="2965140" y="2722947"/>
                  <a:pt x="2957921" y="2726591"/>
                </a:cubicBezTo>
                <a:cubicBezTo>
                  <a:pt x="2581458" y="3475797"/>
                  <a:pt x="1654740" y="3480805"/>
                  <a:pt x="1547901" y="3475568"/>
                </a:cubicBezTo>
                <a:cubicBezTo>
                  <a:pt x="1418503" y="3468966"/>
                  <a:pt x="1296143" y="3422753"/>
                  <a:pt x="1176132" y="3365156"/>
                </a:cubicBezTo>
                <a:cubicBezTo>
                  <a:pt x="1125418" y="3340797"/>
                  <a:pt x="1078316" y="3306195"/>
                  <a:pt x="1029045" y="3279332"/>
                </a:cubicBezTo>
                <a:cubicBezTo>
                  <a:pt x="961009" y="3242223"/>
                  <a:pt x="908492" y="3171424"/>
                  <a:pt x="840634" y="3141601"/>
                </a:cubicBezTo>
                <a:cubicBezTo>
                  <a:pt x="770793" y="3110867"/>
                  <a:pt x="711057" y="3054638"/>
                  <a:pt x="639229" y="3030734"/>
                </a:cubicBezTo>
                <a:cubicBezTo>
                  <a:pt x="601330" y="3017985"/>
                  <a:pt x="564695" y="2994993"/>
                  <a:pt x="570649" y="2929200"/>
                </a:cubicBezTo>
                <a:cubicBezTo>
                  <a:pt x="572274" y="2910532"/>
                  <a:pt x="562349" y="2895282"/>
                  <a:pt x="546647" y="2900745"/>
                </a:cubicBezTo>
                <a:cubicBezTo>
                  <a:pt x="516690" y="2910989"/>
                  <a:pt x="503154" y="2883898"/>
                  <a:pt x="486550" y="2863636"/>
                </a:cubicBezTo>
                <a:cubicBezTo>
                  <a:pt x="456953" y="2827667"/>
                  <a:pt x="428801" y="2789422"/>
                  <a:pt x="381697" y="2783503"/>
                </a:cubicBezTo>
                <a:cubicBezTo>
                  <a:pt x="390720" y="2755272"/>
                  <a:pt x="406060" y="2759371"/>
                  <a:pt x="420137" y="2765290"/>
                </a:cubicBezTo>
                <a:cubicBezTo>
                  <a:pt x="457133" y="2780772"/>
                  <a:pt x="493769" y="2798300"/>
                  <a:pt x="530765" y="2813781"/>
                </a:cubicBezTo>
                <a:cubicBezTo>
                  <a:pt x="554948" y="2823799"/>
                  <a:pt x="578952" y="2837912"/>
                  <a:pt x="611257" y="2826755"/>
                </a:cubicBezTo>
                <a:cubicBezTo>
                  <a:pt x="583463" y="2769843"/>
                  <a:pt x="536180" y="2759598"/>
                  <a:pt x="497920" y="2742071"/>
                </a:cubicBezTo>
                <a:cubicBezTo>
                  <a:pt x="450096" y="2719988"/>
                  <a:pt x="421942" y="2678326"/>
                  <a:pt x="388193" y="2631885"/>
                </a:cubicBezTo>
                <a:cubicBezTo>
                  <a:pt x="423386" y="2620730"/>
                  <a:pt x="445223" y="2654879"/>
                  <a:pt x="472834" y="2653056"/>
                </a:cubicBezTo>
                <a:cubicBezTo>
                  <a:pt x="474279" y="2647140"/>
                  <a:pt x="476804" y="2638488"/>
                  <a:pt x="476444" y="2638259"/>
                </a:cubicBezTo>
                <a:cubicBezTo>
                  <a:pt x="431326" y="2612763"/>
                  <a:pt x="410211" y="2564956"/>
                  <a:pt x="403173" y="2507131"/>
                </a:cubicBezTo>
                <a:cubicBezTo>
                  <a:pt x="399563" y="2477310"/>
                  <a:pt x="383140" y="2467976"/>
                  <a:pt x="366897" y="2454316"/>
                </a:cubicBezTo>
                <a:cubicBezTo>
                  <a:pt x="310230" y="2405826"/>
                  <a:pt x="250314" y="2361890"/>
                  <a:pt x="203752" y="2295188"/>
                </a:cubicBezTo>
                <a:cubicBezTo>
                  <a:pt x="257532" y="2304066"/>
                  <a:pt x="300665" y="2347547"/>
                  <a:pt x="358597" y="2366215"/>
                </a:cubicBezTo>
                <a:cubicBezTo>
                  <a:pt x="312577" y="2292910"/>
                  <a:pt x="253020" y="2255803"/>
                  <a:pt x="198698" y="2211409"/>
                </a:cubicBezTo>
                <a:cubicBezTo>
                  <a:pt x="173974" y="2191149"/>
                  <a:pt x="151055" y="2165197"/>
                  <a:pt x="121097" y="2154269"/>
                </a:cubicBezTo>
                <a:cubicBezTo>
                  <a:pt x="110448" y="2150400"/>
                  <a:pt x="92943" y="2142204"/>
                  <a:pt x="101425" y="2120577"/>
                </a:cubicBezTo>
                <a:cubicBezTo>
                  <a:pt x="108643" y="2102593"/>
                  <a:pt x="122900" y="2108055"/>
                  <a:pt x="135895" y="2113292"/>
                </a:cubicBezTo>
                <a:cubicBezTo>
                  <a:pt x="167116" y="2126269"/>
                  <a:pt x="199421" y="2126495"/>
                  <a:pt x="241652" y="2126269"/>
                </a:cubicBezTo>
                <a:cubicBezTo>
                  <a:pt x="206279" y="2066851"/>
                  <a:pt x="141489" y="2084608"/>
                  <a:pt x="111170" y="2022231"/>
                </a:cubicBezTo>
                <a:cubicBezTo>
                  <a:pt x="149069" y="2011302"/>
                  <a:pt x="178305" y="2033841"/>
                  <a:pt x="208987" y="2038166"/>
                </a:cubicBezTo>
                <a:cubicBezTo>
                  <a:pt x="236777" y="2042036"/>
                  <a:pt x="243636" y="2031565"/>
                  <a:pt x="237139" y="1997188"/>
                </a:cubicBezTo>
                <a:cubicBezTo>
                  <a:pt x="227034" y="1943690"/>
                  <a:pt x="242193" y="1916371"/>
                  <a:pt x="282618" y="1930941"/>
                </a:cubicBezTo>
                <a:cubicBezTo>
                  <a:pt x="320155" y="1944601"/>
                  <a:pt x="324125" y="1924568"/>
                  <a:pt x="314019" y="1894062"/>
                </a:cubicBezTo>
                <a:cubicBezTo>
                  <a:pt x="299582" y="1849671"/>
                  <a:pt x="316004" y="1815295"/>
                  <a:pt x="327194" y="1777960"/>
                </a:cubicBezTo>
                <a:cubicBezTo>
                  <a:pt x="344339" y="1721045"/>
                  <a:pt x="337121" y="1693272"/>
                  <a:pt x="300123" y="1650929"/>
                </a:cubicBezTo>
                <a:cubicBezTo>
                  <a:pt x="279370" y="1627251"/>
                  <a:pt x="256992" y="1607219"/>
                  <a:pt x="226852" y="1586731"/>
                </a:cubicBezTo>
                <a:cubicBezTo>
                  <a:pt x="296334" y="1575576"/>
                  <a:pt x="223423" y="1538013"/>
                  <a:pt x="247968" y="1514564"/>
                </a:cubicBezTo>
                <a:cubicBezTo>
                  <a:pt x="297056" y="1505003"/>
                  <a:pt x="337121" y="1579673"/>
                  <a:pt x="403895" y="1558274"/>
                </a:cubicBezTo>
                <a:cubicBezTo>
                  <a:pt x="321420" y="1493619"/>
                  <a:pt x="230281" y="1472448"/>
                  <a:pt x="170546" y="1386396"/>
                </a:cubicBezTo>
                <a:cubicBezTo>
                  <a:pt x="184261" y="1366817"/>
                  <a:pt x="197977" y="1385030"/>
                  <a:pt x="209707" y="1377746"/>
                </a:cubicBezTo>
                <a:cubicBezTo>
                  <a:pt x="209346" y="1373192"/>
                  <a:pt x="210250" y="1366362"/>
                  <a:pt x="208083" y="1364314"/>
                </a:cubicBezTo>
                <a:cubicBezTo>
                  <a:pt x="163508" y="1317416"/>
                  <a:pt x="162784" y="1316279"/>
                  <a:pt x="210610" y="1281675"/>
                </a:cubicBezTo>
                <a:cubicBezTo>
                  <a:pt x="227394" y="1269609"/>
                  <a:pt x="225950" y="1258909"/>
                  <a:pt x="217108" y="1243657"/>
                </a:cubicBezTo>
                <a:cubicBezTo>
                  <a:pt x="210790" y="1232957"/>
                  <a:pt x="203211" y="1223395"/>
                  <a:pt x="206820" y="1199947"/>
                </a:cubicBezTo>
                <a:cubicBezTo>
                  <a:pt x="232988" y="1229998"/>
                  <a:pt x="359499" y="1220208"/>
                  <a:pt x="381877" y="1217021"/>
                </a:cubicBezTo>
                <a:cubicBezTo>
                  <a:pt x="406963" y="1213607"/>
                  <a:pt x="431688" y="1199037"/>
                  <a:pt x="458035" y="1207003"/>
                </a:cubicBezTo>
                <a:cubicBezTo>
                  <a:pt x="479150" y="1213381"/>
                  <a:pt x="576966" y="1275073"/>
                  <a:pt x="590863" y="1204273"/>
                </a:cubicBezTo>
                <a:cubicBezTo>
                  <a:pt x="591585" y="1200858"/>
                  <a:pt x="631107" y="1208826"/>
                  <a:pt x="652403" y="1212696"/>
                </a:cubicBezTo>
                <a:cubicBezTo>
                  <a:pt x="671172" y="1215883"/>
                  <a:pt x="692288" y="1229998"/>
                  <a:pt x="704920" y="1201769"/>
                </a:cubicBezTo>
                <a:cubicBezTo>
                  <a:pt x="712320" y="1185150"/>
                  <a:pt x="681820" y="1153051"/>
                  <a:pt x="654569" y="1150320"/>
                </a:cubicBezTo>
                <a:cubicBezTo>
                  <a:pt x="630926" y="1147814"/>
                  <a:pt x="606202" y="1144172"/>
                  <a:pt x="583643" y="1151001"/>
                </a:cubicBezTo>
                <a:cubicBezTo>
                  <a:pt x="555852" y="1159198"/>
                  <a:pt x="540873" y="1145995"/>
                  <a:pt x="533111" y="1117538"/>
                </a:cubicBezTo>
                <a:cubicBezTo>
                  <a:pt x="524450" y="1086122"/>
                  <a:pt x="507845" y="1071550"/>
                  <a:pt x="484926" y="1056980"/>
                </a:cubicBezTo>
                <a:cubicBezTo>
                  <a:pt x="429340" y="1021696"/>
                  <a:pt x="375921" y="980946"/>
                  <a:pt x="314922" y="960456"/>
                </a:cubicBezTo>
                <a:cubicBezTo>
                  <a:pt x="302830" y="956358"/>
                  <a:pt x="289476" y="950894"/>
                  <a:pt x="283881" y="923805"/>
                </a:cubicBezTo>
                <a:cubicBezTo>
                  <a:pt x="449013" y="964326"/>
                  <a:pt x="599526" y="1069958"/>
                  <a:pt x="769890" y="1063811"/>
                </a:cubicBezTo>
                <a:cubicBezTo>
                  <a:pt x="723329" y="1030346"/>
                  <a:pt x="669369" y="1028524"/>
                  <a:pt x="619738" y="1005076"/>
                </a:cubicBezTo>
                <a:cubicBezTo>
                  <a:pt x="654930" y="987546"/>
                  <a:pt x="687956" y="1005759"/>
                  <a:pt x="721344" y="1015777"/>
                </a:cubicBezTo>
                <a:cubicBezTo>
                  <a:pt x="749317" y="1023970"/>
                  <a:pt x="774583" y="1025337"/>
                  <a:pt x="777650" y="976393"/>
                </a:cubicBezTo>
                <a:cubicBezTo>
                  <a:pt x="776566" y="973205"/>
                  <a:pt x="776747" y="969107"/>
                  <a:pt x="776929" y="965238"/>
                </a:cubicBezTo>
                <a:cubicBezTo>
                  <a:pt x="767542" y="944976"/>
                  <a:pt x="752926" y="934504"/>
                  <a:pt x="735601" y="928584"/>
                </a:cubicBezTo>
                <a:cubicBezTo>
                  <a:pt x="725133" y="924942"/>
                  <a:pt x="711237" y="919478"/>
                  <a:pt x="711416" y="904909"/>
                </a:cubicBezTo>
                <a:cubicBezTo>
                  <a:pt x="711958" y="850955"/>
                  <a:pt x="678571" y="835246"/>
                  <a:pt x="645185" y="819539"/>
                </a:cubicBezTo>
                <a:cubicBezTo>
                  <a:pt x="663773" y="792676"/>
                  <a:pt x="678391" y="812481"/>
                  <a:pt x="692468" y="810433"/>
                </a:cubicBezTo>
                <a:cubicBezTo>
                  <a:pt x="701672" y="809067"/>
                  <a:pt x="709973" y="806563"/>
                  <a:pt x="709973" y="792676"/>
                </a:cubicBezTo>
                <a:cubicBezTo>
                  <a:pt x="710154" y="781065"/>
                  <a:pt x="705822" y="767861"/>
                  <a:pt x="696799" y="767635"/>
                </a:cubicBezTo>
                <a:cubicBezTo>
                  <a:pt x="640312" y="765585"/>
                  <a:pt x="609090" y="690914"/>
                  <a:pt x="550437" y="690687"/>
                </a:cubicBezTo>
                <a:cubicBezTo>
                  <a:pt x="515425" y="690687"/>
                  <a:pt x="568666" y="648572"/>
                  <a:pt x="539068" y="631042"/>
                </a:cubicBezTo>
                <a:cubicBezTo>
                  <a:pt x="532570" y="627171"/>
                  <a:pt x="556032" y="621254"/>
                  <a:pt x="566500" y="622164"/>
                </a:cubicBezTo>
                <a:cubicBezTo>
                  <a:pt x="576786" y="623074"/>
                  <a:pt x="585990" y="634229"/>
                  <a:pt x="598443" y="626261"/>
                </a:cubicBezTo>
                <a:cubicBezTo>
                  <a:pt x="605300" y="597806"/>
                  <a:pt x="587615" y="587332"/>
                  <a:pt x="572996" y="579365"/>
                </a:cubicBezTo>
                <a:cubicBezTo>
                  <a:pt x="539247" y="560925"/>
                  <a:pt x="506402" y="538615"/>
                  <a:pt x="469405" y="532013"/>
                </a:cubicBezTo>
                <a:cubicBezTo>
                  <a:pt x="456232" y="529737"/>
                  <a:pt x="488355" y="499231"/>
                  <a:pt x="494671" y="488532"/>
                </a:cubicBezTo>
                <a:cubicBezTo>
                  <a:pt x="345782" y="376071"/>
                  <a:pt x="166756" y="381762"/>
                  <a:pt x="0" y="290928"/>
                </a:cubicBezTo>
                <a:cubicBezTo>
                  <a:pt x="36817" y="273173"/>
                  <a:pt x="63887" y="286148"/>
                  <a:pt x="88973" y="288880"/>
                </a:cubicBezTo>
                <a:cubicBezTo>
                  <a:pt x="151595" y="295708"/>
                  <a:pt x="213498" y="309822"/>
                  <a:pt x="275940" y="318246"/>
                </a:cubicBezTo>
                <a:cubicBezTo>
                  <a:pt x="306620" y="322344"/>
                  <a:pt x="335134" y="337824"/>
                  <a:pt x="369424" y="313239"/>
                </a:cubicBezTo>
                <a:cubicBezTo>
                  <a:pt x="392343" y="296847"/>
                  <a:pt x="428980" y="314604"/>
                  <a:pt x="457133" y="329174"/>
                </a:cubicBezTo>
                <a:cubicBezTo>
                  <a:pt x="480414" y="341238"/>
                  <a:pt x="502612" y="344425"/>
                  <a:pt x="533474" y="329174"/>
                </a:cubicBezTo>
                <a:cubicBezTo>
                  <a:pt x="505501" y="319841"/>
                  <a:pt x="484023" y="311645"/>
                  <a:pt x="462006" y="305953"/>
                </a:cubicBezTo>
                <a:cubicBezTo>
                  <a:pt x="444501" y="301400"/>
                  <a:pt x="486189" y="282960"/>
                  <a:pt x="507484" y="285237"/>
                </a:cubicBezTo>
                <a:cubicBezTo>
                  <a:pt x="537263" y="288423"/>
                  <a:pt x="520479" y="276586"/>
                  <a:pt x="515425" y="260195"/>
                </a:cubicBezTo>
                <a:cubicBezTo>
                  <a:pt x="510012" y="242665"/>
                  <a:pt x="526074" y="237203"/>
                  <a:pt x="536180" y="240844"/>
                </a:cubicBezTo>
                <a:cubicBezTo>
                  <a:pt x="574980" y="255187"/>
                  <a:pt x="613602" y="229917"/>
                  <a:pt x="653668" y="250407"/>
                </a:cubicBezTo>
                <a:cubicBezTo>
                  <a:pt x="643561" y="199867"/>
                  <a:pt x="621723" y="177784"/>
                  <a:pt x="576064" y="170726"/>
                </a:cubicBezTo>
                <a:cubicBezTo>
                  <a:pt x="558919" y="167996"/>
                  <a:pt x="541053" y="172093"/>
                  <a:pt x="526254" y="157522"/>
                </a:cubicBezTo>
                <a:cubicBezTo>
                  <a:pt x="517771" y="149101"/>
                  <a:pt x="508207" y="139084"/>
                  <a:pt x="514884" y="123603"/>
                </a:cubicBezTo>
                <a:cubicBezTo>
                  <a:pt x="519577" y="112674"/>
                  <a:pt x="529684" y="112674"/>
                  <a:pt x="537985" y="116318"/>
                </a:cubicBezTo>
                <a:cubicBezTo>
                  <a:pt x="575162" y="132483"/>
                  <a:pt x="613963" y="138400"/>
                  <a:pt x="652764" y="144320"/>
                </a:cubicBezTo>
                <a:cubicBezTo>
                  <a:pt x="658720" y="145230"/>
                  <a:pt x="665397" y="148191"/>
                  <a:pt x="672075" y="133164"/>
                </a:cubicBezTo>
                <a:cubicBezTo>
                  <a:pt x="599526" y="108805"/>
                  <a:pt x="530585" y="74202"/>
                  <a:pt x="456051" y="60770"/>
                </a:cubicBezTo>
                <a:cubicBezTo>
                  <a:pt x="457133" y="54397"/>
                  <a:pt x="458215" y="48022"/>
                  <a:pt x="459299" y="41649"/>
                </a:cubicBezTo>
                <a:cubicBezTo>
                  <a:pt x="517591" y="50753"/>
                  <a:pt x="575884" y="59859"/>
                  <a:pt x="649515" y="71243"/>
                </a:cubicBezTo>
                <a:cubicBezTo>
                  <a:pt x="604218" y="35045"/>
                  <a:pt x="561446" y="47111"/>
                  <a:pt x="527879" y="15013"/>
                </a:cubicBezTo>
                <a:cubicBezTo>
                  <a:pt x="534195" y="2833"/>
                  <a:pt x="541820" y="-241"/>
                  <a:pt x="549716" y="15"/>
                </a:cubicBezTo>
                <a:close/>
              </a:path>
            </a:pathLst>
          </a:cu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155">
            <a:extLst>
              <a:ext uri="{FF2B5EF4-FFF2-40B4-BE49-F238E27FC236}">
                <a16:creationId xmlns:a16="http://schemas.microsoft.com/office/drawing/2014/main" id="{F5C3A6FE-4784-22EE-3506-A85041ED919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26" r="-2" b="11462"/>
          <a:stretch/>
        </p:blipFill>
        <p:spPr bwMode="auto">
          <a:xfrm>
            <a:off x="5715768" y="-2"/>
            <a:ext cx="3434907" cy="2652376"/>
          </a:xfrm>
          <a:custGeom>
            <a:avLst/>
            <a:gdLst/>
            <a:ahLst/>
            <a:cxnLst/>
            <a:rect l="l" t="t" r="r" b="b"/>
            <a:pathLst>
              <a:path w="4579876" h="3536502">
                <a:moveTo>
                  <a:pt x="457312" y="0"/>
                </a:moveTo>
                <a:lnTo>
                  <a:pt x="4579876" y="0"/>
                </a:lnTo>
                <a:lnTo>
                  <a:pt x="4579876" y="3057029"/>
                </a:lnTo>
                <a:lnTo>
                  <a:pt x="4508441" y="3086568"/>
                </a:lnTo>
                <a:cubicBezTo>
                  <a:pt x="4391572" y="3126663"/>
                  <a:pt x="4301124" y="3221848"/>
                  <a:pt x="4183947" y="3271738"/>
                </a:cubicBezTo>
                <a:cubicBezTo>
                  <a:pt x="4099090" y="3307854"/>
                  <a:pt x="4017967" y="3354374"/>
                  <a:pt x="3930625" y="3387123"/>
                </a:cubicBezTo>
                <a:cubicBezTo>
                  <a:pt x="3723932" y="3464557"/>
                  <a:pt x="3513195" y="3526689"/>
                  <a:pt x="3290337" y="3535564"/>
                </a:cubicBezTo>
                <a:cubicBezTo>
                  <a:pt x="3106332" y="3542605"/>
                  <a:pt x="1510274" y="3535872"/>
                  <a:pt x="861903" y="2528615"/>
                </a:cubicBezTo>
                <a:cubicBezTo>
                  <a:pt x="849470" y="2523717"/>
                  <a:pt x="835485" y="2510862"/>
                  <a:pt x="831133" y="2498619"/>
                </a:cubicBezTo>
                <a:cubicBezTo>
                  <a:pt x="810307" y="2441385"/>
                  <a:pt x="759333" y="2416594"/>
                  <a:pt x="713333" y="2385682"/>
                </a:cubicBezTo>
                <a:cubicBezTo>
                  <a:pt x="672925" y="2358442"/>
                  <a:pt x="630030" y="2329978"/>
                  <a:pt x="613246" y="2284067"/>
                </a:cubicBezTo>
                <a:cubicBezTo>
                  <a:pt x="591179" y="2222855"/>
                  <a:pt x="653963" y="2273050"/>
                  <a:pt x="665465" y="2249789"/>
                </a:cubicBezTo>
                <a:cubicBezTo>
                  <a:pt x="641532" y="2217960"/>
                  <a:pt x="604543" y="2188882"/>
                  <a:pt x="594908" y="2152767"/>
                </a:cubicBezTo>
                <a:cubicBezTo>
                  <a:pt x="559787" y="2022383"/>
                  <a:pt x="483946" y="1927503"/>
                  <a:pt x="370497" y="1853742"/>
                </a:cubicBezTo>
                <a:cubicBezTo>
                  <a:pt x="337861" y="1832624"/>
                  <a:pt x="316415" y="1794059"/>
                  <a:pt x="271969" y="1787940"/>
                </a:cubicBezTo>
                <a:cubicBezTo>
                  <a:pt x="173127" y="1774472"/>
                  <a:pt x="204209" y="1669186"/>
                  <a:pt x="151990" y="1622358"/>
                </a:cubicBezTo>
                <a:cubicBezTo>
                  <a:pt x="142044" y="1613481"/>
                  <a:pt x="133031" y="1596037"/>
                  <a:pt x="134895" y="1584102"/>
                </a:cubicBezTo>
                <a:cubicBezTo>
                  <a:pt x="137691" y="1566959"/>
                  <a:pt x="149504" y="1550739"/>
                  <a:pt x="159450" y="1535435"/>
                </a:cubicBezTo>
                <a:cubicBezTo>
                  <a:pt x="169708" y="1520133"/>
                  <a:pt x="185247" y="1506664"/>
                  <a:pt x="177788" y="1486465"/>
                </a:cubicBezTo>
                <a:cubicBezTo>
                  <a:pt x="174683" y="1478202"/>
                  <a:pt x="176855" y="1449432"/>
                  <a:pt x="153856" y="1472079"/>
                </a:cubicBezTo>
                <a:cubicBezTo>
                  <a:pt x="90760" y="1534212"/>
                  <a:pt x="54082" y="1475449"/>
                  <a:pt x="0" y="1447289"/>
                </a:cubicBezTo>
                <a:cubicBezTo>
                  <a:pt x="43515" y="1418212"/>
                  <a:pt x="82677" y="1397707"/>
                  <a:pt x="89205" y="1354247"/>
                </a:cubicBezTo>
                <a:cubicBezTo>
                  <a:pt x="102570" y="1264569"/>
                  <a:pt x="159758" y="1223557"/>
                  <a:pt x="246479" y="1215599"/>
                </a:cubicBezTo>
                <a:cubicBezTo>
                  <a:pt x="214465" y="1128983"/>
                  <a:pt x="214465" y="1128983"/>
                  <a:pt x="317968" y="1117045"/>
                </a:cubicBezTo>
                <a:cubicBezTo>
                  <a:pt x="278183" y="1061955"/>
                  <a:pt x="278183" y="1047876"/>
                  <a:pt x="326362" y="1028900"/>
                </a:cubicBezTo>
                <a:cubicBezTo>
                  <a:pt x="372673" y="1010841"/>
                  <a:pt x="423957" y="1004720"/>
                  <a:pt x="466852" y="976870"/>
                </a:cubicBezTo>
                <a:cubicBezTo>
                  <a:pt x="427377" y="906475"/>
                  <a:pt x="416188" y="824756"/>
                  <a:pt x="334754" y="790475"/>
                </a:cubicBezTo>
                <a:cubicBezTo>
                  <a:pt x="322010" y="785272"/>
                  <a:pt x="313307" y="764154"/>
                  <a:pt x="321386" y="751912"/>
                </a:cubicBezTo>
                <a:cubicBezTo>
                  <a:pt x="350915" y="707534"/>
                  <a:pt x="308644" y="623365"/>
                  <a:pt x="400645" y="613877"/>
                </a:cubicBezTo>
                <a:cubicBezTo>
                  <a:pt x="412147" y="612959"/>
                  <a:pt x="422716" y="603776"/>
                  <a:pt x="413701" y="591839"/>
                </a:cubicBezTo>
                <a:cubicBezTo>
                  <a:pt x="382618" y="550216"/>
                  <a:pt x="420228" y="552969"/>
                  <a:pt x="442917" y="547767"/>
                </a:cubicBezTo>
                <a:cubicBezTo>
                  <a:pt x="470271" y="541341"/>
                  <a:pt x="501353" y="559703"/>
                  <a:pt x="526840" y="537055"/>
                </a:cubicBezTo>
                <a:cubicBezTo>
                  <a:pt x="520932" y="513181"/>
                  <a:pt x="498866" y="513487"/>
                  <a:pt x="483325" y="505836"/>
                </a:cubicBezTo>
                <a:cubicBezTo>
                  <a:pt x="437946" y="483799"/>
                  <a:pt x="400956" y="457479"/>
                  <a:pt x="398780" y="400243"/>
                </a:cubicBezTo>
                <a:cubicBezTo>
                  <a:pt x="397229" y="354028"/>
                  <a:pt x="392255" y="313323"/>
                  <a:pt x="455041" y="299242"/>
                </a:cubicBezTo>
                <a:cubicBezTo>
                  <a:pt x="481149" y="293426"/>
                  <a:pt x="473687" y="260067"/>
                  <a:pt x="458769" y="243538"/>
                </a:cubicBezTo>
                <a:cubicBezTo>
                  <a:pt x="432038" y="214157"/>
                  <a:pt x="409972" y="174981"/>
                  <a:pt x="363969" y="172227"/>
                </a:cubicBezTo>
                <a:cubicBezTo>
                  <a:pt x="335995" y="170391"/>
                  <a:pt x="314549" y="158146"/>
                  <a:pt x="292481" y="144069"/>
                </a:cubicBezTo>
                <a:cubicBezTo>
                  <a:pt x="276630" y="133966"/>
                  <a:pt x="257670" y="125398"/>
                  <a:pt x="259534" y="103668"/>
                </a:cubicBezTo>
                <a:cubicBezTo>
                  <a:pt x="261399" y="82855"/>
                  <a:pt x="279736" y="74286"/>
                  <a:pt x="298387" y="70001"/>
                </a:cubicBezTo>
                <a:cubicBezTo>
                  <a:pt x="345011" y="59672"/>
                  <a:pt x="389535" y="45726"/>
                  <a:pt x="430782" y="19902"/>
                </a:cubicBezTo>
                <a:close/>
              </a:path>
            </a:pathLst>
          </a:cu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7118006"/>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Picture 8" descr="A picture containing table, colorful, blue, decorated&#10;&#10;Description automatically generated">
            <a:extLst>
              <a:ext uri="{FF2B5EF4-FFF2-40B4-BE49-F238E27FC236}">
                <a16:creationId xmlns:a16="http://schemas.microsoft.com/office/drawing/2014/main" id="{A58B68FC-B890-9F9E-2C6D-0AD4E95B5F81}"/>
              </a:ext>
            </a:extLst>
          </p:cNvPr>
          <p:cNvPicPr>
            <a:picLocks noChangeAspect="1"/>
          </p:cNvPicPr>
          <p:nvPr/>
        </p:nvPicPr>
        <p:blipFill rotWithShape="1">
          <a:blip r:embed="rId2"/>
          <a:srcRect t="2092" b="22165"/>
          <a:stretch/>
        </p:blipFill>
        <p:spPr>
          <a:xfrm>
            <a:off x="20" y="961"/>
            <a:ext cx="9143980" cy="5142539"/>
          </a:xfrm>
          <a:prstGeom prst="rect">
            <a:avLst/>
          </a:prstGeom>
        </p:spPr>
      </p:pic>
      <p:sp>
        <p:nvSpPr>
          <p:cNvPr id="15" name="Title 1">
            <a:extLst>
              <a:ext uri="{FF2B5EF4-FFF2-40B4-BE49-F238E27FC236}">
                <a16:creationId xmlns:a16="http://schemas.microsoft.com/office/drawing/2014/main" id="{F257D093-3246-6D56-0FE4-D2537CEBBB35}"/>
              </a:ext>
            </a:extLst>
          </p:cNvPr>
          <p:cNvSpPr>
            <a:spLocks noGrp="1"/>
          </p:cNvSpPr>
          <p:nvPr>
            <p:ph type="title"/>
          </p:nvPr>
        </p:nvSpPr>
        <p:spPr>
          <a:xfrm>
            <a:off x="457200" y="274638"/>
            <a:ext cx="8229600" cy="1143000"/>
          </a:xfrm>
        </p:spPr>
        <p:txBody>
          <a:bodyPr>
            <a:normAutofit fontScale="90000"/>
          </a:bodyPr>
          <a:lstStyle/>
          <a:p>
            <a:r>
              <a:rPr lang="en-US" dirty="0">
                <a:solidFill>
                  <a:schemeClr val="bg1"/>
                </a:solidFill>
                <a:effectLst>
                  <a:glow rad="127000">
                    <a:schemeClr val="tx2"/>
                  </a:glow>
                </a:effectLst>
              </a:rPr>
              <a:t>Most psychedelics are agonists at ONE type of SEROTONIN receptor (5-HT2A)</a:t>
            </a:r>
          </a:p>
        </p:txBody>
      </p:sp>
      <p:pic>
        <p:nvPicPr>
          <p:cNvPr id="16" name="Picture 15">
            <a:extLst>
              <a:ext uri="{FF2B5EF4-FFF2-40B4-BE49-F238E27FC236}">
                <a16:creationId xmlns:a16="http://schemas.microsoft.com/office/drawing/2014/main" id="{FC865C5C-6DE3-1B10-8AFD-52308CAC33FE}"/>
              </a:ext>
            </a:extLst>
          </p:cNvPr>
          <p:cNvPicPr>
            <a:picLocks noChangeAspect="1"/>
          </p:cNvPicPr>
          <p:nvPr/>
        </p:nvPicPr>
        <p:blipFill>
          <a:blip r:embed="rId3"/>
          <a:stretch>
            <a:fillRect/>
          </a:stretch>
        </p:blipFill>
        <p:spPr>
          <a:xfrm>
            <a:off x="5023022" y="1623654"/>
            <a:ext cx="3429710" cy="2309338"/>
          </a:xfrm>
          <a:prstGeom prst="rect">
            <a:avLst/>
          </a:prstGeom>
        </p:spPr>
      </p:pic>
      <p:sp>
        <p:nvSpPr>
          <p:cNvPr id="17" name="TextBox 16">
            <a:extLst>
              <a:ext uri="{FF2B5EF4-FFF2-40B4-BE49-F238E27FC236}">
                <a16:creationId xmlns:a16="http://schemas.microsoft.com/office/drawing/2014/main" id="{5934824B-9036-B178-4E11-F0973C0126F1}"/>
              </a:ext>
            </a:extLst>
          </p:cNvPr>
          <p:cNvSpPr txBox="1"/>
          <p:nvPr/>
        </p:nvSpPr>
        <p:spPr>
          <a:xfrm>
            <a:off x="5450309" y="4040153"/>
            <a:ext cx="2575136" cy="646331"/>
          </a:xfrm>
          <a:prstGeom prst="rect">
            <a:avLst/>
          </a:prstGeom>
          <a:noFill/>
        </p:spPr>
        <p:txBody>
          <a:bodyPr wrap="square" rtlCol="0">
            <a:spAutoFit/>
          </a:bodyPr>
          <a:lstStyle/>
          <a:p>
            <a:r>
              <a:rPr lang="en-US" b="1" dirty="0">
                <a:solidFill>
                  <a:schemeClr val="bg1"/>
                </a:solidFill>
                <a:effectLst>
                  <a:glow rad="127000">
                    <a:srgbClr val="002060"/>
                  </a:glow>
                </a:effectLst>
              </a:rPr>
              <a:t>Potency linked directly to hallucinogenic effects</a:t>
            </a:r>
          </a:p>
        </p:txBody>
      </p:sp>
      <p:sp>
        <p:nvSpPr>
          <p:cNvPr id="18" name="TextBox 17">
            <a:extLst>
              <a:ext uri="{FF2B5EF4-FFF2-40B4-BE49-F238E27FC236}">
                <a16:creationId xmlns:a16="http://schemas.microsoft.com/office/drawing/2014/main" id="{A5D72EFE-7C8E-9B41-50D9-B4172837A040}"/>
              </a:ext>
            </a:extLst>
          </p:cNvPr>
          <p:cNvSpPr txBox="1"/>
          <p:nvPr/>
        </p:nvSpPr>
        <p:spPr>
          <a:xfrm>
            <a:off x="6737877" y="2942411"/>
            <a:ext cx="1369286" cy="430887"/>
          </a:xfrm>
          <a:prstGeom prst="rect">
            <a:avLst/>
          </a:prstGeom>
          <a:noFill/>
        </p:spPr>
        <p:txBody>
          <a:bodyPr wrap="none" rtlCol="0">
            <a:spAutoFit/>
          </a:bodyPr>
          <a:lstStyle/>
          <a:p>
            <a:r>
              <a:rPr lang="en-US" sz="1100" dirty="0"/>
              <a:t>Wenjie Xiao, William</a:t>
            </a:r>
          </a:p>
          <a:p>
            <a:r>
              <a:rPr lang="en-US" sz="1100" dirty="0"/>
              <a:t>E. Fantegrossi (2006)</a:t>
            </a:r>
          </a:p>
        </p:txBody>
      </p:sp>
    </p:spTree>
    <p:extLst>
      <p:ext uri="{BB962C8B-B14F-4D97-AF65-F5344CB8AC3E}">
        <p14:creationId xmlns:p14="http://schemas.microsoft.com/office/powerpoint/2010/main" val="35374155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 name="Picture 7" descr="fnins-04-00036-g005.jpg">
            <a:extLst>
              <a:ext uri="{FF2B5EF4-FFF2-40B4-BE49-F238E27FC236}">
                <a16:creationId xmlns:a16="http://schemas.microsoft.com/office/drawing/2014/main" id="{62B318BE-1915-6378-5C39-A8803C673AC1}"/>
              </a:ext>
            </a:extLst>
          </p:cNvPr>
          <p:cNvPicPr>
            <a:picLocks noChangeAspect="1"/>
          </p:cNvPicPr>
          <p:nvPr/>
        </p:nvPicPr>
        <p:blipFill rotWithShape="1">
          <a:blip r:embed="rId2">
            <a:extLst>
              <a:ext uri="{28A0092B-C50C-407E-A947-70E740481C1C}">
                <a14:useLocalDpi xmlns:a14="http://schemas.microsoft.com/office/drawing/2010/main" val="0"/>
              </a:ext>
            </a:extLst>
          </a:blip>
          <a:srcRect l="5798" r="10632"/>
          <a:stretch/>
        </p:blipFill>
        <p:spPr>
          <a:xfrm>
            <a:off x="20" y="961"/>
            <a:ext cx="9143980" cy="5142539"/>
          </a:xfrm>
          <a:prstGeom prst="rect">
            <a:avLst/>
          </a:prstGeom>
        </p:spPr>
      </p:pic>
      <p:sp>
        <p:nvSpPr>
          <p:cNvPr id="9" name="Title 1">
            <a:extLst>
              <a:ext uri="{FF2B5EF4-FFF2-40B4-BE49-F238E27FC236}">
                <a16:creationId xmlns:a16="http://schemas.microsoft.com/office/drawing/2014/main" id="{C6275091-D0FC-5984-69BC-29663BE83713}"/>
              </a:ext>
            </a:extLst>
          </p:cNvPr>
          <p:cNvSpPr>
            <a:spLocks noGrp="1"/>
          </p:cNvSpPr>
          <p:nvPr>
            <p:ph type="title"/>
          </p:nvPr>
        </p:nvSpPr>
        <p:spPr>
          <a:xfrm>
            <a:off x="457200" y="274638"/>
            <a:ext cx="8229600" cy="1143000"/>
          </a:xfrm>
        </p:spPr>
        <p:txBody>
          <a:bodyPr>
            <a:normAutofit/>
          </a:bodyPr>
          <a:lstStyle/>
          <a:p>
            <a:r>
              <a:rPr lang="en-US" dirty="0">
                <a:solidFill>
                  <a:schemeClr val="bg1"/>
                </a:solidFill>
                <a:effectLst>
                  <a:glow rad="127000">
                    <a:srgbClr val="0432FF"/>
                  </a:glow>
                </a:effectLst>
              </a:rPr>
              <a:t>Where are these receptors?</a:t>
            </a:r>
          </a:p>
        </p:txBody>
      </p:sp>
      <p:sp>
        <p:nvSpPr>
          <p:cNvPr id="11" name="TextBox 10">
            <a:extLst>
              <a:ext uri="{FF2B5EF4-FFF2-40B4-BE49-F238E27FC236}">
                <a16:creationId xmlns:a16="http://schemas.microsoft.com/office/drawing/2014/main" id="{3DA4EE66-2D5B-B729-43F6-9D7671EB69FC}"/>
              </a:ext>
            </a:extLst>
          </p:cNvPr>
          <p:cNvSpPr txBox="1"/>
          <p:nvPr/>
        </p:nvSpPr>
        <p:spPr>
          <a:xfrm>
            <a:off x="0" y="3204508"/>
            <a:ext cx="2347784" cy="1938992"/>
          </a:xfrm>
          <a:prstGeom prst="rect">
            <a:avLst/>
          </a:prstGeom>
          <a:noFill/>
        </p:spPr>
        <p:txBody>
          <a:bodyPr wrap="square">
            <a:spAutoFit/>
          </a:bodyPr>
          <a:lstStyle/>
          <a:p>
            <a:r>
              <a:rPr lang="en-US" sz="2400" dirty="0">
                <a:solidFill>
                  <a:schemeClr val="bg1"/>
                </a:solidFill>
                <a:effectLst>
                  <a:glow rad="127000">
                    <a:schemeClr val="accent2"/>
                  </a:glow>
                </a:effectLst>
              </a:rPr>
              <a:t>Neocortex</a:t>
            </a:r>
          </a:p>
          <a:p>
            <a:pPr lvl="1"/>
            <a:r>
              <a:rPr lang="en-US" sz="2400" dirty="0">
                <a:solidFill>
                  <a:schemeClr val="bg1"/>
                </a:solidFill>
                <a:effectLst>
                  <a:glow rad="127000">
                    <a:schemeClr val="accent2"/>
                  </a:glow>
                </a:effectLst>
              </a:rPr>
              <a:t>Layer V</a:t>
            </a:r>
          </a:p>
          <a:p>
            <a:r>
              <a:rPr lang="en-US" sz="2400" dirty="0">
                <a:solidFill>
                  <a:schemeClr val="bg1"/>
                </a:solidFill>
                <a:effectLst>
                  <a:glow rad="127000">
                    <a:schemeClr val="accent2"/>
                  </a:glow>
                </a:effectLst>
              </a:rPr>
              <a:t>Olfactory cortex</a:t>
            </a:r>
          </a:p>
          <a:p>
            <a:r>
              <a:rPr lang="en-US" sz="2400" dirty="0">
                <a:solidFill>
                  <a:schemeClr val="bg1"/>
                </a:solidFill>
                <a:effectLst>
                  <a:glow rad="127000">
                    <a:schemeClr val="accent2"/>
                  </a:glow>
                </a:effectLst>
              </a:rPr>
              <a:t>Hippocampus</a:t>
            </a:r>
          </a:p>
          <a:p>
            <a:r>
              <a:rPr lang="en-US" sz="2400" dirty="0">
                <a:solidFill>
                  <a:schemeClr val="bg1"/>
                </a:solidFill>
                <a:effectLst>
                  <a:glow rad="127000">
                    <a:schemeClr val="accent2"/>
                  </a:glow>
                </a:effectLst>
              </a:rPr>
              <a:t>Basal ganglia</a:t>
            </a:r>
          </a:p>
        </p:txBody>
      </p:sp>
      <p:sp>
        <p:nvSpPr>
          <p:cNvPr id="14" name="TextBox 13">
            <a:extLst>
              <a:ext uri="{FF2B5EF4-FFF2-40B4-BE49-F238E27FC236}">
                <a16:creationId xmlns:a16="http://schemas.microsoft.com/office/drawing/2014/main" id="{F75674DF-FF4C-EC8D-9FF6-AD1A3AD16ECB}"/>
              </a:ext>
            </a:extLst>
          </p:cNvPr>
          <p:cNvSpPr txBox="1"/>
          <p:nvPr/>
        </p:nvSpPr>
        <p:spPr>
          <a:xfrm>
            <a:off x="5826210" y="3545126"/>
            <a:ext cx="2038865" cy="1569660"/>
          </a:xfrm>
          <a:prstGeom prst="rect">
            <a:avLst/>
          </a:prstGeom>
          <a:noFill/>
        </p:spPr>
        <p:txBody>
          <a:bodyPr wrap="square">
            <a:spAutoFit/>
          </a:bodyPr>
          <a:lstStyle/>
          <a:p>
            <a:r>
              <a:rPr lang="en-US" sz="2400" dirty="0">
                <a:solidFill>
                  <a:schemeClr val="bg1"/>
                </a:solidFill>
                <a:effectLst>
                  <a:glow rad="127000">
                    <a:schemeClr val="accent2"/>
                  </a:glow>
                </a:effectLst>
              </a:rPr>
              <a:t>Thalamus</a:t>
            </a:r>
          </a:p>
          <a:p>
            <a:r>
              <a:rPr lang="en-US" sz="2400" dirty="0">
                <a:solidFill>
                  <a:schemeClr val="bg1"/>
                </a:solidFill>
                <a:effectLst>
                  <a:glow rad="127000">
                    <a:schemeClr val="accent2"/>
                  </a:glow>
                </a:effectLst>
              </a:rPr>
              <a:t>Cerebellum</a:t>
            </a:r>
          </a:p>
          <a:p>
            <a:r>
              <a:rPr lang="en-US" sz="2400" dirty="0">
                <a:solidFill>
                  <a:schemeClr val="bg1"/>
                </a:solidFill>
                <a:effectLst>
                  <a:glow rad="127000">
                    <a:schemeClr val="accent2"/>
                  </a:glow>
                </a:effectLst>
              </a:rPr>
              <a:t>Brainstem</a:t>
            </a:r>
          </a:p>
          <a:p>
            <a:r>
              <a:rPr lang="en-US" sz="2400" dirty="0">
                <a:solidFill>
                  <a:schemeClr val="bg1"/>
                </a:solidFill>
                <a:effectLst>
                  <a:glow rad="127000">
                    <a:schemeClr val="accent2"/>
                  </a:glow>
                </a:effectLst>
              </a:rPr>
              <a:t>Spinal cord</a:t>
            </a:r>
          </a:p>
        </p:txBody>
      </p:sp>
    </p:spTree>
    <p:extLst>
      <p:ext uri="{BB962C8B-B14F-4D97-AF65-F5344CB8AC3E}">
        <p14:creationId xmlns:p14="http://schemas.microsoft.com/office/powerpoint/2010/main" val="28966357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5BC5C27-E632-FA68-42C0-58F4E486CD46}"/>
              </a:ext>
            </a:extLst>
          </p:cNvPr>
          <p:cNvGrpSpPr/>
          <p:nvPr/>
        </p:nvGrpSpPr>
        <p:grpSpPr>
          <a:xfrm>
            <a:off x="2597485" y="0"/>
            <a:ext cx="6432101" cy="4660899"/>
            <a:chOff x="1202265" y="592667"/>
            <a:chExt cx="7696747" cy="5545666"/>
          </a:xfrm>
        </p:grpSpPr>
        <p:pic>
          <p:nvPicPr>
            <p:cNvPr id="5" name="Picture 4">
              <a:extLst>
                <a:ext uri="{FF2B5EF4-FFF2-40B4-BE49-F238E27FC236}">
                  <a16:creationId xmlns:a16="http://schemas.microsoft.com/office/drawing/2014/main" id="{692D6648-2808-3F6F-CB98-95956350BF8F}"/>
                </a:ext>
              </a:extLst>
            </p:cNvPr>
            <p:cNvPicPr>
              <a:picLocks noChangeAspect="1"/>
            </p:cNvPicPr>
            <p:nvPr/>
          </p:nvPicPr>
          <p:blipFill>
            <a:blip r:embed="rId2"/>
            <a:stretch>
              <a:fillRect/>
            </a:stretch>
          </p:blipFill>
          <p:spPr>
            <a:xfrm>
              <a:off x="1202265" y="592667"/>
              <a:ext cx="7696747" cy="5545666"/>
            </a:xfrm>
            <a:prstGeom prst="rect">
              <a:avLst/>
            </a:prstGeom>
          </p:spPr>
        </p:pic>
        <p:pic>
          <p:nvPicPr>
            <p:cNvPr id="6" name="Picture 5" descr="Thalamus Allen Image.jpg">
              <a:extLst>
                <a:ext uri="{FF2B5EF4-FFF2-40B4-BE49-F238E27FC236}">
                  <a16:creationId xmlns:a16="http://schemas.microsoft.com/office/drawing/2014/main" id="{10F03485-3674-EB1C-E61F-51A3522C8A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675936">
              <a:off x="2525640" y="1485846"/>
              <a:ext cx="5399160" cy="4271487"/>
            </a:xfrm>
            <a:prstGeom prst="rect">
              <a:avLst/>
            </a:prstGeom>
          </p:spPr>
        </p:pic>
      </p:grpSp>
      <p:sp>
        <p:nvSpPr>
          <p:cNvPr id="11" name="TextBox 10">
            <a:extLst>
              <a:ext uri="{FF2B5EF4-FFF2-40B4-BE49-F238E27FC236}">
                <a16:creationId xmlns:a16="http://schemas.microsoft.com/office/drawing/2014/main" id="{165BF97C-1FDC-F376-7B19-775C60EB2DB3}"/>
              </a:ext>
            </a:extLst>
          </p:cNvPr>
          <p:cNvSpPr txBox="1"/>
          <p:nvPr/>
        </p:nvSpPr>
        <p:spPr>
          <a:xfrm>
            <a:off x="68375" y="215997"/>
            <a:ext cx="3239348" cy="1569660"/>
          </a:xfrm>
          <a:prstGeom prst="rect">
            <a:avLst/>
          </a:prstGeom>
          <a:noFill/>
        </p:spPr>
        <p:txBody>
          <a:bodyPr wrap="none" rtlCol="0">
            <a:spAutoFit/>
          </a:bodyPr>
          <a:lstStyle/>
          <a:p>
            <a:r>
              <a:rPr lang="en-US" sz="3200" dirty="0"/>
              <a:t>Psychedelics</a:t>
            </a:r>
          </a:p>
          <a:p>
            <a:r>
              <a:rPr lang="en-US" sz="3200" dirty="0"/>
              <a:t>affect the “gating”</a:t>
            </a:r>
          </a:p>
          <a:p>
            <a:r>
              <a:rPr lang="en-US" sz="3200" dirty="0"/>
              <a:t>of sensory input </a:t>
            </a:r>
          </a:p>
        </p:txBody>
      </p:sp>
      <p:sp>
        <p:nvSpPr>
          <p:cNvPr id="12" name="TextBox 11">
            <a:extLst>
              <a:ext uri="{FF2B5EF4-FFF2-40B4-BE49-F238E27FC236}">
                <a16:creationId xmlns:a16="http://schemas.microsoft.com/office/drawing/2014/main" id="{075386BE-7B99-ED27-288F-EE2F40B718F6}"/>
              </a:ext>
            </a:extLst>
          </p:cNvPr>
          <p:cNvSpPr txBox="1"/>
          <p:nvPr/>
        </p:nvSpPr>
        <p:spPr>
          <a:xfrm>
            <a:off x="5213601" y="2545681"/>
            <a:ext cx="1389773" cy="461665"/>
          </a:xfrm>
          <a:prstGeom prst="rect">
            <a:avLst/>
          </a:prstGeom>
          <a:noFill/>
        </p:spPr>
        <p:txBody>
          <a:bodyPr wrap="none" rtlCol="0">
            <a:spAutoFit/>
          </a:bodyPr>
          <a:lstStyle/>
          <a:p>
            <a:r>
              <a:rPr lang="en-US" sz="2400" dirty="0">
                <a:solidFill>
                  <a:schemeClr val="bg1"/>
                </a:solidFill>
                <a:effectLst>
                  <a:glow rad="127000">
                    <a:schemeClr val="tx1"/>
                  </a:glow>
                </a:effectLst>
              </a:rPr>
              <a:t>Thalamus</a:t>
            </a:r>
          </a:p>
        </p:txBody>
      </p:sp>
      <p:sp>
        <p:nvSpPr>
          <p:cNvPr id="13" name="TextBox 12">
            <a:extLst>
              <a:ext uri="{FF2B5EF4-FFF2-40B4-BE49-F238E27FC236}">
                <a16:creationId xmlns:a16="http://schemas.microsoft.com/office/drawing/2014/main" id="{7DC40760-4048-0C78-7E15-7A6D4102A4BE}"/>
              </a:ext>
            </a:extLst>
          </p:cNvPr>
          <p:cNvSpPr txBox="1"/>
          <p:nvPr/>
        </p:nvSpPr>
        <p:spPr>
          <a:xfrm>
            <a:off x="7385083" y="673169"/>
            <a:ext cx="1007908" cy="461665"/>
          </a:xfrm>
          <a:prstGeom prst="rect">
            <a:avLst/>
          </a:prstGeom>
          <a:noFill/>
        </p:spPr>
        <p:txBody>
          <a:bodyPr wrap="none" rtlCol="0">
            <a:spAutoFit/>
          </a:bodyPr>
          <a:lstStyle/>
          <a:p>
            <a:r>
              <a:rPr lang="en-US" sz="2400" dirty="0"/>
              <a:t>Cortex</a:t>
            </a:r>
          </a:p>
        </p:txBody>
      </p:sp>
      <p:sp>
        <p:nvSpPr>
          <p:cNvPr id="14" name="TextBox 13">
            <a:extLst>
              <a:ext uri="{FF2B5EF4-FFF2-40B4-BE49-F238E27FC236}">
                <a16:creationId xmlns:a16="http://schemas.microsoft.com/office/drawing/2014/main" id="{756ACD87-490D-4AD6-150B-A6D7772901D3}"/>
              </a:ext>
            </a:extLst>
          </p:cNvPr>
          <p:cNvSpPr txBox="1"/>
          <p:nvPr/>
        </p:nvSpPr>
        <p:spPr>
          <a:xfrm>
            <a:off x="3938081" y="4690700"/>
            <a:ext cx="5189003" cy="369332"/>
          </a:xfrm>
          <a:prstGeom prst="rect">
            <a:avLst/>
          </a:prstGeom>
          <a:noFill/>
        </p:spPr>
        <p:txBody>
          <a:bodyPr wrap="square" rtlCol="0">
            <a:spAutoFit/>
          </a:bodyPr>
          <a:lstStyle/>
          <a:p>
            <a:r>
              <a:rPr lang="en-US" dirty="0"/>
              <a:t>Image courtesy of the Allen Institute for Brain Science</a:t>
            </a:r>
          </a:p>
        </p:txBody>
      </p:sp>
      <p:pic>
        <p:nvPicPr>
          <p:cNvPr id="16" name="Picture 15" descr="Text, letter&#10;&#10;Description automatically generated">
            <a:extLst>
              <a:ext uri="{FF2B5EF4-FFF2-40B4-BE49-F238E27FC236}">
                <a16:creationId xmlns:a16="http://schemas.microsoft.com/office/drawing/2014/main" id="{77A5307E-5BE3-B6A2-E512-5F805CC753EE}"/>
              </a:ext>
            </a:extLst>
          </p:cNvPr>
          <p:cNvPicPr>
            <a:picLocks noChangeAspect="1"/>
          </p:cNvPicPr>
          <p:nvPr/>
        </p:nvPicPr>
        <p:blipFill>
          <a:blip r:embed="rId4"/>
          <a:stretch>
            <a:fillRect/>
          </a:stretch>
        </p:blipFill>
        <p:spPr>
          <a:xfrm>
            <a:off x="0" y="2571751"/>
            <a:ext cx="3719852" cy="2571750"/>
          </a:xfrm>
          <a:prstGeom prst="rect">
            <a:avLst/>
          </a:prstGeom>
        </p:spPr>
      </p:pic>
    </p:spTree>
    <p:extLst>
      <p:ext uri="{BB962C8B-B14F-4D97-AF65-F5344CB8AC3E}">
        <p14:creationId xmlns:p14="http://schemas.microsoft.com/office/powerpoint/2010/main" val="7499695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F828D28-8E09-41CC-8229-3070B5467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person, indoor, child&#10;&#10;Description automatically generated">
            <a:extLst>
              <a:ext uri="{FF2B5EF4-FFF2-40B4-BE49-F238E27FC236}">
                <a16:creationId xmlns:a16="http://schemas.microsoft.com/office/drawing/2014/main" id="{BD933D71-E6CA-FD45-BF0B-21A223A153ED}"/>
              </a:ext>
            </a:extLst>
          </p:cNvPr>
          <p:cNvPicPr>
            <a:picLocks noChangeAspect="1"/>
          </p:cNvPicPr>
          <p:nvPr/>
        </p:nvPicPr>
        <p:blipFill rotWithShape="1">
          <a:blip r:embed="rId2"/>
          <a:srcRect t="1590" b="23410"/>
          <a:stretch/>
        </p:blipFill>
        <p:spPr>
          <a:xfrm>
            <a:off x="20" y="-16"/>
            <a:ext cx="9143977" cy="5143516"/>
          </a:xfrm>
          <a:prstGeom prst="rect">
            <a:avLst/>
          </a:prstGeom>
        </p:spPr>
      </p:pic>
      <p:sp>
        <p:nvSpPr>
          <p:cNvPr id="13" name="Rectangle 12">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27533" y="825237"/>
            <a:ext cx="5143502" cy="3493010"/>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BA7CDFA3-BEC8-A246-AC3B-8C948547B9E4}"/>
              </a:ext>
            </a:extLst>
          </p:cNvPr>
          <p:cNvSpPr>
            <a:spLocks noGrp="1"/>
          </p:cNvSpPr>
          <p:nvPr>
            <p:ph type="title"/>
          </p:nvPr>
        </p:nvSpPr>
        <p:spPr>
          <a:xfrm>
            <a:off x="2288" y="0"/>
            <a:ext cx="4147682" cy="624254"/>
          </a:xfrm>
        </p:spPr>
        <p:txBody>
          <a:bodyPr vert="horz" lIns="91440" tIns="45720" rIns="91440" bIns="45720" rtlCol="0" anchor="t">
            <a:noAutofit/>
          </a:bodyPr>
          <a:lstStyle/>
          <a:p>
            <a:pPr algn="l" defTabSz="914400">
              <a:lnSpc>
                <a:spcPct val="90000"/>
              </a:lnSpc>
            </a:pPr>
            <a:r>
              <a:rPr lang="en-US" sz="4000" b="1" dirty="0">
                <a:solidFill>
                  <a:srgbClr val="FFFFFF"/>
                </a:solidFill>
                <a:effectLst>
                  <a:glow rad="127000">
                    <a:schemeClr val="tx1"/>
                  </a:glow>
                </a:effectLst>
              </a:rPr>
              <a:t>Northwest Noggin</a:t>
            </a:r>
            <a:br>
              <a:rPr lang="en-US" sz="4000" b="1" dirty="0">
                <a:solidFill>
                  <a:srgbClr val="FFFFFF"/>
                </a:solidFill>
                <a:effectLst>
                  <a:glow rad="127000">
                    <a:schemeClr val="tx1"/>
                  </a:glow>
                </a:effectLst>
              </a:rPr>
            </a:br>
            <a:endParaRPr lang="en-US" sz="4000" b="1" dirty="0">
              <a:solidFill>
                <a:srgbClr val="FFFFFF"/>
              </a:solidFill>
              <a:effectLst>
                <a:glow rad="127000">
                  <a:schemeClr val="tx1"/>
                </a:glow>
              </a:effectLst>
            </a:endParaRPr>
          </a:p>
        </p:txBody>
      </p:sp>
      <p:sp>
        <p:nvSpPr>
          <p:cNvPr id="15" name="Rectangle 14">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655140" y="1654638"/>
            <a:ext cx="5143502" cy="1834218"/>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CF404E63-B13D-7541-98E2-247B67DC9782}"/>
              </a:ext>
            </a:extLst>
          </p:cNvPr>
          <p:cNvSpPr txBox="1">
            <a:spLocks/>
          </p:cNvSpPr>
          <p:nvPr/>
        </p:nvSpPr>
        <p:spPr>
          <a:xfrm>
            <a:off x="6127453" y="4505821"/>
            <a:ext cx="3014260" cy="637672"/>
          </a:xfrm>
          <a:prstGeom prst="rect">
            <a:avLst/>
          </a:prstGeom>
        </p:spPr>
        <p:txBody>
          <a:bodyPr vert="horz" lIns="91440" tIns="45720" rIns="91440" bIns="45720" rtlCol="0" anchor="t">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defTabSz="914400">
              <a:lnSpc>
                <a:spcPct val="90000"/>
              </a:lnSpc>
            </a:pPr>
            <a:r>
              <a:rPr lang="en-US" sz="3900" b="1" dirty="0">
                <a:solidFill>
                  <a:srgbClr val="FFFFFF"/>
                </a:solidFill>
                <a:effectLst>
                  <a:glow rad="127000">
                    <a:schemeClr val="tx1"/>
                  </a:glow>
                </a:effectLst>
              </a:rPr>
              <a:t>nwnoggin.org</a:t>
            </a:r>
          </a:p>
        </p:txBody>
      </p:sp>
      <p:sp>
        <p:nvSpPr>
          <p:cNvPr id="2" name="Title 1">
            <a:extLst>
              <a:ext uri="{FF2B5EF4-FFF2-40B4-BE49-F238E27FC236}">
                <a16:creationId xmlns:a16="http://schemas.microsoft.com/office/drawing/2014/main" id="{903F0B97-DC3E-1B05-F88E-2D2292B1278A}"/>
              </a:ext>
            </a:extLst>
          </p:cNvPr>
          <p:cNvSpPr txBox="1">
            <a:spLocks/>
          </p:cNvSpPr>
          <p:nvPr/>
        </p:nvSpPr>
        <p:spPr>
          <a:xfrm>
            <a:off x="61702" y="1547208"/>
            <a:ext cx="3593199" cy="1811455"/>
          </a:xfrm>
          <a:prstGeom prst="rect">
            <a:avLst/>
          </a:prstGeom>
        </p:spPr>
        <p:txBody>
          <a:bodyPr vert="horz" lIns="91440" tIns="45720" rIns="91440" bIns="45720" rtlCol="0" anchor="t">
            <a:normAutofit fontScale="55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defTabSz="914400">
              <a:lnSpc>
                <a:spcPct val="120000"/>
              </a:lnSpc>
            </a:pPr>
            <a:r>
              <a:rPr lang="en-US" sz="3900" b="1" dirty="0">
                <a:solidFill>
                  <a:srgbClr val="FFFFFF"/>
                </a:solidFill>
                <a:effectLst>
                  <a:glow rad="127000">
                    <a:schemeClr val="tx1"/>
                  </a:glow>
                </a:effectLst>
              </a:rPr>
              <a:t>Community outreach 🎨🧠🤝</a:t>
            </a:r>
          </a:p>
          <a:p>
            <a:pPr algn="l" defTabSz="914400">
              <a:lnSpc>
                <a:spcPct val="120000"/>
              </a:lnSpc>
            </a:pPr>
            <a:r>
              <a:rPr lang="en-US" sz="3900" b="1" dirty="0">
                <a:solidFill>
                  <a:srgbClr val="FFFFFF"/>
                </a:solidFill>
                <a:effectLst>
                  <a:glow rad="127000">
                    <a:schemeClr val="tx1"/>
                  </a:glow>
                </a:effectLst>
              </a:rPr>
              <a:t>Interdisciplinary neuroscience</a:t>
            </a:r>
          </a:p>
          <a:p>
            <a:pPr algn="l" defTabSz="914400">
              <a:lnSpc>
                <a:spcPct val="120000"/>
              </a:lnSpc>
            </a:pPr>
            <a:r>
              <a:rPr lang="en-US" sz="3900" b="1" dirty="0">
                <a:solidFill>
                  <a:srgbClr val="FFFFFF"/>
                </a:solidFill>
                <a:effectLst>
                  <a:glow rad="127000">
                    <a:schemeClr val="tx1"/>
                  </a:glow>
                </a:effectLst>
              </a:rPr>
              <a:t>We’ve met 55,000+ people 🤯</a:t>
            </a:r>
          </a:p>
          <a:p>
            <a:pPr algn="l" defTabSz="914400">
              <a:lnSpc>
                <a:spcPct val="120000"/>
              </a:lnSpc>
            </a:pPr>
            <a:r>
              <a:rPr lang="en-US" sz="3900" b="1" dirty="0">
                <a:solidFill>
                  <a:srgbClr val="FFFFFF"/>
                </a:solidFill>
                <a:effectLst>
                  <a:glow rad="127000">
                    <a:schemeClr val="tx1"/>
                  </a:glow>
                </a:effectLst>
              </a:rPr>
              <a:t>ALL VOLUNTEER ❤️</a:t>
            </a:r>
          </a:p>
          <a:p>
            <a:pPr algn="l" defTabSz="914400">
              <a:lnSpc>
                <a:spcPct val="120000"/>
              </a:lnSpc>
            </a:pPr>
            <a:r>
              <a:rPr lang="en-US" sz="3900" b="1" dirty="0">
                <a:solidFill>
                  <a:srgbClr val="FFFFFF"/>
                </a:solidFill>
                <a:effectLst>
                  <a:glow rad="127000">
                    <a:schemeClr val="tx1"/>
                  </a:glow>
                </a:effectLst>
              </a:rPr>
              <a:t>10 years! 😎</a:t>
            </a:r>
          </a:p>
        </p:txBody>
      </p:sp>
    </p:spTree>
    <p:extLst>
      <p:ext uri="{BB962C8B-B14F-4D97-AF65-F5344CB8AC3E}">
        <p14:creationId xmlns:p14="http://schemas.microsoft.com/office/powerpoint/2010/main" val="6241751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5CF92D-EA43-E379-C065-2FE34EF94976}"/>
              </a:ext>
            </a:extLst>
          </p:cNvPr>
          <p:cNvSpPr txBox="1"/>
          <p:nvPr/>
        </p:nvSpPr>
        <p:spPr>
          <a:xfrm>
            <a:off x="5734383" y="21780"/>
            <a:ext cx="3286049" cy="1478296"/>
          </a:xfrm>
          <a:prstGeom prst="rect">
            <a:avLst/>
          </a:prstGeom>
        </p:spPr>
        <p:txBody>
          <a:bodyPr vert="horz" lIns="91440" tIns="45720" rIns="91440" bIns="45720" rtlCol="0" anchor="b">
            <a:normAutofit lnSpcReduction="10000"/>
          </a:bodyPr>
          <a:lstStyle/>
          <a:p>
            <a:pPr defTabSz="914400">
              <a:lnSpc>
                <a:spcPct val="90000"/>
              </a:lnSpc>
              <a:spcBef>
                <a:spcPct val="0"/>
              </a:spcBef>
              <a:spcAft>
                <a:spcPts val="600"/>
              </a:spcAft>
            </a:pPr>
            <a:r>
              <a:rPr lang="en-US" sz="2300" b="1" dirty="0">
                <a:latin typeface="+mj-lt"/>
                <a:ea typeface="+mj-ea"/>
                <a:cs typeface="+mj-cs"/>
              </a:rPr>
              <a:t>Psychedelics Enhance </a:t>
            </a:r>
          </a:p>
          <a:p>
            <a:pPr defTabSz="914400">
              <a:lnSpc>
                <a:spcPct val="90000"/>
              </a:lnSpc>
              <a:spcBef>
                <a:spcPct val="0"/>
              </a:spcBef>
              <a:spcAft>
                <a:spcPts val="600"/>
              </a:spcAft>
            </a:pPr>
            <a:r>
              <a:rPr lang="en-US" sz="2300" b="1" dirty="0">
                <a:latin typeface="+mj-lt"/>
                <a:ea typeface="+mj-ea"/>
                <a:cs typeface="+mj-cs"/>
              </a:rPr>
              <a:t>Sensory Responses in the Locus Coeruleus (LC) via</a:t>
            </a:r>
          </a:p>
          <a:p>
            <a:pPr defTabSz="914400">
              <a:lnSpc>
                <a:spcPct val="90000"/>
              </a:lnSpc>
              <a:spcBef>
                <a:spcPct val="0"/>
              </a:spcBef>
              <a:spcAft>
                <a:spcPts val="600"/>
              </a:spcAft>
            </a:pPr>
            <a:r>
              <a:rPr lang="en-US" sz="2300" b="1" dirty="0">
                <a:latin typeface="+mj-lt"/>
                <a:ea typeface="+mj-ea"/>
                <a:cs typeface="+mj-cs"/>
              </a:rPr>
              <a:t>5-HT</a:t>
            </a:r>
            <a:r>
              <a:rPr lang="en-US" sz="2300" b="1" baseline="-25000" dirty="0">
                <a:latin typeface="+mj-lt"/>
                <a:ea typeface="+mj-ea"/>
                <a:cs typeface="+mj-cs"/>
              </a:rPr>
              <a:t>2A</a:t>
            </a:r>
            <a:r>
              <a:rPr lang="en-US" sz="2300" b="1" dirty="0">
                <a:latin typeface="+mj-lt"/>
                <a:ea typeface="+mj-ea"/>
                <a:cs typeface="+mj-cs"/>
              </a:rPr>
              <a:t> Receptors</a:t>
            </a:r>
            <a:endParaRPr lang="en-US" sz="2300" dirty="0">
              <a:latin typeface="+mj-lt"/>
              <a:ea typeface="+mj-ea"/>
              <a:cs typeface="+mj-cs"/>
            </a:endParaRPr>
          </a:p>
        </p:txBody>
      </p:sp>
      <p:sp>
        <p:nvSpPr>
          <p:cNvPr id="20" name="Freeform: Shape 19">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5391039" cy="51435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DC425533-C6F3-3C02-9138-48939E6EED7C}"/>
              </a:ext>
            </a:extLst>
          </p:cNvPr>
          <p:cNvPicPr>
            <a:picLocks noChangeAspect="1"/>
          </p:cNvPicPr>
          <p:nvPr/>
        </p:nvPicPr>
        <p:blipFill rotWithShape="1">
          <a:blip r:embed="rId2"/>
          <a:srcRect t="17207" r="-1" b="9611"/>
          <a:stretch/>
        </p:blipFill>
        <p:spPr>
          <a:xfrm>
            <a:off x="20" y="10"/>
            <a:ext cx="5271352" cy="51434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
        <p:nvSpPr>
          <p:cNvPr id="6" name="TextBox 5">
            <a:extLst>
              <a:ext uri="{FF2B5EF4-FFF2-40B4-BE49-F238E27FC236}">
                <a16:creationId xmlns:a16="http://schemas.microsoft.com/office/drawing/2014/main" id="{04065BA2-2025-375D-1939-B8FD1E784254}"/>
              </a:ext>
            </a:extLst>
          </p:cNvPr>
          <p:cNvSpPr txBox="1"/>
          <p:nvPr/>
        </p:nvSpPr>
        <p:spPr>
          <a:xfrm>
            <a:off x="0" y="4127827"/>
            <a:ext cx="1811522" cy="1015663"/>
          </a:xfrm>
          <a:prstGeom prst="rect">
            <a:avLst/>
          </a:prstGeom>
          <a:noFill/>
        </p:spPr>
        <p:txBody>
          <a:bodyPr wrap="none" rtlCol="0">
            <a:spAutoFit/>
          </a:bodyPr>
          <a:lstStyle/>
          <a:p>
            <a:r>
              <a:rPr lang="en-US" sz="2000" i="1" dirty="0">
                <a:solidFill>
                  <a:schemeClr val="bg1"/>
                </a:solidFill>
              </a:rPr>
              <a:t>Ordinary </a:t>
            </a:r>
          </a:p>
          <a:p>
            <a:r>
              <a:rPr lang="en-US" sz="2000" i="1" dirty="0">
                <a:solidFill>
                  <a:schemeClr val="bg1"/>
                </a:solidFill>
              </a:rPr>
              <a:t>stimuli become </a:t>
            </a:r>
          </a:p>
          <a:p>
            <a:r>
              <a:rPr lang="en-US" sz="2000" i="1" dirty="0">
                <a:solidFill>
                  <a:schemeClr val="bg1"/>
                </a:solidFill>
              </a:rPr>
              <a:t>extraordinary</a:t>
            </a:r>
          </a:p>
        </p:txBody>
      </p:sp>
      <p:sp>
        <p:nvSpPr>
          <p:cNvPr id="8" name="TextBox 7">
            <a:extLst>
              <a:ext uri="{FF2B5EF4-FFF2-40B4-BE49-F238E27FC236}">
                <a16:creationId xmlns:a16="http://schemas.microsoft.com/office/drawing/2014/main" id="{F11A4A45-61E1-DFAA-371B-50FA65568151}"/>
              </a:ext>
            </a:extLst>
          </p:cNvPr>
          <p:cNvSpPr txBox="1"/>
          <p:nvPr/>
        </p:nvSpPr>
        <p:spPr>
          <a:xfrm>
            <a:off x="4164227" y="3973949"/>
            <a:ext cx="4979773" cy="1169551"/>
          </a:xfrm>
          <a:prstGeom prst="rect">
            <a:avLst/>
          </a:prstGeom>
          <a:noFill/>
        </p:spPr>
        <p:txBody>
          <a:bodyPr wrap="square">
            <a:spAutoFit/>
          </a:bodyPr>
          <a:lstStyle/>
          <a:p>
            <a:pPr algn="ctr"/>
            <a:r>
              <a:rPr lang="is-IS" sz="1400" dirty="0"/>
              <a:t>“...</a:t>
            </a:r>
            <a:r>
              <a:rPr lang="en-US" sz="1400" dirty="0"/>
              <a:t>it is of interest that the systemic administration </a:t>
            </a:r>
          </a:p>
          <a:p>
            <a:pPr algn="ctr"/>
            <a:r>
              <a:rPr lang="en-US" sz="1400" dirty="0"/>
              <a:t>of LSD, mescaline, or other psychedelic hallucinogens in rats,</a:t>
            </a:r>
          </a:p>
          <a:p>
            <a:pPr algn="ctr"/>
            <a:r>
              <a:rPr lang="en-US" sz="1400" dirty="0"/>
              <a:t>although decreasing spontaneous activity, produces a paradoxical </a:t>
            </a:r>
          </a:p>
          <a:p>
            <a:pPr algn="ctr"/>
            <a:r>
              <a:rPr lang="en-US" sz="1400" dirty="0"/>
              <a:t>facilitation of the activation of LC neurons by sensory stimuli</a:t>
            </a:r>
            <a:r>
              <a:rPr lang="is-IS" sz="1400" dirty="0"/>
              <a:t>…”</a:t>
            </a:r>
            <a:r>
              <a:rPr lang="en-US" sz="1400" dirty="0"/>
              <a:t> </a:t>
            </a:r>
          </a:p>
          <a:p>
            <a:pPr algn="ctr"/>
            <a:r>
              <a:rPr lang="en-US" sz="1400" dirty="0"/>
              <a:t>(Aghajanian 1980; Rasmussen &amp; Aghajanian 1986</a:t>
            </a:r>
            <a:r>
              <a:rPr lang="en-US" sz="1400" u="sng" dirty="0"/>
              <a:t>)</a:t>
            </a:r>
            <a:endParaRPr lang="en-US" sz="1400" dirty="0"/>
          </a:p>
        </p:txBody>
      </p:sp>
      <p:pic>
        <p:nvPicPr>
          <p:cNvPr id="10" name="Picture 9">
            <a:extLst>
              <a:ext uri="{FF2B5EF4-FFF2-40B4-BE49-F238E27FC236}">
                <a16:creationId xmlns:a16="http://schemas.microsoft.com/office/drawing/2014/main" id="{3E6AF18A-0114-9B86-B72E-D6F169A8C5C7}"/>
              </a:ext>
            </a:extLst>
          </p:cNvPr>
          <p:cNvPicPr>
            <a:picLocks noChangeAspect="1"/>
          </p:cNvPicPr>
          <p:nvPr/>
        </p:nvPicPr>
        <p:blipFill>
          <a:blip r:embed="rId3"/>
          <a:stretch>
            <a:fillRect/>
          </a:stretch>
        </p:blipFill>
        <p:spPr>
          <a:xfrm>
            <a:off x="6584645" y="1592637"/>
            <a:ext cx="2435787" cy="2350535"/>
          </a:xfrm>
          <a:prstGeom prst="rect">
            <a:avLst/>
          </a:prstGeom>
        </p:spPr>
      </p:pic>
    </p:spTree>
    <p:extLst>
      <p:ext uri="{BB962C8B-B14F-4D97-AF65-F5344CB8AC3E}">
        <p14:creationId xmlns:p14="http://schemas.microsoft.com/office/powerpoint/2010/main" val="3270045008"/>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D1E84BB-E21A-31B0-D130-85A175A7E368}"/>
              </a:ext>
            </a:extLst>
          </p:cNvPr>
          <p:cNvGrpSpPr/>
          <p:nvPr/>
        </p:nvGrpSpPr>
        <p:grpSpPr>
          <a:xfrm>
            <a:off x="482599" y="810635"/>
            <a:ext cx="8178799" cy="3362262"/>
            <a:chOff x="300178" y="1539333"/>
            <a:chExt cx="8547771" cy="3513944"/>
          </a:xfrm>
        </p:grpSpPr>
        <p:pic>
          <p:nvPicPr>
            <p:cNvPr id="5" name="Picture 4">
              <a:extLst>
                <a:ext uri="{FF2B5EF4-FFF2-40B4-BE49-F238E27FC236}">
                  <a16:creationId xmlns:a16="http://schemas.microsoft.com/office/drawing/2014/main" id="{79F205C4-DC0B-680D-0CDB-31FB657F2719}"/>
                </a:ext>
              </a:extLst>
            </p:cNvPr>
            <p:cNvPicPr>
              <a:picLocks noChangeAspect="1"/>
            </p:cNvPicPr>
            <p:nvPr/>
          </p:nvPicPr>
          <p:blipFill>
            <a:blip r:embed="rId2"/>
            <a:stretch>
              <a:fillRect/>
            </a:stretch>
          </p:blipFill>
          <p:spPr>
            <a:xfrm>
              <a:off x="300178" y="1744133"/>
              <a:ext cx="6417733" cy="3309144"/>
            </a:xfrm>
            <a:prstGeom prst="rect">
              <a:avLst/>
            </a:prstGeom>
          </p:spPr>
        </p:pic>
        <p:pic>
          <p:nvPicPr>
            <p:cNvPr id="6" name="Picture 5">
              <a:extLst>
                <a:ext uri="{FF2B5EF4-FFF2-40B4-BE49-F238E27FC236}">
                  <a16:creationId xmlns:a16="http://schemas.microsoft.com/office/drawing/2014/main" id="{64C31453-CA9C-933E-4FEA-0CFE8BF533DE}"/>
                </a:ext>
              </a:extLst>
            </p:cNvPr>
            <p:cNvPicPr>
              <a:picLocks noChangeAspect="1"/>
            </p:cNvPicPr>
            <p:nvPr/>
          </p:nvPicPr>
          <p:blipFill>
            <a:blip r:embed="rId3"/>
            <a:stretch>
              <a:fillRect/>
            </a:stretch>
          </p:blipFill>
          <p:spPr>
            <a:xfrm>
              <a:off x="6717911" y="1539333"/>
              <a:ext cx="2130038" cy="1964267"/>
            </a:xfrm>
            <a:prstGeom prst="rect">
              <a:avLst/>
            </a:prstGeom>
          </p:spPr>
        </p:pic>
        <p:sp>
          <p:nvSpPr>
            <p:cNvPr id="7" name="Bent Arrow 6">
              <a:extLst>
                <a:ext uri="{FF2B5EF4-FFF2-40B4-BE49-F238E27FC236}">
                  <a16:creationId xmlns:a16="http://schemas.microsoft.com/office/drawing/2014/main" id="{00EFF472-7DD2-BC3E-880E-6237A95DBB15}"/>
                </a:ext>
              </a:extLst>
            </p:cNvPr>
            <p:cNvSpPr/>
            <p:nvPr/>
          </p:nvSpPr>
          <p:spPr>
            <a:xfrm flipH="1" flipV="1">
              <a:off x="6717909" y="3503600"/>
              <a:ext cx="1451645" cy="1356266"/>
            </a:xfrm>
            <a:prstGeom prst="bentArrow">
              <a:avLst>
                <a:gd name="adj1" fmla="val 27081"/>
                <a:gd name="adj2" fmla="val 25000"/>
                <a:gd name="adj3" fmla="val 25000"/>
                <a:gd name="adj4" fmla="val 4375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
        <p:nvSpPr>
          <p:cNvPr id="9" name="TextBox 8">
            <a:extLst>
              <a:ext uri="{FF2B5EF4-FFF2-40B4-BE49-F238E27FC236}">
                <a16:creationId xmlns:a16="http://schemas.microsoft.com/office/drawing/2014/main" id="{EFD3F3D0-5291-F3E2-A8CE-039E3863E790}"/>
              </a:ext>
            </a:extLst>
          </p:cNvPr>
          <p:cNvSpPr txBox="1"/>
          <p:nvPr/>
        </p:nvSpPr>
        <p:spPr>
          <a:xfrm>
            <a:off x="358345" y="7919"/>
            <a:ext cx="6264957" cy="646331"/>
          </a:xfrm>
          <a:prstGeom prst="rect">
            <a:avLst/>
          </a:prstGeom>
          <a:noFill/>
        </p:spPr>
        <p:txBody>
          <a:bodyPr wrap="square">
            <a:spAutoFit/>
          </a:bodyPr>
          <a:lstStyle/>
          <a:p>
            <a:r>
              <a:rPr lang="en-US" sz="3600" b="1" dirty="0"/>
              <a:t>Greater functional connectivity</a:t>
            </a:r>
          </a:p>
        </p:txBody>
      </p:sp>
      <p:sp>
        <p:nvSpPr>
          <p:cNvPr id="11" name="TextBox 10">
            <a:extLst>
              <a:ext uri="{FF2B5EF4-FFF2-40B4-BE49-F238E27FC236}">
                <a16:creationId xmlns:a16="http://schemas.microsoft.com/office/drawing/2014/main" id="{2DC16C82-16E5-FD1A-ABAC-0E9E6FE7E92C}"/>
              </a:ext>
            </a:extLst>
          </p:cNvPr>
          <p:cNvSpPr txBox="1"/>
          <p:nvPr/>
        </p:nvSpPr>
        <p:spPr>
          <a:xfrm>
            <a:off x="976184" y="660142"/>
            <a:ext cx="7191631" cy="369332"/>
          </a:xfrm>
          <a:prstGeom prst="rect">
            <a:avLst/>
          </a:prstGeom>
          <a:noFill/>
        </p:spPr>
        <p:txBody>
          <a:bodyPr wrap="square">
            <a:spAutoFit/>
          </a:bodyPr>
          <a:lstStyle/>
          <a:p>
            <a:r>
              <a:rPr lang="en-US" b="1" dirty="0"/>
              <a:t>Homological scaffolds of brain functional networks, </a:t>
            </a:r>
            <a:r>
              <a:rPr lang="en-US" dirty="0"/>
              <a:t>G. Petri, et al (2014)</a:t>
            </a:r>
          </a:p>
        </p:txBody>
      </p:sp>
      <p:sp>
        <p:nvSpPr>
          <p:cNvPr id="12" name="TextBox 11">
            <a:extLst>
              <a:ext uri="{FF2B5EF4-FFF2-40B4-BE49-F238E27FC236}">
                <a16:creationId xmlns:a16="http://schemas.microsoft.com/office/drawing/2014/main" id="{CE773D70-1FC3-5B0C-3D0F-93DB5D18FB10}"/>
              </a:ext>
            </a:extLst>
          </p:cNvPr>
          <p:cNvSpPr txBox="1"/>
          <p:nvPr/>
        </p:nvSpPr>
        <p:spPr>
          <a:xfrm>
            <a:off x="0" y="4231256"/>
            <a:ext cx="9144000" cy="923330"/>
          </a:xfrm>
          <a:prstGeom prst="rect">
            <a:avLst/>
          </a:prstGeom>
          <a:noFill/>
        </p:spPr>
        <p:txBody>
          <a:bodyPr wrap="square" rtlCol="0">
            <a:spAutoFit/>
          </a:bodyPr>
          <a:lstStyle/>
          <a:p>
            <a:pPr algn="ctr"/>
            <a:r>
              <a:rPr lang="en-US" i="1" dirty="0"/>
              <a:t>“there is an increased integration between cortical regions in the psilocybin state</a:t>
            </a:r>
            <a:r>
              <a:rPr lang="is-IS" i="1" dirty="0"/>
              <a:t>…</a:t>
            </a:r>
            <a:r>
              <a:rPr lang="en-US" i="1" dirty="0"/>
              <a:t>One possible by-product of this greater communication across the whole brain is the phenomenon of synesthesia which is often reported in conjunction with the psychedelic state</a:t>
            </a:r>
            <a:r>
              <a:rPr lang="is-IS" i="1" dirty="0"/>
              <a:t>…”</a:t>
            </a:r>
            <a:endParaRPr lang="en-US" i="1" dirty="0"/>
          </a:p>
        </p:txBody>
      </p:sp>
      <p:pic>
        <p:nvPicPr>
          <p:cNvPr id="13" name="Picture 2" descr="http://25.media.tumblr.com/16702ea37dd663cce049fe5ee56fffd9/tumblr_mii7bqq1jw1qac7nso1_1280.jpg">
            <a:extLst>
              <a:ext uri="{FF2B5EF4-FFF2-40B4-BE49-F238E27FC236}">
                <a16:creationId xmlns:a16="http://schemas.microsoft.com/office/drawing/2014/main" id="{D20DBC16-FD4A-C3F2-474D-E50A1657496E}"/>
              </a:ext>
            </a:extLst>
          </p:cNvPr>
          <p:cNvPicPr>
            <a:picLocks noChangeAspect="1" noChangeArrowheads="1"/>
          </p:cNvPicPr>
          <p:nvPr/>
        </p:nvPicPr>
        <p:blipFill rotWithShape="1">
          <a:blip r:embed="rId4"/>
          <a:srcRect t="18206" b="1451"/>
          <a:stretch/>
        </p:blipFill>
        <p:spPr bwMode="auto">
          <a:xfrm>
            <a:off x="3742686" y="1865870"/>
            <a:ext cx="2768425" cy="1556952"/>
          </a:xfrm>
          <a:prstGeom prst="rect">
            <a:avLst/>
          </a:prstGeom>
          <a:noFill/>
          <a:effectLst>
            <a:softEdge rad="136375"/>
          </a:effectLst>
        </p:spPr>
      </p:pic>
    </p:spTree>
    <p:extLst>
      <p:ext uri="{BB962C8B-B14F-4D97-AF65-F5344CB8AC3E}">
        <p14:creationId xmlns:p14="http://schemas.microsoft.com/office/powerpoint/2010/main" val="25227031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CAFEA6F4-FDEA-E793-B24D-755C282F3A82}"/>
              </a:ext>
            </a:extLst>
          </p:cNvPr>
          <p:cNvPicPr>
            <a:picLocks noChangeAspect="1"/>
          </p:cNvPicPr>
          <p:nvPr/>
        </p:nvPicPr>
        <p:blipFill rotWithShape="1">
          <a:blip r:embed="rId2"/>
          <a:srcRect t="12552" r="1" b="31122"/>
          <a:stretch/>
        </p:blipFill>
        <p:spPr>
          <a:xfrm>
            <a:off x="147637" y="130138"/>
            <a:ext cx="8848725" cy="4884572"/>
          </a:xfrm>
          <a:prstGeom prst="rect">
            <a:avLst/>
          </a:prstGeom>
        </p:spPr>
      </p:pic>
      <p:sp>
        <p:nvSpPr>
          <p:cNvPr id="5" name="Title 1">
            <a:extLst>
              <a:ext uri="{FF2B5EF4-FFF2-40B4-BE49-F238E27FC236}">
                <a16:creationId xmlns:a16="http://schemas.microsoft.com/office/drawing/2014/main" id="{FAEF8383-998B-9A33-D622-FB4F29B4BBD7}"/>
              </a:ext>
            </a:extLst>
          </p:cNvPr>
          <p:cNvSpPr>
            <a:spLocks noGrp="1"/>
          </p:cNvSpPr>
          <p:nvPr>
            <p:ph type="title"/>
          </p:nvPr>
        </p:nvSpPr>
        <p:spPr>
          <a:xfrm>
            <a:off x="457200" y="274638"/>
            <a:ext cx="8229600" cy="1143000"/>
          </a:xfrm>
        </p:spPr>
        <p:txBody>
          <a:bodyPr>
            <a:normAutofit/>
          </a:bodyPr>
          <a:lstStyle/>
          <a:p>
            <a:r>
              <a:rPr lang="en-US" dirty="0">
                <a:effectLst>
                  <a:glow rad="127000">
                    <a:srgbClr val="FFFF00"/>
                  </a:glow>
                </a:effectLst>
              </a:rPr>
              <a:t>“Default mode” network</a:t>
            </a:r>
          </a:p>
        </p:txBody>
      </p:sp>
      <p:sp>
        <p:nvSpPr>
          <p:cNvPr id="6" name="TextBox 5">
            <a:extLst>
              <a:ext uri="{FF2B5EF4-FFF2-40B4-BE49-F238E27FC236}">
                <a16:creationId xmlns:a16="http://schemas.microsoft.com/office/drawing/2014/main" id="{F111C48D-66A8-06DF-CB01-599EF503C9FD}"/>
              </a:ext>
            </a:extLst>
          </p:cNvPr>
          <p:cNvSpPr txBox="1"/>
          <p:nvPr/>
        </p:nvSpPr>
        <p:spPr>
          <a:xfrm>
            <a:off x="282204" y="2185122"/>
            <a:ext cx="2651688" cy="2062103"/>
          </a:xfrm>
          <a:prstGeom prst="rect">
            <a:avLst/>
          </a:prstGeom>
          <a:noFill/>
        </p:spPr>
        <p:txBody>
          <a:bodyPr wrap="none" rtlCol="0">
            <a:spAutoFit/>
          </a:bodyPr>
          <a:lstStyle/>
          <a:p>
            <a:r>
              <a:rPr lang="en-US" sz="3200" dirty="0">
                <a:solidFill>
                  <a:schemeClr val="bg1"/>
                </a:solidFill>
                <a:effectLst>
                  <a:glow rad="127000">
                    <a:srgbClr val="FF0000"/>
                  </a:glow>
                </a:effectLst>
              </a:rPr>
              <a:t>Critical for</a:t>
            </a:r>
            <a:r>
              <a:rPr lang="is-IS" sz="3200" dirty="0">
                <a:solidFill>
                  <a:schemeClr val="bg1"/>
                </a:solidFill>
                <a:effectLst>
                  <a:glow rad="127000">
                    <a:srgbClr val="FF0000"/>
                  </a:glow>
                </a:effectLst>
              </a:rPr>
              <a:t>…</a:t>
            </a:r>
          </a:p>
          <a:p>
            <a:r>
              <a:rPr lang="is-IS" sz="3200" dirty="0">
                <a:solidFill>
                  <a:schemeClr val="bg1"/>
                </a:solidFill>
                <a:effectLst>
                  <a:glow rad="127000">
                    <a:srgbClr val="FF0000"/>
                  </a:glow>
                </a:effectLst>
              </a:rPr>
              <a:t>Self-reflection</a:t>
            </a:r>
          </a:p>
          <a:p>
            <a:r>
              <a:rPr lang="is-IS" sz="3200" dirty="0">
                <a:solidFill>
                  <a:schemeClr val="bg1"/>
                </a:solidFill>
                <a:effectLst>
                  <a:glow rad="127000">
                    <a:srgbClr val="FF0000"/>
                  </a:glow>
                </a:effectLst>
              </a:rPr>
              <a:t>Self awareness</a:t>
            </a:r>
          </a:p>
          <a:p>
            <a:r>
              <a:rPr lang="is-IS" sz="3200" dirty="0">
                <a:solidFill>
                  <a:schemeClr val="bg1"/>
                </a:solidFill>
                <a:effectLst>
                  <a:glow rad="127000">
                    <a:srgbClr val="FF0000"/>
                  </a:glow>
                </a:effectLst>
              </a:rPr>
              <a:t>Rumination</a:t>
            </a:r>
            <a:endParaRPr lang="en-US" sz="3200" dirty="0">
              <a:solidFill>
                <a:schemeClr val="bg1"/>
              </a:solidFill>
              <a:effectLst>
                <a:glow rad="127000">
                  <a:srgbClr val="FF0000"/>
                </a:glow>
              </a:effectLst>
            </a:endParaRPr>
          </a:p>
        </p:txBody>
      </p:sp>
      <p:sp>
        <p:nvSpPr>
          <p:cNvPr id="10" name="TextBox 9">
            <a:extLst>
              <a:ext uri="{FF2B5EF4-FFF2-40B4-BE49-F238E27FC236}">
                <a16:creationId xmlns:a16="http://schemas.microsoft.com/office/drawing/2014/main" id="{148956C0-7B5C-BB11-F8B4-ED11C26FECAA}"/>
              </a:ext>
            </a:extLst>
          </p:cNvPr>
          <p:cNvSpPr txBox="1"/>
          <p:nvPr/>
        </p:nvSpPr>
        <p:spPr>
          <a:xfrm>
            <a:off x="4455448" y="1562138"/>
            <a:ext cx="4139275" cy="1077218"/>
          </a:xfrm>
          <a:prstGeom prst="rect">
            <a:avLst/>
          </a:prstGeom>
          <a:noFill/>
        </p:spPr>
        <p:txBody>
          <a:bodyPr wrap="none" rtlCol="0">
            <a:spAutoFit/>
          </a:bodyPr>
          <a:lstStyle/>
          <a:p>
            <a:r>
              <a:rPr lang="en-US" sz="3200" i="1" dirty="0">
                <a:solidFill>
                  <a:schemeClr val="bg1"/>
                </a:solidFill>
                <a:effectLst>
                  <a:glow rad="127000">
                    <a:srgbClr val="FF0000"/>
                  </a:glow>
                </a:effectLst>
              </a:rPr>
              <a:t>Decreased</a:t>
            </a:r>
            <a:r>
              <a:rPr lang="en-US" sz="3200" dirty="0">
                <a:solidFill>
                  <a:schemeClr val="bg1"/>
                </a:solidFill>
                <a:effectLst>
                  <a:glow rad="127000">
                    <a:srgbClr val="FF0000"/>
                  </a:glow>
                </a:effectLst>
              </a:rPr>
              <a:t> coordination</a:t>
            </a:r>
          </a:p>
          <a:p>
            <a:r>
              <a:rPr lang="en-US" sz="3200" dirty="0">
                <a:solidFill>
                  <a:schemeClr val="bg1"/>
                </a:solidFill>
                <a:effectLst>
                  <a:glow rad="127000">
                    <a:srgbClr val="FF0000"/>
                  </a:glow>
                </a:effectLst>
              </a:rPr>
              <a:t>while on psychedelics</a:t>
            </a:r>
          </a:p>
        </p:txBody>
      </p:sp>
      <p:sp>
        <p:nvSpPr>
          <p:cNvPr id="11" name="TextBox 10">
            <a:extLst>
              <a:ext uri="{FF2B5EF4-FFF2-40B4-BE49-F238E27FC236}">
                <a16:creationId xmlns:a16="http://schemas.microsoft.com/office/drawing/2014/main" id="{D0BF6119-E8FE-53F3-122A-4BFF880B37CD}"/>
              </a:ext>
            </a:extLst>
          </p:cNvPr>
          <p:cNvSpPr txBox="1"/>
          <p:nvPr/>
        </p:nvSpPr>
        <p:spPr>
          <a:xfrm>
            <a:off x="4571999" y="4149017"/>
            <a:ext cx="4230645" cy="584775"/>
          </a:xfrm>
          <a:prstGeom prst="rect">
            <a:avLst/>
          </a:prstGeom>
          <a:noFill/>
        </p:spPr>
        <p:txBody>
          <a:bodyPr wrap="none" rtlCol="0">
            <a:spAutoFit/>
          </a:bodyPr>
          <a:lstStyle/>
          <a:p>
            <a:r>
              <a:rPr lang="en-US" sz="3200" dirty="0">
                <a:solidFill>
                  <a:schemeClr val="bg1"/>
                </a:solidFill>
                <a:effectLst>
                  <a:glow rad="127000">
                    <a:srgbClr val="FF0000"/>
                  </a:glow>
                </a:effectLst>
              </a:rPr>
              <a:t>BUT: </a:t>
            </a:r>
            <a:r>
              <a:rPr lang="en-US" sz="3200" i="1" dirty="0">
                <a:solidFill>
                  <a:schemeClr val="bg1"/>
                </a:solidFill>
                <a:effectLst>
                  <a:glow rad="127000">
                    <a:srgbClr val="FF0000"/>
                  </a:glow>
                </a:effectLst>
              </a:rPr>
              <a:t>increased</a:t>
            </a:r>
            <a:r>
              <a:rPr lang="en-US" sz="3200" dirty="0">
                <a:solidFill>
                  <a:schemeClr val="bg1"/>
                </a:solidFill>
                <a:effectLst>
                  <a:glow rad="127000">
                    <a:srgbClr val="FF0000"/>
                  </a:glow>
                </a:effectLst>
              </a:rPr>
              <a:t> plasticity</a:t>
            </a:r>
          </a:p>
        </p:txBody>
      </p:sp>
    </p:spTree>
    <p:extLst>
      <p:ext uri="{BB962C8B-B14F-4D97-AF65-F5344CB8AC3E}">
        <p14:creationId xmlns:p14="http://schemas.microsoft.com/office/powerpoint/2010/main" val="27580704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picture containing indoor, colorful, decorated&#10;&#10;Description automatically generated">
            <a:extLst>
              <a:ext uri="{FF2B5EF4-FFF2-40B4-BE49-F238E27FC236}">
                <a16:creationId xmlns:a16="http://schemas.microsoft.com/office/drawing/2014/main" id="{6899BB50-0D52-EBBF-578A-CA494BA6B6D0}"/>
              </a:ext>
            </a:extLst>
          </p:cNvPr>
          <p:cNvPicPr>
            <a:picLocks noChangeAspect="1"/>
          </p:cNvPicPr>
          <p:nvPr/>
        </p:nvPicPr>
        <p:blipFill rotWithShape="1">
          <a:blip r:embed="rId2"/>
          <a:srcRect t="19635" b="17162"/>
          <a:stretch/>
        </p:blipFill>
        <p:spPr>
          <a:xfrm>
            <a:off x="20" y="10"/>
            <a:ext cx="9143980" cy="5143490"/>
          </a:xfrm>
          <a:prstGeom prst="rect">
            <a:avLst/>
          </a:prstGeom>
        </p:spPr>
      </p:pic>
      <p:sp>
        <p:nvSpPr>
          <p:cNvPr id="12" name="Rectangle 11">
            <a:extLst>
              <a:ext uri="{FF2B5EF4-FFF2-40B4-BE49-F238E27FC236}">
                <a16:creationId xmlns:a16="http://schemas.microsoft.com/office/drawing/2014/main" id="{3B432D73-5C38-474F-AF96-A3228731BF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gradFill>
            <a:gsLst>
              <a:gs pos="0">
                <a:schemeClr val="tx1">
                  <a:lumMod val="95000"/>
                  <a:lumOff val="5000"/>
                </a:schemeClr>
              </a:gs>
              <a:gs pos="45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F4C01CBE-1D3A-1A6A-6924-A8958CD36393}"/>
              </a:ext>
            </a:extLst>
          </p:cNvPr>
          <p:cNvSpPr>
            <a:spLocks noGrp="1"/>
          </p:cNvSpPr>
          <p:nvPr>
            <p:ph type="title"/>
          </p:nvPr>
        </p:nvSpPr>
        <p:spPr>
          <a:xfrm>
            <a:off x="0" y="4430684"/>
            <a:ext cx="8229600" cy="712806"/>
          </a:xfrm>
        </p:spPr>
        <p:txBody>
          <a:bodyPr>
            <a:normAutofit fontScale="90000"/>
          </a:bodyPr>
          <a:lstStyle/>
          <a:p>
            <a:pPr algn="l"/>
            <a:r>
              <a:rPr lang="en-US" dirty="0">
                <a:solidFill>
                  <a:schemeClr val="bg1"/>
                </a:solidFill>
                <a:effectLst>
                  <a:glow rad="127000">
                    <a:schemeClr val="tx2"/>
                  </a:glow>
                </a:effectLst>
              </a:rPr>
              <a:t>“We all live in a yellow submarine…”</a:t>
            </a:r>
          </a:p>
        </p:txBody>
      </p:sp>
    </p:spTree>
    <p:extLst>
      <p:ext uri="{BB962C8B-B14F-4D97-AF65-F5344CB8AC3E}">
        <p14:creationId xmlns:p14="http://schemas.microsoft.com/office/powerpoint/2010/main" val="36589459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62EE3E7-04DB-ED2C-41A1-EF9A0C715726}"/>
              </a:ext>
            </a:extLst>
          </p:cNvPr>
          <p:cNvPicPr>
            <a:picLocks noChangeAspect="1"/>
          </p:cNvPicPr>
          <p:nvPr/>
        </p:nvPicPr>
        <p:blipFill>
          <a:blip r:embed="rId2"/>
          <a:stretch>
            <a:fillRect/>
          </a:stretch>
        </p:blipFill>
        <p:spPr>
          <a:xfrm>
            <a:off x="0" y="0"/>
            <a:ext cx="5195455" cy="5143500"/>
          </a:xfrm>
          <a:prstGeom prst="rect">
            <a:avLst/>
          </a:prstGeom>
        </p:spPr>
      </p:pic>
      <p:sp>
        <p:nvSpPr>
          <p:cNvPr id="6" name="Title 1">
            <a:extLst>
              <a:ext uri="{FF2B5EF4-FFF2-40B4-BE49-F238E27FC236}">
                <a16:creationId xmlns:a16="http://schemas.microsoft.com/office/drawing/2014/main" id="{37798A5C-0B87-9EA9-8537-1FB931CFD68A}"/>
              </a:ext>
            </a:extLst>
          </p:cNvPr>
          <p:cNvSpPr>
            <a:spLocks noGrp="1"/>
          </p:cNvSpPr>
          <p:nvPr>
            <p:ph type="title"/>
          </p:nvPr>
        </p:nvSpPr>
        <p:spPr>
          <a:xfrm>
            <a:off x="6199611" y="4259483"/>
            <a:ext cx="2643447" cy="624254"/>
          </a:xfrm>
        </p:spPr>
        <p:txBody>
          <a:bodyPr vert="horz" lIns="91440" tIns="45720" rIns="91440" bIns="45720" rtlCol="0" anchor="t">
            <a:noAutofit/>
          </a:bodyPr>
          <a:lstStyle/>
          <a:p>
            <a:pPr algn="l" defTabSz="914400">
              <a:lnSpc>
                <a:spcPct val="90000"/>
              </a:lnSpc>
            </a:pPr>
            <a:r>
              <a:rPr lang="en-US" sz="4000" b="1" dirty="0">
                <a:solidFill>
                  <a:srgbClr val="FFFFFF"/>
                </a:solidFill>
                <a:effectLst>
                  <a:glow rad="127000">
                    <a:schemeClr val="tx1"/>
                  </a:glow>
                </a:effectLst>
              </a:rPr>
              <a:t>The Beatles</a:t>
            </a:r>
            <a:br>
              <a:rPr lang="en-US" sz="4000" b="1" dirty="0">
                <a:solidFill>
                  <a:srgbClr val="FFFFFF"/>
                </a:solidFill>
                <a:effectLst>
                  <a:glow rad="127000">
                    <a:schemeClr val="tx1"/>
                  </a:glow>
                </a:effectLst>
              </a:rPr>
            </a:br>
            <a:endParaRPr lang="en-US" sz="4000" b="1" dirty="0">
              <a:solidFill>
                <a:srgbClr val="FFFFFF"/>
              </a:solidFill>
              <a:effectLst>
                <a:glow rad="127000">
                  <a:schemeClr val="tx1"/>
                </a:glow>
              </a:effectLst>
            </a:endParaRPr>
          </a:p>
        </p:txBody>
      </p:sp>
      <p:sp>
        <p:nvSpPr>
          <p:cNvPr id="2" name="TextBox 1">
            <a:extLst>
              <a:ext uri="{FF2B5EF4-FFF2-40B4-BE49-F238E27FC236}">
                <a16:creationId xmlns:a16="http://schemas.microsoft.com/office/drawing/2014/main" id="{5392BFFF-532F-09BA-0BAD-360A0265CF49}"/>
              </a:ext>
            </a:extLst>
          </p:cNvPr>
          <p:cNvSpPr txBox="1"/>
          <p:nvPr/>
        </p:nvSpPr>
        <p:spPr>
          <a:xfrm>
            <a:off x="6054137" y="615401"/>
            <a:ext cx="2934393" cy="1200329"/>
          </a:xfrm>
          <a:prstGeom prst="rect">
            <a:avLst/>
          </a:prstGeom>
          <a:noFill/>
        </p:spPr>
        <p:txBody>
          <a:bodyPr wrap="square" rtlCol="0">
            <a:spAutoFit/>
          </a:bodyPr>
          <a:lstStyle/>
          <a:p>
            <a:r>
              <a:rPr lang="en-US" b="1" dirty="0">
                <a:solidFill>
                  <a:schemeClr val="bg1"/>
                </a:solidFill>
                <a:effectLst>
                  <a:glow rad="127000">
                    <a:srgbClr val="002060"/>
                  </a:glow>
                </a:effectLst>
              </a:rPr>
              <a:t>Got To Get You Into my Life</a:t>
            </a:r>
          </a:p>
          <a:p>
            <a:r>
              <a:rPr lang="en-US" b="1" dirty="0">
                <a:solidFill>
                  <a:schemeClr val="bg1"/>
                </a:solidFill>
                <a:effectLst>
                  <a:glow rad="127000">
                    <a:srgbClr val="002060"/>
                  </a:glow>
                </a:effectLst>
              </a:rPr>
              <a:t>Yellow Submarine</a:t>
            </a:r>
          </a:p>
          <a:p>
            <a:r>
              <a:rPr lang="en-US" b="1" dirty="0">
                <a:solidFill>
                  <a:schemeClr val="bg1"/>
                </a:solidFill>
                <a:effectLst>
                  <a:glow rad="127000">
                    <a:srgbClr val="002060"/>
                  </a:glow>
                </a:effectLst>
              </a:rPr>
              <a:t>I'm Only Sleeping</a:t>
            </a:r>
          </a:p>
          <a:p>
            <a:r>
              <a:rPr lang="en-US" b="1" dirty="0">
                <a:solidFill>
                  <a:schemeClr val="bg1"/>
                </a:solidFill>
                <a:effectLst>
                  <a:glow rad="127000">
                    <a:srgbClr val="002060"/>
                  </a:glow>
                </a:effectLst>
              </a:rPr>
              <a:t>Love You Too</a:t>
            </a:r>
          </a:p>
        </p:txBody>
      </p:sp>
    </p:spTree>
    <p:extLst>
      <p:ext uri="{BB962C8B-B14F-4D97-AF65-F5344CB8AC3E}">
        <p14:creationId xmlns:p14="http://schemas.microsoft.com/office/powerpoint/2010/main" val="35785145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9FAB03-253F-3237-028D-18DE9AB54916}"/>
              </a:ext>
            </a:extLst>
          </p:cNvPr>
          <p:cNvPicPr>
            <a:picLocks noChangeAspect="1"/>
          </p:cNvPicPr>
          <p:nvPr/>
        </p:nvPicPr>
        <p:blipFill>
          <a:blip r:embed="rId2"/>
          <a:stretch>
            <a:fillRect/>
          </a:stretch>
        </p:blipFill>
        <p:spPr>
          <a:xfrm>
            <a:off x="4550" y="0"/>
            <a:ext cx="9139450" cy="5143500"/>
          </a:xfrm>
          <a:prstGeom prst="rect">
            <a:avLst/>
          </a:prstGeom>
        </p:spPr>
      </p:pic>
      <p:sp>
        <p:nvSpPr>
          <p:cNvPr id="4" name="TextBox 3">
            <a:extLst>
              <a:ext uri="{FF2B5EF4-FFF2-40B4-BE49-F238E27FC236}">
                <a16:creationId xmlns:a16="http://schemas.microsoft.com/office/drawing/2014/main" id="{133B9AC1-2638-B40E-8FBC-B234A0C2B0C4}"/>
              </a:ext>
            </a:extLst>
          </p:cNvPr>
          <p:cNvSpPr txBox="1"/>
          <p:nvPr/>
        </p:nvSpPr>
        <p:spPr>
          <a:xfrm>
            <a:off x="2210011" y="302167"/>
            <a:ext cx="5126274" cy="523220"/>
          </a:xfrm>
          <a:prstGeom prst="rect">
            <a:avLst/>
          </a:prstGeom>
          <a:solidFill>
            <a:schemeClr val="bg1"/>
          </a:solidFill>
        </p:spPr>
        <p:txBody>
          <a:bodyPr wrap="square">
            <a:spAutoFit/>
          </a:bodyPr>
          <a:lstStyle/>
          <a:p>
            <a:pPr algn="l"/>
            <a:r>
              <a:rPr lang="en-US" sz="2800" b="1" i="0" dirty="0">
                <a:effectLst/>
                <a:latin typeface="Times New Roman" panose="02020603050405020304" pitchFamily="18" charset="0"/>
                <a:cs typeface="Times New Roman" panose="02020603050405020304" pitchFamily="18" charset="0"/>
              </a:rPr>
              <a:t>Psychedelics &amp; Environments </a:t>
            </a:r>
          </a:p>
        </p:txBody>
      </p:sp>
    </p:spTree>
    <p:extLst>
      <p:ext uri="{BB962C8B-B14F-4D97-AF65-F5344CB8AC3E}">
        <p14:creationId xmlns:p14="http://schemas.microsoft.com/office/powerpoint/2010/main" val="20336092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06F738-2590-3924-2338-1ED5933C8B33}"/>
              </a:ext>
            </a:extLst>
          </p:cNvPr>
          <p:cNvPicPr>
            <a:picLocks noChangeAspect="1"/>
          </p:cNvPicPr>
          <p:nvPr/>
        </p:nvPicPr>
        <p:blipFill>
          <a:blip r:embed="rId2"/>
          <a:stretch>
            <a:fillRect/>
          </a:stretch>
        </p:blipFill>
        <p:spPr>
          <a:xfrm>
            <a:off x="0" y="0"/>
            <a:ext cx="9144000" cy="5143500"/>
          </a:xfrm>
          <a:prstGeom prst="rect">
            <a:avLst/>
          </a:prstGeom>
        </p:spPr>
      </p:pic>
      <p:sp>
        <p:nvSpPr>
          <p:cNvPr id="4" name="TextBox 3">
            <a:extLst>
              <a:ext uri="{FF2B5EF4-FFF2-40B4-BE49-F238E27FC236}">
                <a16:creationId xmlns:a16="http://schemas.microsoft.com/office/drawing/2014/main" id="{DFF90C4A-D930-C4A7-249E-F8D6064545E2}"/>
              </a:ext>
            </a:extLst>
          </p:cNvPr>
          <p:cNvSpPr txBox="1"/>
          <p:nvPr/>
        </p:nvSpPr>
        <p:spPr>
          <a:xfrm>
            <a:off x="2210011" y="302167"/>
            <a:ext cx="5126274" cy="523220"/>
          </a:xfrm>
          <a:prstGeom prst="rect">
            <a:avLst/>
          </a:prstGeom>
          <a:solidFill>
            <a:schemeClr val="bg1"/>
          </a:solidFill>
        </p:spPr>
        <p:txBody>
          <a:bodyPr wrap="square">
            <a:spAutoFit/>
          </a:bodyPr>
          <a:lstStyle/>
          <a:p>
            <a:pPr algn="l"/>
            <a:r>
              <a:rPr lang="en-US" sz="2800" b="1" i="0" dirty="0">
                <a:effectLst/>
                <a:latin typeface="Times New Roman" panose="02020603050405020304" pitchFamily="18" charset="0"/>
                <a:cs typeface="Times New Roman" panose="02020603050405020304" pitchFamily="18" charset="0"/>
              </a:rPr>
              <a:t>Psychedelics &amp; Environments </a:t>
            </a:r>
          </a:p>
        </p:txBody>
      </p:sp>
    </p:spTree>
    <p:extLst>
      <p:ext uri="{BB962C8B-B14F-4D97-AF65-F5344CB8AC3E}">
        <p14:creationId xmlns:p14="http://schemas.microsoft.com/office/powerpoint/2010/main" val="39702053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4AF3B44-A540-757B-AD31-FC8D45F8B343}"/>
              </a:ext>
            </a:extLst>
          </p:cNvPr>
          <p:cNvPicPr>
            <a:picLocks noChangeAspect="1"/>
          </p:cNvPicPr>
          <p:nvPr/>
        </p:nvPicPr>
        <p:blipFill>
          <a:blip r:embed="rId3"/>
          <a:stretch>
            <a:fillRect/>
          </a:stretch>
        </p:blipFill>
        <p:spPr>
          <a:xfrm>
            <a:off x="0" y="4707"/>
            <a:ext cx="9144000" cy="5138793"/>
          </a:xfrm>
          <a:prstGeom prst="rect">
            <a:avLst/>
          </a:prstGeom>
        </p:spPr>
      </p:pic>
      <p:sp>
        <p:nvSpPr>
          <p:cNvPr id="11" name="Rectangle: Rounded Corners 10">
            <a:extLst>
              <a:ext uri="{FF2B5EF4-FFF2-40B4-BE49-F238E27FC236}">
                <a16:creationId xmlns:a16="http://schemas.microsoft.com/office/drawing/2014/main" id="{A3C25D1E-0763-B2B6-0D53-42675B5970C0}"/>
              </a:ext>
            </a:extLst>
          </p:cNvPr>
          <p:cNvSpPr/>
          <p:nvPr/>
        </p:nvSpPr>
        <p:spPr>
          <a:xfrm>
            <a:off x="160903" y="156979"/>
            <a:ext cx="8763327" cy="4795694"/>
          </a:xfrm>
          <a:prstGeom prst="roundRect">
            <a:avLst/>
          </a:prstGeom>
          <a:solidFill>
            <a:schemeClr val="bg1"/>
          </a:solidFill>
          <a:ln w="38100">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3E1EC12-39F3-8D48-E950-37A3B8E657CD}"/>
              </a:ext>
            </a:extLst>
          </p:cNvPr>
          <p:cNvSpPr txBox="1"/>
          <p:nvPr/>
        </p:nvSpPr>
        <p:spPr>
          <a:xfrm>
            <a:off x="2210011" y="302167"/>
            <a:ext cx="5126274" cy="523220"/>
          </a:xfrm>
          <a:prstGeom prst="rect">
            <a:avLst/>
          </a:prstGeom>
          <a:noFill/>
        </p:spPr>
        <p:txBody>
          <a:bodyPr wrap="square">
            <a:spAutoFit/>
          </a:bodyPr>
          <a:lstStyle/>
          <a:p>
            <a:pPr algn="l"/>
            <a:r>
              <a:rPr lang="en-US" sz="2800" b="1" i="0" dirty="0">
                <a:effectLst/>
                <a:latin typeface="Times New Roman" panose="02020603050405020304" pitchFamily="18" charset="0"/>
                <a:cs typeface="Times New Roman" panose="02020603050405020304" pitchFamily="18" charset="0"/>
              </a:rPr>
              <a:t>Psychedelics &amp; Environments </a:t>
            </a:r>
          </a:p>
        </p:txBody>
      </p:sp>
      <p:sp>
        <p:nvSpPr>
          <p:cNvPr id="13" name="TextBox 12">
            <a:extLst>
              <a:ext uri="{FF2B5EF4-FFF2-40B4-BE49-F238E27FC236}">
                <a16:creationId xmlns:a16="http://schemas.microsoft.com/office/drawing/2014/main" id="{862407D1-BA88-0F1B-5C2D-216E1172895C}"/>
              </a:ext>
            </a:extLst>
          </p:cNvPr>
          <p:cNvSpPr txBox="1"/>
          <p:nvPr/>
        </p:nvSpPr>
        <p:spPr>
          <a:xfrm>
            <a:off x="3538794" y="977659"/>
            <a:ext cx="5126274" cy="523220"/>
          </a:xfrm>
          <a:prstGeom prst="rect">
            <a:avLst/>
          </a:prstGeom>
          <a:noFill/>
        </p:spPr>
        <p:txBody>
          <a:bodyPr wrap="square">
            <a:spAutoFit/>
          </a:bodyPr>
          <a:lstStyle/>
          <a:p>
            <a:pPr algn="l"/>
            <a:r>
              <a:rPr lang="en-US" sz="2800" b="1" i="0" dirty="0">
                <a:effectLst/>
                <a:latin typeface="Times New Roman" panose="02020603050405020304" pitchFamily="18" charset="0"/>
                <a:cs typeface="Times New Roman" panose="02020603050405020304" pitchFamily="18" charset="0"/>
              </a:rPr>
              <a:t>Set &amp; Setting</a:t>
            </a:r>
          </a:p>
        </p:txBody>
      </p:sp>
      <p:pic>
        <p:nvPicPr>
          <p:cNvPr id="14" name="Picture 13">
            <a:extLst>
              <a:ext uri="{FF2B5EF4-FFF2-40B4-BE49-F238E27FC236}">
                <a16:creationId xmlns:a16="http://schemas.microsoft.com/office/drawing/2014/main" id="{2FF623D3-059C-3EF8-3138-9C854CB46ECA}"/>
              </a:ext>
            </a:extLst>
          </p:cNvPr>
          <p:cNvPicPr>
            <a:picLocks noChangeAspect="1"/>
          </p:cNvPicPr>
          <p:nvPr/>
        </p:nvPicPr>
        <p:blipFill>
          <a:blip r:embed="rId4"/>
          <a:stretch>
            <a:fillRect/>
          </a:stretch>
        </p:blipFill>
        <p:spPr>
          <a:xfrm>
            <a:off x="733343" y="1711069"/>
            <a:ext cx="3685608" cy="2764206"/>
          </a:xfrm>
          <a:prstGeom prst="rect">
            <a:avLst/>
          </a:prstGeom>
          <a:ln>
            <a:noFill/>
          </a:ln>
          <a:effectLst>
            <a:softEdge rad="112500"/>
          </a:effectLst>
        </p:spPr>
      </p:pic>
      <p:pic>
        <p:nvPicPr>
          <p:cNvPr id="15" name="Picture 14">
            <a:extLst>
              <a:ext uri="{FF2B5EF4-FFF2-40B4-BE49-F238E27FC236}">
                <a16:creationId xmlns:a16="http://schemas.microsoft.com/office/drawing/2014/main" id="{9387C8EA-D7CB-82DE-0080-12CA9DA5D674}"/>
              </a:ext>
            </a:extLst>
          </p:cNvPr>
          <p:cNvPicPr>
            <a:picLocks noChangeAspect="1"/>
          </p:cNvPicPr>
          <p:nvPr/>
        </p:nvPicPr>
        <p:blipFill>
          <a:blip r:embed="rId5"/>
          <a:stretch>
            <a:fillRect/>
          </a:stretch>
        </p:blipFill>
        <p:spPr>
          <a:xfrm>
            <a:off x="4741295" y="1718918"/>
            <a:ext cx="3685608" cy="2764206"/>
          </a:xfrm>
          <a:prstGeom prst="rect">
            <a:avLst/>
          </a:prstGeom>
          <a:ln>
            <a:noFill/>
          </a:ln>
          <a:effectLst>
            <a:softEdge rad="112500"/>
          </a:effectLst>
        </p:spPr>
      </p:pic>
    </p:spTree>
    <p:extLst>
      <p:ext uri="{BB962C8B-B14F-4D97-AF65-F5344CB8AC3E}">
        <p14:creationId xmlns:p14="http://schemas.microsoft.com/office/powerpoint/2010/main" val="31712559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06F738-2590-3924-2338-1ED5933C8B33}"/>
              </a:ext>
            </a:extLst>
          </p:cNvPr>
          <p:cNvPicPr>
            <a:picLocks noChangeAspect="1"/>
          </p:cNvPicPr>
          <p:nvPr/>
        </p:nvPicPr>
        <p:blipFill>
          <a:blip r:embed="rId2"/>
          <a:stretch>
            <a:fillRect/>
          </a:stretch>
        </p:blipFill>
        <p:spPr>
          <a:xfrm>
            <a:off x="0" y="0"/>
            <a:ext cx="9144000" cy="5143500"/>
          </a:xfrm>
          <a:prstGeom prst="rect">
            <a:avLst/>
          </a:prstGeom>
        </p:spPr>
      </p:pic>
      <p:sp>
        <p:nvSpPr>
          <p:cNvPr id="4" name="TextBox 3">
            <a:extLst>
              <a:ext uri="{FF2B5EF4-FFF2-40B4-BE49-F238E27FC236}">
                <a16:creationId xmlns:a16="http://schemas.microsoft.com/office/drawing/2014/main" id="{DFF90C4A-D930-C4A7-249E-F8D6064545E2}"/>
              </a:ext>
            </a:extLst>
          </p:cNvPr>
          <p:cNvSpPr txBox="1"/>
          <p:nvPr/>
        </p:nvSpPr>
        <p:spPr>
          <a:xfrm>
            <a:off x="2210011" y="302167"/>
            <a:ext cx="5126274" cy="523220"/>
          </a:xfrm>
          <a:prstGeom prst="rect">
            <a:avLst/>
          </a:prstGeom>
          <a:solidFill>
            <a:schemeClr val="bg1"/>
          </a:solidFill>
        </p:spPr>
        <p:txBody>
          <a:bodyPr wrap="square">
            <a:spAutoFit/>
          </a:bodyPr>
          <a:lstStyle/>
          <a:p>
            <a:pPr algn="l"/>
            <a:r>
              <a:rPr lang="en-US" sz="2800" b="1" i="0" dirty="0">
                <a:effectLst/>
                <a:latin typeface="Times New Roman" panose="02020603050405020304" pitchFamily="18" charset="0"/>
                <a:cs typeface="Times New Roman" panose="02020603050405020304" pitchFamily="18" charset="0"/>
              </a:rPr>
              <a:t>Psychedelics &amp; Environments </a:t>
            </a:r>
          </a:p>
        </p:txBody>
      </p:sp>
      <p:pic>
        <p:nvPicPr>
          <p:cNvPr id="5" name="Picture 4">
            <a:extLst>
              <a:ext uri="{FF2B5EF4-FFF2-40B4-BE49-F238E27FC236}">
                <a16:creationId xmlns:a16="http://schemas.microsoft.com/office/drawing/2014/main" id="{F8012A76-5140-C536-9F07-896855E50A7E}"/>
              </a:ext>
            </a:extLst>
          </p:cNvPr>
          <p:cNvPicPr>
            <a:picLocks noChangeAspect="1"/>
          </p:cNvPicPr>
          <p:nvPr/>
        </p:nvPicPr>
        <p:blipFill>
          <a:blip r:embed="rId3"/>
          <a:stretch>
            <a:fillRect/>
          </a:stretch>
        </p:blipFill>
        <p:spPr>
          <a:xfrm>
            <a:off x="2062922" y="927306"/>
            <a:ext cx="5273363" cy="3487376"/>
          </a:xfrm>
          <a:prstGeom prst="rect">
            <a:avLst/>
          </a:prstGeom>
        </p:spPr>
      </p:pic>
    </p:spTree>
    <p:extLst>
      <p:ext uri="{BB962C8B-B14F-4D97-AF65-F5344CB8AC3E}">
        <p14:creationId xmlns:p14="http://schemas.microsoft.com/office/powerpoint/2010/main" val="20326327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D99D2C73-08B0-4F6B-A8E9-4651E6BDBE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68DB88C-7EF2-487C-85D1-848F61F13E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360045"/>
            <a:ext cx="8428482" cy="442341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8E5FBCF-3ED0-37AC-2A46-48B361C20040}"/>
              </a:ext>
            </a:extLst>
          </p:cNvPr>
          <p:cNvPicPr>
            <a:picLocks noChangeAspect="1"/>
          </p:cNvPicPr>
          <p:nvPr/>
        </p:nvPicPr>
        <p:blipFill rotWithShape="1">
          <a:blip r:embed="rId3"/>
          <a:srcRect l="4232" r="19396" b="-4"/>
          <a:stretch/>
        </p:blipFill>
        <p:spPr>
          <a:xfrm>
            <a:off x="482600" y="482600"/>
            <a:ext cx="4029074" cy="4178299"/>
          </a:xfrm>
          <a:prstGeom prst="rect">
            <a:avLst/>
          </a:prstGeom>
        </p:spPr>
      </p:pic>
      <p:pic>
        <p:nvPicPr>
          <p:cNvPr id="2" name="Picture 1">
            <a:extLst>
              <a:ext uri="{FF2B5EF4-FFF2-40B4-BE49-F238E27FC236}">
                <a16:creationId xmlns:a16="http://schemas.microsoft.com/office/drawing/2014/main" id="{89A441C8-EA84-16C7-7C67-CD762F9F1E74}"/>
              </a:ext>
            </a:extLst>
          </p:cNvPr>
          <p:cNvPicPr>
            <a:picLocks noChangeAspect="1"/>
          </p:cNvPicPr>
          <p:nvPr/>
        </p:nvPicPr>
        <p:blipFill rotWithShape="1">
          <a:blip r:embed="rId4"/>
          <a:srcRect l="9182" r="17289" b="-2"/>
          <a:stretch/>
        </p:blipFill>
        <p:spPr>
          <a:xfrm>
            <a:off x="4632324" y="482600"/>
            <a:ext cx="4029075" cy="4178299"/>
          </a:xfrm>
          <a:prstGeom prst="rect">
            <a:avLst/>
          </a:prstGeom>
        </p:spPr>
      </p:pic>
    </p:spTree>
    <p:extLst>
      <p:ext uri="{BB962C8B-B14F-4D97-AF65-F5344CB8AC3E}">
        <p14:creationId xmlns:p14="http://schemas.microsoft.com/office/powerpoint/2010/main" val="2069189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picture containing building material, stone&#10;&#10;Description automatically generated">
            <a:extLst>
              <a:ext uri="{FF2B5EF4-FFF2-40B4-BE49-F238E27FC236}">
                <a16:creationId xmlns:a16="http://schemas.microsoft.com/office/drawing/2014/main" id="{8B642FA7-A240-3925-CEDB-E7EC4B708A02}"/>
              </a:ext>
            </a:extLst>
          </p:cNvPr>
          <p:cNvPicPr>
            <a:picLocks noChangeAspect="1"/>
          </p:cNvPicPr>
          <p:nvPr/>
        </p:nvPicPr>
        <p:blipFill>
          <a:blip r:embed="rId2"/>
          <a:stretch>
            <a:fillRect/>
          </a:stretch>
        </p:blipFill>
        <p:spPr>
          <a:xfrm>
            <a:off x="4322732" y="1458096"/>
            <a:ext cx="4821267" cy="3685403"/>
          </a:xfrm>
          <a:prstGeom prst="rect">
            <a:avLst/>
          </a:prstGeom>
        </p:spPr>
      </p:pic>
      <p:pic>
        <p:nvPicPr>
          <p:cNvPr id="11" name="Picture 10" descr="A picture containing text, items, decorated, different&#10;&#10;Description automatically generated">
            <a:extLst>
              <a:ext uri="{FF2B5EF4-FFF2-40B4-BE49-F238E27FC236}">
                <a16:creationId xmlns:a16="http://schemas.microsoft.com/office/drawing/2014/main" id="{4BA6F923-762D-8248-9D3C-B4B8CA600D6F}"/>
              </a:ext>
            </a:extLst>
          </p:cNvPr>
          <p:cNvPicPr>
            <a:picLocks noChangeAspect="1"/>
          </p:cNvPicPr>
          <p:nvPr/>
        </p:nvPicPr>
        <p:blipFill>
          <a:blip r:embed="rId3"/>
          <a:stretch>
            <a:fillRect/>
          </a:stretch>
        </p:blipFill>
        <p:spPr>
          <a:xfrm>
            <a:off x="0" y="1485"/>
            <a:ext cx="4358297" cy="5142016"/>
          </a:xfrm>
          <a:prstGeom prst="rect">
            <a:avLst/>
          </a:prstGeom>
        </p:spPr>
      </p:pic>
      <p:sp>
        <p:nvSpPr>
          <p:cNvPr id="2" name="Title 1"/>
          <p:cNvSpPr>
            <a:spLocks noGrp="1"/>
          </p:cNvSpPr>
          <p:nvPr>
            <p:ph type="title"/>
          </p:nvPr>
        </p:nvSpPr>
        <p:spPr>
          <a:xfrm>
            <a:off x="0" y="-1"/>
            <a:ext cx="3959678" cy="863204"/>
          </a:xfrm>
          <a:solidFill>
            <a:srgbClr val="00B0F0"/>
          </a:solidFill>
        </p:spPr>
        <p:txBody>
          <a:bodyPr/>
          <a:lstStyle/>
          <a:p>
            <a:pPr algn="l"/>
            <a:r>
              <a:rPr lang="en-US" b="1" dirty="0">
                <a:solidFill>
                  <a:srgbClr val="FFFF00"/>
                </a:solidFill>
              </a:rPr>
              <a:t>Art &amp; Brains!</a:t>
            </a:r>
          </a:p>
        </p:txBody>
      </p:sp>
      <p:sp>
        <p:nvSpPr>
          <p:cNvPr id="15" name="TextBox 14">
            <a:extLst>
              <a:ext uri="{FF2B5EF4-FFF2-40B4-BE49-F238E27FC236}">
                <a16:creationId xmlns:a16="http://schemas.microsoft.com/office/drawing/2014/main" id="{E2D24B09-FF8D-014F-8520-9829534B9B29}"/>
              </a:ext>
            </a:extLst>
          </p:cNvPr>
          <p:cNvSpPr txBox="1"/>
          <p:nvPr/>
        </p:nvSpPr>
        <p:spPr>
          <a:xfrm>
            <a:off x="2720329" y="4737122"/>
            <a:ext cx="1638796" cy="400110"/>
          </a:xfrm>
          <a:prstGeom prst="rect">
            <a:avLst/>
          </a:prstGeom>
          <a:noFill/>
        </p:spPr>
        <p:txBody>
          <a:bodyPr wrap="square" rtlCol="0">
            <a:spAutoFit/>
          </a:bodyPr>
          <a:lstStyle/>
          <a:p>
            <a:r>
              <a:rPr lang="en-US" sz="2000" b="1" dirty="0">
                <a:solidFill>
                  <a:schemeClr val="bg1"/>
                </a:solidFill>
                <a:effectLst>
                  <a:glow rad="127000">
                    <a:srgbClr val="C00000"/>
                  </a:glow>
                </a:effectLst>
              </a:rPr>
              <a:t>nwnoggin.org</a:t>
            </a:r>
            <a:endParaRPr lang="en-US" sz="2000" dirty="0">
              <a:solidFill>
                <a:schemeClr val="bg1"/>
              </a:solidFill>
              <a:effectLst>
                <a:glow rad="127000">
                  <a:srgbClr val="C00000"/>
                </a:glow>
              </a:effectLst>
            </a:endParaRPr>
          </a:p>
        </p:txBody>
      </p:sp>
      <p:pic>
        <p:nvPicPr>
          <p:cNvPr id="14" name="Picture 13" descr="A picture containing grass, woman, black, field&#10;&#10;Description automatically generated">
            <a:extLst>
              <a:ext uri="{FF2B5EF4-FFF2-40B4-BE49-F238E27FC236}">
                <a16:creationId xmlns:a16="http://schemas.microsoft.com/office/drawing/2014/main" id="{0F5238DD-4E96-604D-9349-7AECAF5EA38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863203"/>
            <a:ext cx="4359125" cy="3268463"/>
          </a:xfrm>
          <a:prstGeom prst="rect">
            <a:avLst/>
          </a:prstGeom>
        </p:spPr>
      </p:pic>
      <p:pic>
        <p:nvPicPr>
          <p:cNvPr id="16" name="Picture 15" descr="A picture containing building, colorful, bird, small&#10;&#10;Description automatically generated">
            <a:extLst>
              <a:ext uri="{FF2B5EF4-FFF2-40B4-BE49-F238E27FC236}">
                <a16:creationId xmlns:a16="http://schemas.microsoft.com/office/drawing/2014/main" id="{8752717A-D3DD-074D-B882-28B09C2EDCC6}"/>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3202913" y="0"/>
            <a:ext cx="1156212" cy="863263"/>
          </a:xfrm>
          <a:prstGeom prst="rect">
            <a:avLst/>
          </a:prstGeom>
        </p:spPr>
      </p:pic>
      <p:pic>
        <p:nvPicPr>
          <p:cNvPr id="7" name="Picture 6" descr="A picture containing person, outdoor, child&#10;&#10;Description automatically generated">
            <a:extLst>
              <a:ext uri="{FF2B5EF4-FFF2-40B4-BE49-F238E27FC236}">
                <a16:creationId xmlns:a16="http://schemas.microsoft.com/office/drawing/2014/main" id="{BD350732-1741-3789-763A-88E18CE2B45D}"/>
              </a:ext>
            </a:extLst>
          </p:cNvPr>
          <p:cNvPicPr>
            <a:picLocks noChangeAspect="1"/>
          </p:cNvPicPr>
          <p:nvPr/>
        </p:nvPicPr>
        <p:blipFill>
          <a:blip r:embed="rId6"/>
          <a:stretch>
            <a:fillRect/>
          </a:stretch>
        </p:blipFill>
        <p:spPr>
          <a:xfrm>
            <a:off x="4359953" y="1485"/>
            <a:ext cx="4784047" cy="3588035"/>
          </a:xfrm>
          <a:prstGeom prst="rect">
            <a:avLst/>
          </a:prstGeom>
        </p:spPr>
      </p:pic>
    </p:spTree>
    <p:extLst>
      <p:ext uri="{BB962C8B-B14F-4D97-AF65-F5344CB8AC3E}">
        <p14:creationId xmlns:p14="http://schemas.microsoft.com/office/powerpoint/2010/main" val="27835450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9B28FB8-BB0C-4E00-73AB-3047B3CB361A}"/>
              </a:ext>
            </a:extLst>
          </p:cNvPr>
          <p:cNvPicPr>
            <a:picLocks noChangeAspect="1"/>
          </p:cNvPicPr>
          <p:nvPr/>
        </p:nvPicPr>
        <p:blipFill>
          <a:blip r:embed="rId2"/>
          <a:stretch>
            <a:fillRect/>
          </a:stretch>
        </p:blipFill>
        <p:spPr>
          <a:xfrm>
            <a:off x="0" y="0"/>
            <a:ext cx="4936180" cy="5143500"/>
          </a:xfrm>
          <a:prstGeom prst="rect">
            <a:avLst/>
          </a:prstGeom>
        </p:spPr>
      </p:pic>
      <p:sp>
        <p:nvSpPr>
          <p:cNvPr id="5" name="Title 1">
            <a:extLst>
              <a:ext uri="{FF2B5EF4-FFF2-40B4-BE49-F238E27FC236}">
                <a16:creationId xmlns:a16="http://schemas.microsoft.com/office/drawing/2014/main" id="{7552AC02-402D-EDC9-F7F4-546930469B4D}"/>
              </a:ext>
            </a:extLst>
          </p:cNvPr>
          <p:cNvSpPr>
            <a:spLocks noGrp="1"/>
          </p:cNvSpPr>
          <p:nvPr>
            <p:ph type="title"/>
          </p:nvPr>
        </p:nvSpPr>
        <p:spPr>
          <a:xfrm>
            <a:off x="6199611" y="4259483"/>
            <a:ext cx="2643447" cy="624254"/>
          </a:xfrm>
        </p:spPr>
        <p:txBody>
          <a:bodyPr vert="horz" lIns="91440" tIns="45720" rIns="91440" bIns="45720" rtlCol="0" anchor="t">
            <a:noAutofit/>
          </a:bodyPr>
          <a:lstStyle/>
          <a:p>
            <a:pPr algn="l" defTabSz="914400">
              <a:lnSpc>
                <a:spcPct val="90000"/>
              </a:lnSpc>
            </a:pPr>
            <a:r>
              <a:rPr lang="en-US" sz="4000" b="1" dirty="0">
                <a:solidFill>
                  <a:srgbClr val="FFFFFF"/>
                </a:solidFill>
                <a:effectLst>
                  <a:glow rad="127000">
                    <a:schemeClr val="tx1"/>
                  </a:glow>
                </a:effectLst>
              </a:rPr>
              <a:t>The Beatles</a:t>
            </a:r>
            <a:br>
              <a:rPr lang="en-US" sz="4000" b="1" dirty="0">
                <a:solidFill>
                  <a:srgbClr val="FFFFFF"/>
                </a:solidFill>
                <a:effectLst>
                  <a:glow rad="127000">
                    <a:schemeClr val="tx1"/>
                  </a:glow>
                </a:effectLst>
              </a:rPr>
            </a:br>
            <a:endParaRPr lang="en-US" sz="4000" b="1" dirty="0">
              <a:solidFill>
                <a:srgbClr val="FFFFFF"/>
              </a:solidFill>
              <a:effectLst>
                <a:glow rad="127000">
                  <a:schemeClr val="tx1"/>
                </a:glow>
              </a:effectLst>
            </a:endParaRPr>
          </a:p>
        </p:txBody>
      </p:sp>
      <p:sp>
        <p:nvSpPr>
          <p:cNvPr id="2" name="TextBox 1">
            <a:extLst>
              <a:ext uri="{FF2B5EF4-FFF2-40B4-BE49-F238E27FC236}">
                <a16:creationId xmlns:a16="http://schemas.microsoft.com/office/drawing/2014/main" id="{3056F451-F469-81B2-1536-67F802ECA0EC}"/>
              </a:ext>
            </a:extLst>
          </p:cNvPr>
          <p:cNvSpPr txBox="1"/>
          <p:nvPr/>
        </p:nvSpPr>
        <p:spPr>
          <a:xfrm>
            <a:off x="6054137" y="615401"/>
            <a:ext cx="2934393" cy="923330"/>
          </a:xfrm>
          <a:prstGeom prst="rect">
            <a:avLst/>
          </a:prstGeom>
          <a:noFill/>
        </p:spPr>
        <p:txBody>
          <a:bodyPr wrap="square" rtlCol="0">
            <a:spAutoFit/>
          </a:bodyPr>
          <a:lstStyle/>
          <a:p>
            <a:r>
              <a:rPr lang="en-US" b="1" dirty="0">
                <a:solidFill>
                  <a:schemeClr val="bg1"/>
                </a:solidFill>
                <a:effectLst>
                  <a:glow rad="127000">
                    <a:srgbClr val="002060"/>
                  </a:glow>
                </a:effectLst>
              </a:rPr>
              <a:t>Hey Bulldog</a:t>
            </a:r>
          </a:p>
          <a:p>
            <a:r>
              <a:rPr lang="en-US" b="1" dirty="0">
                <a:solidFill>
                  <a:schemeClr val="bg1"/>
                </a:solidFill>
                <a:effectLst>
                  <a:glow rad="127000">
                    <a:srgbClr val="002060"/>
                  </a:glow>
                </a:effectLst>
              </a:rPr>
              <a:t>Only a Northern Song</a:t>
            </a:r>
          </a:p>
          <a:p>
            <a:r>
              <a:rPr lang="en-US" b="1" dirty="0">
                <a:solidFill>
                  <a:schemeClr val="bg1"/>
                </a:solidFill>
                <a:effectLst>
                  <a:glow rad="127000">
                    <a:srgbClr val="002060"/>
                  </a:glow>
                </a:effectLst>
              </a:rPr>
              <a:t>Your Mother Should Know</a:t>
            </a:r>
          </a:p>
        </p:txBody>
      </p:sp>
    </p:spTree>
    <p:extLst>
      <p:ext uri="{BB962C8B-B14F-4D97-AF65-F5344CB8AC3E}">
        <p14:creationId xmlns:p14="http://schemas.microsoft.com/office/powerpoint/2010/main" val="26735241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media-cache-ec0.pinimg.com/736x/f1/31/63/f131631e19d349a7792796a3a7db6392.jpg">
            <a:extLst>
              <a:ext uri="{FF2B5EF4-FFF2-40B4-BE49-F238E27FC236}">
                <a16:creationId xmlns:a16="http://schemas.microsoft.com/office/drawing/2014/main" id="{F9D9E02B-903C-8462-451C-7FEB36029513}"/>
              </a:ext>
            </a:extLst>
          </p:cNvPr>
          <p:cNvPicPr>
            <a:picLocks noChangeAspect="1" noChangeArrowheads="1"/>
          </p:cNvPicPr>
          <p:nvPr/>
        </p:nvPicPr>
        <p:blipFill>
          <a:blip r:embed="rId2"/>
          <a:srcRect/>
          <a:stretch>
            <a:fillRect/>
          </a:stretch>
        </p:blipFill>
        <p:spPr bwMode="auto">
          <a:xfrm>
            <a:off x="0" y="0"/>
            <a:ext cx="5898509" cy="5143500"/>
          </a:xfrm>
          <a:prstGeom prst="rect">
            <a:avLst/>
          </a:prstGeom>
          <a:noFill/>
        </p:spPr>
      </p:pic>
      <p:sp>
        <p:nvSpPr>
          <p:cNvPr id="3" name="TextBox 2">
            <a:extLst>
              <a:ext uri="{FF2B5EF4-FFF2-40B4-BE49-F238E27FC236}">
                <a16:creationId xmlns:a16="http://schemas.microsoft.com/office/drawing/2014/main" id="{19FD87B6-9E74-3E65-5297-8B3EFF7A8D94}"/>
              </a:ext>
            </a:extLst>
          </p:cNvPr>
          <p:cNvSpPr txBox="1"/>
          <p:nvPr/>
        </p:nvSpPr>
        <p:spPr>
          <a:xfrm>
            <a:off x="6578688" y="4587679"/>
            <a:ext cx="2117375" cy="369332"/>
          </a:xfrm>
          <a:prstGeom prst="rect">
            <a:avLst/>
          </a:prstGeom>
          <a:noFill/>
        </p:spPr>
        <p:txBody>
          <a:bodyPr wrap="none" rtlCol="0">
            <a:spAutoFit/>
          </a:bodyPr>
          <a:lstStyle/>
          <a:p>
            <a:r>
              <a:rPr lang="en-US" b="1" dirty="0"/>
              <a:t>Robert Crumb </a:t>
            </a:r>
            <a:r>
              <a:rPr lang="en-US" dirty="0"/>
              <a:t>“LSD”</a:t>
            </a:r>
          </a:p>
        </p:txBody>
      </p:sp>
    </p:spTree>
    <p:extLst>
      <p:ext uri="{BB962C8B-B14F-4D97-AF65-F5344CB8AC3E}">
        <p14:creationId xmlns:p14="http://schemas.microsoft.com/office/powerpoint/2010/main" val="20749864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2C48C58-0AC9-4A55-1767-F88A55A53E2D}"/>
              </a:ext>
            </a:extLst>
          </p:cNvPr>
          <p:cNvSpPr/>
          <p:nvPr/>
        </p:nvSpPr>
        <p:spPr>
          <a:xfrm>
            <a:off x="131223" y="2571750"/>
            <a:ext cx="5926677" cy="2462213"/>
          </a:xfrm>
          <a:prstGeom prst="rect">
            <a:avLst/>
          </a:prstGeom>
        </p:spPr>
        <p:txBody>
          <a:bodyPr wrap="square">
            <a:spAutoFit/>
          </a:bodyPr>
          <a:lstStyle/>
          <a:p>
            <a:r>
              <a:rPr lang="en-US" sz="1400" dirty="0"/>
              <a:t>In 1952 Lászlo Mátéfi described how an experimental subject under the influence of a hallucinogen experienced a discrepancy between his intention and performance while making a portrait:</a:t>
            </a:r>
          </a:p>
          <a:p>
            <a:endParaRPr lang="en-US" sz="1400" dirty="0"/>
          </a:p>
          <a:p>
            <a:r>
              <a:rPr lang="en-US" sz="1400" dirty="0"/>
              <a:t>I see the object correctly but draw it falsely; my hands won't follow it.... This desire to paint is harder and harder for me to perform since the expanse of my experience pulls me more and more into it. Myself, the drawing, and the surroundings create a unity--and that hinders me because I cannot concentrate on the model. I have the need to bring everything including the painted picture into the surface of the image. Had the painting process been more of a technical success, I would have been able to produce a fantastically good work</a:t>
            </a:r>
          </a:p>
        </p:txBody>
      </p:sp>
      <p:pic>
        <p:nvPicPr>
          <p:cNvPr id="3" name="Picture 8" descr="https://www.erowid.org/culture/art/images/art_article2_8.jpg">
            <a:extLst>
              <a:ext uri="{FF2B5EF4-FFF2-40B4-BE49-F238E27FC236}">
                <a16:creationId xmlns:a16="http://schemas.microsoft.com/office/drawing/2014/main" id="{C306B465-9B4E-874D-7194-4CCB46536653}"/>
              </a:ext>
            </a:extLst>
          </p:cNvPr>
          <p:cNvPicPr>
            <a:picLocks noChangeAspect="1" noChangeArrowheads="1"/>
          </p:cNvPicPr>
          <p:nvPr/>
        </p:nvPicPr>
        <p:blipFill>
          <a:blip r:embed="rId2"/>
          <a:srcRect/>
          <a:stretch>
            <a:fillRect/>
          </a:stretch>
        </p:blipFill>
        <p:spPr bwMode="auto">
          <a:xfrm>
            <a:off x="0" y="0"/>
            <a:ext cx="4149725" cy="1962227"/>
          </a:xfrm>
          <a:prstGeom prst="rect">
            <a:avLst/>
          </a:prstGeom>
          <a:noFill/>
        </p:spPr>
      </p:pic>
      <p:sp>
        <p:nvSpPr>
          <p:cNvPr id="4" name="Rectangle 3">
            <a:extLst>
              <a:ext uri="{FF2B5EF4-FFF2-40B4-BE49-F238E27FC236}">
                <a16:creationId xmlns:a16="http://schemas.microsoft.com/office/drawing/2014/main" id="{986030C0-29EE-0752-C7A9-D525CAC4051A}"/>
              </a:ext>
            </a:extLst>
          </p:cNvPr>
          <p:cNvSpPr/>
          <p:nvPr/>
        </p:nvSpPr>
        <p:spPr>
          <a:xfrm>
            <a:off x="0" y="1965025"/>
            <a:ext cx="4645479" cy="523220"/>
          </a:xfrm>
          <a:prstGeom prst="rect">
            <a:avLst/>
          </a:prstGeom>
        </p:spPr>
        <p:txBody>
          <a:bodyPr wrap="square">
            <a:spAutoFit/>
          </a:bodyPr>
          <a:lstStyle/>
          <a:p>
            <a:r>
              <a:rPr lang="en-US" sz="1400" dirty="0"/>
              <a:t>Mandalas created before (left) and during (right) an LSD session conducted in 1972 at the Maryland Psychiatric Center </a:t>
            </a:r>
          </a:p>
        </p:txBody>
      </p:sp>
      <p:pic>
        <p:nvPicPr>
          <p:cNvPr id="5" name="Picture 2" descr="https://www.erowid.org/culture/art/images/art_article2_9.jpg">
            <a:extLst>
              <a:ext uri="{FF2B5EF4-FFF2-40B4-BE49-F238E27FC236}">
                <a16:creationId xmlns:a16="http://schemas.microsoft.com/office/drawing/2014/main" id="{325ECC4D-305B-1515-DEF2-24FC552ABD12}"/>
              </a:ext>
            </a:extLst>
          </p:cNvPr>
          <p:cNvPicPr>
            <a:picLocks noChangeAspect="1" noChangeArrowheads="1"/>
          </p:cNvPicPr>
          <p:nvPr/>
        </p:nvPicPr>
        <p:blipFill>
          <a:blip r:embed="rId3"/>
          <a:srcRect/>
          <a:stretch>
            <a:fillRect/>
          </a:stretch>
        </p:blipFill>
        <p:spPr bwMode="auto">
          <a:xfrm>
            <a:off x="6310993" y="1880828"/>
            <a:ext cx="2833007" cy="3262005"/>
          </a:xfrm>
          <a:prstGeom prst="rect">
            <a:avLst/>
          </a:prstGeom>
          <a:noFill/>
        </p:spPr>
      </p:pic>
      <p:sp>
        <p:nvSpPr>
          <p:cNvPr id="6" name="Rectangle 5">
            <a:extLst>
              <a:ext uri="{FF2B5EF4-FFF2-40B4-BE49-F238E27FC236}">
                <a16:creationId xmlns:a16="http://schemas.microsoft.com/office/drawing/2014/main" id="{6AC0E6E2-D2DB-4CAF-EDF9-9CE63F25FE72}"/>
              </a:ext>
            </a:extLst>
          </p:cNvPr>
          <p:cNvSpPr/>
          <p:nvPr/>
        </p:nvSpPr>
        <p:spPr>
          <a:xfrm>
            <a:off x="4743450" y="944543"/>
            <a:ext cx="4400550" cy="954107"/>
          </a:xfrm>
          <a:prstGeom prst="rect">
            <a:avLst/>
          </a:prstGeom>
        </p:spPr>
        <p:txBody>
          <a:bodyPr wrap="square">
            <a:spAutoFit/>
          </a:bodyPr>
          <a:lstStyle/>
          <a:p>
            <a:pPr algn="r"/>
            <a:r>
              <a:rPr lang="en-US" sz="1400" dirty="0"/>
              <a:t>Distortion of body extremities is illustrated in a sophisticated way by a professional painter. This drawing was executed by a well-known Czech artist after the recovery from LSD intoxication.</a:t>
            </a:r>
          </a:p>
        </p:txBody>
      </p:sp>
      <p:sp>
        <p:nvSpPr>
          <p:cNvPr id="7" name="TextBox 6">
            <a:extLst>
              <a:ext uri="{FF2B5EF4-FFF2-40B4-BE49-F238E27FC236}">
                <a16:creationId xmlns:a16="http://schemas.microsoft.com/office/drawing/2014/main" id="{7689B70A-B5E5-1724-E7FF-C7736E222691}"/>
              </a:ext>
            </a:extLst>
          </p:cNvPr>
          <p:cNvSpPr txBox="1"/>
          <p:nvPr/>
        </p:nvSpPr>
        <p:spPr>
          <a:xfrm>
            <a:off x="4149724" y="5366"/>
            <a:ext cx="4994275" cy="954107"/>
          </a:xfrm>
          <a:prstGeom prst="rect">
            <a:avLst/>
          </a:prstGeom>
          <a:noFill/>
        </p:spPr>
        <p:txBody>
          <a:bodyPr wrap="square">
            <a:spAutoFit/>
          </a:bodyPr>
          <a:lstStyle/>
          <a:p>
            <a:pPr algn="ctr"/>
            <a:r>
              <a:rPr lang="en-US" sz="2800" b="1" dirty="0">
                <a:solidFill>
                  <a:srgbClr val="7030A0"/>
                </a:solidFill>
              </a:rPr>
              <a:t>Is there a link between creativity and hallucinogens?</a:t>
            </a:r>
          </a:p>
        </p:txBody>
      </p:sp>
    </p:spTree>
    <p:extLst>
      <p:ext uri="{BB962C8B-B14F-4D97-AF65-F5344CB8AC3E}">
        <p14:creationId xmlns:p14="http://schemas.microsoft.com/office/powerpoint/2010/main" val="23340249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www.erowid.org/culture/art/images/art_article2_2.jpg">
            <a:extLst>
              <a:ext uri="{FF2B5EF4-FFF2-40B4-BE49-F238E27FC236}">
                <a16:creationId xmlns:a16="http://schemas.microsoft.com/office/drawing/2014/main" id="{90F745F2-5AAC-6D54-2A07-C835DD90B058}"/>
              </a:ext>
            </a:extLst>
          </p:cNvPr>
          <p:cNvPicPr>
            <a:picLocks noChangeAspect="1" noChangeArrowheads="1"/>
          </p:cNvPicPr>
          <p:nvPr/>
        </p:nvPicPr>
        <p:blipFill>
          <a:blip r:embed="rId2"/>
          <a:srcRect/>
          <a:stretch>
            <a:fillRect/>
          </a:stretch>
        </p:blipFill>
        <p:spPr bwMode="auto">
          <a:xfrm>
            <a:off x="4763" y="619125"/>
            <a:ext cx="3333750" cy="4524375"/>
          </a:xfrm>
          <a:prstGeom prst="rect">
            <a:avLst/>
          </a:prstGeom>
          <a:noFill/>
        </p:spPr>
      </p:pic>
      <p:pic>
        <p:nvPicPr>
          <p:cNvPr id="3" name="Picture 4" descr="https://www.erowid.org/culture/art/images/art_article2_3.jpg">
            <a:extLst>
              <a:ext uri="{FF2B5EF4-FFF2-40B4-BE49-F238E27FC236}">
                <a16:creationId xmlns:a16="http://schemas.microsoft.com/office/drawing/2014/main" id="{9CE5DC96-8F5A-2581-6AAA-6B39BC6441E9}"/>
              </a:ext>
            </a:extLst>
          </p:cNvPr>
          <p:cNvPicPr>
            <a:picLocks noChangeAspect="1" noChangeArrowheads="1"/>
          </p:cNvPicPr>
          <p:nvPr/>
        </p:nvPicPr>
        <p:blipFill>
          <a:blip r:embed="rId3"/>
          <a:srcRect/>
          <a:stretch>
            <a:fillRect/>
          </a:stretch>
        </p:blipFill>
        <p:spPr bwMode="auto">
          <a:xfrm>
            <a:off x="5552168" y="0"/>
            <a:ext cx="3591832" cy="4792530"/>
          </a:xfrm>
          <a:prstGeom prst="rect">
            <a:avLst/>
          </a:prstGeom>
          <a:noFill/>
        </p:spPr>
      </p:pic>
      <p:sp>
        <p:nvSpPr>
          <p:cNvPr id="4" name="Rectangle 3">
            <a:extLst>
              <a:ext uri="{FF2B5EF4-FFF2-40B4-BE49-F238E27FC236}">
                <a16:creationId xmlns:a16="http://schemas.microsoft.com/office/drawing/2014/main" id="{7901D365-4F3A-A7BD-AAFA-A22CF4FBF036}"/>
              </a:ext>
            </a:extLst>
          </p:cNvPr>
          <p:cNvSpPr/>
          <p:nvPr/>
        </p:nvSpPr>
        <p:spPr>
          <a:xfrm>
            <a:off x="4009346" y="3315202"/>
            <a:ext cx="1542822" cy="1477328"/>
          </a:xfrm>
          <a:prstGeom prst="rect">
            <a:avLst/>
          </a:prstGeom>
        </p:spPr>
        <p:txBody>
          <a:bodyPr wrap="square">
            <a:spAutoFit/>
          </a:bodyPr>
          <a:lstStyle/>
          <a:p>
            <a:pPr algn="r"/>
            <a:r>
              <a:rPr lang="en-US" dirty="0"/>
              <a:t>Witkacy made this portrait under the influence of peyote. </a:t>
            </a:r>
          </a:p>
        </p:txBody>
      </p:sp>
      <p:sp>
        <p:nvSpPr>
          <p:cNvPr id="5" name="Rectangle 4">
            <a:extLst>
              <a:ext uri="{FF2B5EF4-FFF2-40B4-BE49-F238E27FC236}">
                <a16:creationId xmlns:a16="http://schemas.microsoft.com/office/drawing/2014/main" id="{159576BC-AFB0-0896-E4DC-ADAC860E439D}"/>
              </a:ext>
            </a:extLst>
          </p:cNvPr>
          <p:cNvSpPr/>
          <p:nvPr/>
        </p:nvSpPr>
        <p:spPr>
          <a:xfrm>
            <a:off x="3338513" y="611430"/>
            <a:ext cx="1896383" cy="1200329"/>
          </a:xfrm>
          <a:prstGeom prst="rect">
            <a:avLst/>
          </a:prstGeom>
        </p:spPr>
        <p:txBody>
          <a:bodyPr wrap="square">
            <a:spAutoFit/>
          </a:bodyPr>
          <a:lstStyle/>
          <a:p>
            <a:r>
              <a:rPr lang="en-US" dirty="0"/>
              <a:t>Witkacy made this portrait under the influence of mescaline.</a:t>
            </a:r>
          </a:p>
        </p:txBody>
      </p:sp>
      <p:sp>
        <p:nvSpPr>
          <p:cNvPr id="6" name="TextBox 5">
            <a:extLst>
              <a:ext uri="{FF2B5EF4-FFF2-40B4-BE49-F238E27FC236}">
                <a16:creationId xmlns:a16="http://schemas.microsoft.com/office/drawing/2014/main" id="{A3EEF906-AB7A-572A-9D3C-DC9920228735}"/>
              </a:ext>
            </a:extLst>
          </p:cNvPr>
          <p:cNvSpPr txBox="1"/>
          <p:nvPr/>
        </p:nvSpPr>
        <p:spPr>
          <a:xfrm>
            <a:off x="5737225" y="4792530"/>
            <a:ext cx="3406775" cy="307777"/>
          </a:xfrm>
          <a:prstGeom prst="rect">
            <a:avLst/>
          </a:prstGeom>
          <a:noFill/>
        </p:spPr>
        <p:txBody>
          <a:bodyPr wrap="square" rtlCol="0">
            <a:spAutoFit/>
          </a:bodyPr>
          <a:lstStyle/>
          <a:p>
            <a:r>
              <a:rPr lang="en-US" sz="1400" dirty="0"/>
              <a:t>Stanislaw Witkacy “Neny Stachurskiej” 1929 </a:t>
            </a:r>
          </a:p>
        </p:txBody>
      </p:sp>
      <p:sp>
        <p:nvSpPr>
          <p:cNvPr id="7" name="Rectangle 6">
            <a:extLst>
              <a:ext uri="{FF2B5EF4-FFF2-40B4-BE49-F238E27FC236}">
                <a16:creationId xmlns:a16="http://schemas.microsoft.com/office/drawing/2014/main" id="{B0E193F9-130F-9BA3-25FF-B4EABB772456}"/>
              </a:ext>
            </a:extLst>
          </p:cNvPr>
          <p:cNvSpPr/>
          <p:nvPr/>
        </p:nvSpPr>
        <p:spPr>
          <a:xfrm>
            <a:off x="75745" y="88210"/>
            <a:ext cx="2340884" cy="523220"/>
          </a:xfrm>
          <a:prstGeom prst="rect">
            <a:avLst/>
          </a:prstGeom>
        </p:spPr>
        <p:txBody>
          <a:bodyPr wrap="square">
            <a:spAutoFit/>
          </a:bodyPr>
          <a:lstStyle/>
          <a:p>
            <a:r>
              <a:rPr lang="en-US" sz="1400" dirty="0"/>
              <a:t>Stanislaw Witkacy “Teodora Bialynickiego-Birul” 1929 </a:t>
            </a:r>
          </a:p>
        </p:txBody>
      </p:sp>
    </p:spTree>
    <p:extLst>
      <p:ext uri="{BB962C8B-B14F-4D97-AF65-F5344CB8AC3E}">
        <p14:creationId xmlns:p14="http://schemas.microsoft.com/office/powerpoint/2010/main" val="14926768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3AC5D2C-F51B-CDDD-E24E-9EB5D278BF40}"/>
              </a:ext>
            </a:extLst>
          </p:cNvPr>
          <p:cNvPicPr>
            <a:picLocks noChangeAspect="1"/>
          </p:cNvPicPr>
          <p:nvPr/>
        </p:nvPicPr>
        <p:blipFill>
          <a:blip r:embed="rId2"/>
          <a:stretch>
            <a:fillRect/>
          </a:stretch>
        </p:blipFill>
        <p:spPr>
          <a:xfrm>
            <a:off x="0" y="0"/>
            <a:ext cx="4907552" cy="2579971"/>
          </a:xfrm>
          <a:prstGeom prst="rect">
            <a:avLst/>
          </a:prstGeom>
        </p:spPr>
      </p:pic>
      <p:sp>
        <p:nvSpPr>
          <p:cNvPr id="3" name="TextBox 2">
            <a:extLst>
              <a:ext uri="{FF2B5EF4-FFF2-40B4-BE49-F238E27FC236}">
                <a16:creationId xmlns:a16="http://schemas.microsoft.com/office/drawing/2014/main" id="{DF13889E-EC0A-7372-D662-BE4A4316B159}"/>
              </a:ext>
            </a:extLst>
          </p:cNvPr>
          <p:cNvSpPr txBox="1"/>
          <p:nvPr/>
        </p:nvSpPr>
        <p:spPr>
          <a:xfrm>
            <a:off x="190809" y="3109027"/>
            <a:ext cx="4907552" cy="1815882"/>
          </a:xfrm>
          <a:prstGeom prst="rect">
            <a:avLst/>
          </a:prstGeom>
          <a:noFill/>
        </p:spPr>
        <p:txBody>
          <a:bodyPr wrap="square">
            <a:spAutoFit/>
          </a:bodyPr>
          <a:lstStyle/>
          <a:p>
            <a:r>
              <a:rPr lang="en-US" sz="1600" b="0" i="0" dirty="0">
                <a:solidFill>
                  <a:srgbClr val="333333"/>
                </a:solidFill>
                <a:effectLst/>
              </a:rPr>
              <a:t>“Drugs were a big part of it, the aesthetic</a:t>
            </a:r>
            <a:r>
              <a:rPr lang="en-US" sz="1600" dirty="0">
                <a:solidFill>
                  <a:srgbClr val="333333"/>
                </a:solidFill>
              </a:rPr>
              <a:t> </a:t>
            </a:r>
            <a:r>
              <a:rPr lang="en-US" sz="1600" b="0" i="0" dirty="0">
                <a:solidFill>
                  <a:srgbClr val="333333"/>
                </a:solidFill>
                <a:effectLst/>
              </a:rPr>
              <a:t>has a bad name due to that. I mean Van Gogh painted his strange paintings and there’s been no mention of drugs, but drugs definitely had an influence as far as the cause was concerned, with the strange moving lines, definitely … and since I’m not ashamed about it I don’t have to hide it. That’s where it comes from.” -</a:t>
            </a:r>
            <a:r>
              <a:rPr lang="en-US" sz="1600" b="0" i="1" dirty="0">
                <a:solidFill>
                  <a:srgbClr val="333333"/>
                </a:solidFill>
                <a:effectLst/>
              </a:rPr>
              <a:t>Marijke Dunham</a:t>
            </a:r>
            <a:endParaRPr lang="en-US" sz="1600" i="1" dirty="0"/>
          </a:p>
        </p:txBody>
      </p:sp>
      <p:sp>
        <p:nvSpPr>
          <p:cNvPr id="4" name="TextBox 3">
            <a:extLst>
              <a:ext uri="{FF2B5EF4-FFF2-40B4-BE49-F238E27FC236}">
                <a16:creationId xmlns:a16="http://schemas.microsoft.com/office/drawing/2014/main" id="{73965780-8618-2F84-1882-E57A91B43004}"/>
              </a:ext>
            </a:extLst>
          </p:cNvPr>
          <p:cNvSpPr txBox="1"/>
          <p:nvPr/>
        </p:nvSpPr>
        <p:spPr>
          <a:xfrm>
            <a:off x="566786" y="2690610"/>
            <a:ext cx="3352070" cy="307777"/>
          </a:xfrm>
          <a:prstGeom prst="rect">
            <a:avLst/>
          </a:prstGeom>
          <a:noFill/>
        </p:spPr>
        <p:txBody>
          <a:bodyPr wrap="square">
            <a:spAutoFit/>
          </a:bodyPr>
          <a:lstStyle/>
          <a:p>
            <a:r>
              <a:rPr lang="en-US" sz="1400" b="0" i="0" dirty="0">
                <a:solidFill>
                  <a:srgbClr val="333333"/>
                </a:solidFill>
                <a:effectLst/>
                <a:latin typeface="Georgia" panose="02040502050405020303" pitchFamily="18" charset="0"/>
              </a:rPr>
              <a:t>Marijke Dunham, outfits for the Beatles</a:t>
            </a:r>
            <a:endParaRPr lang="en-US" sz="1400" dirty="0"/>
          </a:p>
        </p:txBody>
      </p:sp>
      <p:pic>
        <p:nvPicPr>
          <p:cNvPr id="5" name="Picture 4">
            <a:extLst>
              <a:ext uri="{FF2B5EF4-FFF2-40B4-BE49-F238E27FC236}">
                <a16:creationId xmlns:a16="http://schemas.microsoft.com/office/drawing/2014/main" id="{2F9AEFF9-51E8-F2C4-C069-50B24B3A02DF}"/>
              </a:ext>
            </a:extLst>
          </p:cNvPr>
          <p:cNvPicPr>
            <a:picLocks noChangeAspect="1"/>
          </p:cNvPicPr>
          <p:nvPr/>
        </p:nvPicPr>
        <p:blipFill>
          <a:blip r:embed="rId3"/>
          <a:stretch>
            <a:fillRect/>
          </a:stretch>
        </p:blipFill>
        <p:spPr>
          <a:xfrm>
            <a:off x="5289169" y="1288669"/>
            <a:ext cx="3854832" cy="3854832"/>
          </a:xfrm>
          <a:prstGeom prst="rect">
            <a:avLst/>
          </a:prstGeom>
        </p:spPr>
      </p:pic>
      <p:sp>
        <p:nvSpPr>
          <p:cNvPr id="6" name="TextBox 5">
            <a:extLst>
              <a:ext uri="{FF2B5EF4-FFF2-40B4-BE49-F238E27FC236}">
                <a16:creationId xmlns:a16="http://schemas.microsoft.com/office/drawing/2014/main" id="{7051508B-8838-DA87-0832-C6634E8AC014}"/>
              </a:ext>
            </a:extLst>
          </p:cNvPr>
          <p:cNvSpPr txBox="1"/>
          <p:nvPr/>
        </p:nvSpPr>
        <p:spPr>
          <a:xfrm>
            <a:off x="5397908" y="5370830"/>
            <a:ext cx="3029779" cy="400110"/>
          </a:xfrm>
          <a:prstGeom prst="rect">
            <a:avLst/>
          </a:prstGeom>
          <a:noFill/>
        </p:spPr>
        <p:txBody>
          <a:bodyPr wrap="square">
            <a:spAutoFit/>
          </a:bodyPr>
          <a:lstStyle/>
          <a:p>
            <a:pPr algn="l" fontAlgn="base"/>
            <a:r>
              <a:rPr lang="en-US" sz="1000" i="0" dirty="0">
                <a:solidFill>
                  <a:srgbClr val="000000"/>
                </a:solidFill>
                <a:effectLst/>
                <a:latin typeface="tex_gyre_adventorbold"/>
              </a:rPr>
              <a:t>The Beatles – Sgt. Pepper’s Lonely Hearts Club Band</a:t>
            </a:r>
          </a:p>
          <a:p>
            <a:pPr algn="l" fontAlgn="base"/>
            <a:r>
              <a:rPr lang="en-US" sz="1000" i="0" dirty="0">
                <a:solidFill>
                  <a:srgbClr val="000000"/>
                </a:solidFill>
                <a:effectLst/>
                <a:latin typeface="tex_gyre_adventorbold"/>
              </a:rPr>
              <a:t>(1967, designed by Peter Blake and Jann Haworth</a:t>
            </a:r>
          </a:p>
        </p:txBody>
      </p:sp>
      <p:sp>
        <p:nvSpPr>
          <p:cNvPr id="7" name="TextBox 6">
            <a:extLst>
              <a:ext uri="{FF2B5EF4-FFF2-40B4-BE49-F238E27FC236}">
                <a16:creationId xmlns:a16="http://schemas.microsoft.com/office/drawing/2014/main" id="{9F9DD183-6FDD-4E22-AFF1-355708F4D2E7}"/>
              </a:ext>
            </a:extLst>
          </p:cNvPr>
          <p:cNvSpPr txBox="1"/>
          <p:nvPr/>
        </p:nvSpPr>
        <p:spPr>
          <a:xfrm>
            <a:off x="5397908" y="388394"/>
            <a:ext cx="3508517" cy="584775"/>
          </a:xfrm>
          <a:prstGeom prst="rect">
            <a:avLst/>
          </a:prstGeom>
          <a:noFill/>
        </p:spPr>
        <p:txBody>
          <a:bodyPr wrap="square">
            <a:spAutoFit/>
          </a:bodyPr>
          <a:lstStyle/>
          <a:p>
            <a:r>
              <a:rPr lang="en-US" sz="1600" b="0" i="0" dirty="0">
                <a:solidFill>
                  <a:srgbClr val="222222"/>
                </a:solidFill>
                <a:effectLst/>
              </a:rPr>
              <a:t>"I didn't take LSD, I didn't want to be that far from my senses”-</a:t>
            </a:r>
            <a:r>
              <a:rPr lang="en-US" sz="1600" b="0" i="1" dirty="0">
                <a:solidFill>
                  <a:srgbClr val="222222"/>
                </a:solidFill>
                <a:effectLst/>
              </a:rPr>
              <a:t>Peter Blake</a:t>
            </a:r>
            <a:endParaRPr lang="en-US" sz="1600" i="1" dirty="0"/>
          </a:p>
        </p:txBody>
      </p:sp>
    </p:spTree>
    <p:extLst>
      <p:ext uri="{BB962C8B-B14F-4D97-AF65-F5344CB8AC3E}">
        <p14:creationId xmlns:p14="http://schemas.microsoft.com/office/powerpoint/2010/main" val="9527245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picture containing logo&#10;&#10;Description automatically generated">
            <a:extLst>
              <a:ext uri="{FF2B5EF4-FFF2-40B4-BE49-F238E27FC236}">
                <a16:creationId xmlns:a16="http://schemas.microsoft.com/office/drawing/2014/main" id="{816A6611-47F0-8924-4536-705AE64ACEFF}"/>
              </a:ext>
            </a:extLst>
          </p:cNvPr>
          <p:cNvPicPr>
            <a:picLocks noChangeAspect="1"/>
          </p:cNvPicPr>
          <p:nvPr/>
        </p:nvPicPr>
        <p:blipFill>
          <a:blip r:embed="rId2"/>
          <a:stretch>
            <a:fillRect/>
          </a:stretch>
        </p:blipFill>
        <p:spPr>
          <a:xfrm>
            <a:off x="4677375" y="650415"/>
            <a:ext cx="4466625" cy="4466625"/>
          </a:xfrm>
          <a:prstGeom prst="rect">
            <a:avLst/>
          </a:prstGeom>
        </p:spPr>
      </p:pic>
      <p:pic>
        <p:nvPicPr>
          <p:cNvPr id="4" name="Picture 3">
            <a:extLst>
              <a:ext uri="{FF2B5EF4-FFF2-40B4-BE49-F238E27FC236}">
                <a16:creationId xmlns:a16="http://schemas.microsoft.com/office/drawing/2014/main" id="{5614447F-D190-3A8F-3E2D-549E95E5FF3D}"/>
              </a:ext>
            </a:extLst>
          </p:cNvPr>
          <p:cNvPicPr>
            <a:picLocks noChangeAspect="1"/>
          </p:cNvPicPr>
          <p:nvPr/>
        </p:nvPicPr>
        <p:blipFill>
          <a:blip r:embed="rId3"/>
          <a:stretch>
            <a:fillRect/>
          </a:stretch>
        </p:blipFill>
        <p:spPr>
          <a:xfrm>
            <a:off x="607370" y="2723322"/>
            <a:ext cx="3541132" cy="2070420"/>
          </a:xfrm>
          <a:prstGeom prst="rect">
            <a:avLst/>
          </a:prstGeom>
        </p:spPr>
      </p:pic>
      <p:sp>
        <p:nvSpPr>
          <p:cNvPr id="12" name="Rectangle 11">
            <a:extLst>
              <a:ext uri="{FF2B5EF4-FFF2-40B4-BE49-F238E27FC236}">
                <a16:creationId xmlns:a16="http://schemas.microsoft.com/office/drawing/2014/main" id="{799448F2-0E5B-42DA-B2D1-11A14E947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7710" y="0"/>
            <a:ext cx="68580" cy="51435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E8A7552-20E1-4F34-ADAB-C1DB6634D4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37460"/>
            <a:ext cx="4594860" cy="6858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3F9AB63F-FEA5-9689-6BEE-EE79097A53F6}"/>
              </a:ext>
            </a:extLst>
          </p:cNvPr>
          <p:cNvPicPr>
            <a:picLocks noChangeAspect="1"/>
          </p:cNvPicPr>
          <p:nvPr/>
        </p:nvPicPr>
        <p:blipFill>
          <a:blip r:embed="rId4"/>
          <a:stretch>
            <a:fillRect/>
          </a:stretch>
        </p:blipFill>
        <p:spPr>
          <a:xfrm>
            <a:off x="1108649" y="-1113"/>
            <a:ext cx="2538573" cy="2538573"/>
          </a:xfrm>
          <a:prstGeom prst="rect">
            <a:avLst/>
          </a:prstGeom>
        </p:spPr>
      </p:pic>
    </p:spTree>
    <p:extLst>
      <p:ext uri="{BB962C8B-B14F-4D97-AF65-F5344CB8AC3E}">
        <p14:creationId xmlns:p14="http://schemas.microsoft.com/office/powerpoint/2010/main" val="39932726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inter Bridge.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5136803"/>
          </a:xfrm>
          <a:prstGeom prst="rect">
            <a:avLst/>
          </a:prstGeom>
        </p:spPr>
      </p:pic>
      <p:sp>
        <p:nvSpPr>
          <p:cNvPr id="2" name="Title 1"/>
          <p:cNvSpPr>
            <a:spLocks noGrp="1"/>
          </p:cNvSpPr>
          <p:nvPr>
            <p:ph type="title"/>
          </p:nvPr>
        </p:nvSpPr>
        <p:spPr>
          <a:xfrm>
            <a:off x="6542122" y="3468557"/>
            <a:ext cx="2601878" cy="1696966"/>
          </a:xfrm>
          <a:solidFill>
            <a:srgbClr val="000000"/>
          </a:solidFill>
        </p:spPr>
        <p:txBody>
          <a:bodyPr>
            <a:normAutofit/>
          </a:bodyPr>
          <a:lstStyle/>
          <a:p>
            <a:r>
              <a:rPr lang="en-US" sz="3200" b="1" i="1" dirty="0">
                <a:solidFill>
                  <a:srgbClr val="FFFF00"/>
                </a:solidFill>
              </a:rPr>
              <a:t>What you do</a:t>
            </a:r>
            <a:br>
              <a:rPr lang="en-US" sz="3200" b="1" i="1" dirty="0">
                <a:solidFill>
                  <a:srgbClr val="FFFF00"/>
                </a:solidFill>
              </a:rPr>
            </a:br>
            <a:r>
              <a:rPr lang="en-US" sz="3200" b="1" i="1" dirty="0">
                <a:solidFill>
                  <a:srgbClr val="FFFF00"/>
                </a:solidFill>
              </a:rPr>
              <a:t> has relevance</a:t>
            </a:r>
            <a:br>
              <a:rPr lang="en-US" sz="3200" b="1" i="1" dirty="0">
                <a:solidFill>
                  <a:srgbClr val="FFFF00"/>
                </a:solidFill>
              </a:rPr>
            </a:br>
            <a:r>
              <a:rPr lang="en-US" sz="3200" b="1" i="1" dirty="0">
                <a:solidFill>
                  <a:srgbClr val="FFFF00"/>
                </a:solidFill>
              </a:rPr>
              <a:t>GO PLACES</a:t>
            </a:r>
          </a:p>
        </p:txBody>
      </p:sp>
      <p:sp>
        <p:nvSpPr>
          <p:cNvPr id="3" name="TextBox 2"/>
          <p:cNvSpPr txBox="1"/>
          <p:nvPr/>
        </p:nvSpPr>
        <p:spPr>
          <a:xfrm>
            <a:off x="0" y="372646"/>
            <a:ext cx="1484338" cy="3416320"/>
          </a:xfrm>
          <a:prstGeom prst="rect">
            <a:avLst/>
          </a:prstGeom>
          <a:noFill/>
        </p:spPr>
        <p:txBody>
          <a:bodyPr wrap="none" rtlCol="0">
            <a:spAutoFit/>
          </a:bodyPr>
          <a:lstStyle/>
          <a:p>
            <a:r>
              <a:rPr lang="en-US" b="1" dirty="0">
                <a:solidFill>
                  <a:schemeClr val="bg1"/>
                </a:solidFill>
                <a:effectLst>
                  <a:glow rad="127000">
                    <a:srgbClr val="002060"/>
                  </a:glow>
                </a:effectLst>
              </a:rPr>
              <a:t>Sleep</a:t>
            </a:r>
          </a:p>
          <a:p>
            <a:r>
              <a:rPr lang="en-US" b="1" dirty="0">
                <a:solidFill>
                  <a:schemeClr val="bg1"/>
                </a:solidFill>
                <a:effectLst>
                  <a:glow rad="127000">
                    <a:srgbClr val="002060"/>
                  </a:glow>
                </a:effectLst>
              </a:rPr>
              <a:t>Anxiety</a:t>
            </a:r>
          </a:p>
          <a:p>
            <a:r>
              <a:rPr lang="en-US" b="1" dirty="0">
                <a:solidFill>
                  <a:schemeClr val="bg1"/>
                </a:solidFill>
                <a:effectLst>
                  <a:glow rad="127000">
                    <a:srgbClr val="002060"/>
                  </a:glow>
                </a:effectLst>
              </a:rPr>
              <a:t>Depression</a:t>
            </a:r>
          </a:p>
          <a:p>
            <a:r>
              <a:rPr lang="en-US" b="1" dirty="0">
                <a:solidFill>
                  <a:schemeClr val="bg1"/>
                </a:solidFill>
                <a:effectLst>
                  <a:glow rad="127000">
                    <a:srgbClr val="002060"/>
                  </a:glow>
                </a:effectLst>
              </a:rPr>
              <a:t>ADHD</a:t>
            </a:r>
          </a:p>
          <a:p>
            <a:r>
              <a:rPr lang="en-US" b="1" dirty="0">
                <a:solidFill>
                  <a:schemeClr val="bg1"/>
                </a:solidFill>
                <a:effectLst>
                  <a:glow rad="127000">
                    <a:srgbClr val="002060"/>
                  </a:glow>
                </a:effectLst>
              </a:rPr>
              <a:t>Autism</a:t>
            </a:r>
          </a:p>
          <a:p>
            <a:r>
              <a:rPr lang="en-US" b="1" dirty="0">
                <a:solidFill>
                  <a:schemeClr val="bg1"/>
                </a:solidFill>
                <a:effectLst>
                  <a:glow rad="127000">
                    <a:srgbClr val="002060"/>
                  </a:glow>
                </a:effectLst>
              </a:rPr>
              <a:t>Development</a:t>
            </a:r>
          </a:p>
          <a:p>
            <a:r>
              <a:rPr lang="en-US" b="1" dirty="0">
                <a:solidFill>
                  <a:schemeClr val="bg1"/>
                </a:solidFill>
                <a:effectLst>
                  <a:glow rad="127000">
                    <a:srgbClr val="002060"/>
                  </a:glow>
                </a:effectLst>
              </a:rPr>
              <a:t>Perception</a:t>
            </a:r>
          </a:p>
          <a:p>
            <a:r>
              <a:rPr lang="en-US" b="1" dirty="0">
                <a:solidFill>
                  <a:schemeClr val="bg1"/>
                </a:solidFill>
                <a:effectLst>
                  <a:glow rad="127000">
                    <a:srgbClr val="002060"/>
                  </a:glow>
                </a:effectLst>
              </a:rPr>
              <a:t>Drugs</a:t>
            </a:r>
          </a:p>
          <a:p>
            <a:r>
              <a:rPr lang="en-US" b="1" dirty="0">
                <a:solidFill>
                  <a:schemeClr val="bg1"/>
                </a:solidFill>
                <a:effectLst>
                  <a:glow rad="127000">
                    <a:srgbClr val="002060"/>
                  </a:glow>
                </a:effectLst>
              </a:rPr>
              <a:t>Memory</a:t>
            </a:r>
          </a:p>
          <a:p>
            <a:r>
              <a:rPr lang="en-US" b="1" dirty="0">
                <a:solidFill>
                  <a:schemeClr val="bg1"/>
                </a:solidFill>
                <a:effectLst>
                  <a:glow rad="127000">
                    <a:srgbClr val="002060"/>
                  </a:glow>
                </a:effectLst>
              </a:rPr>
              <a:t>Language</a:t>
            </a:r>
          </a:p>
          <a:p>
            <a:r>
              <a:rPr lang="en-US" b="1" dirty="0">
                <a:solidFill>
                  <a:schemeClr val="bg1"/>
                </a:solidFill>
                <a:effectLst>
                  <a:glow rad="127000">
                    <a:srgbClr val="002060"/>
                  </a:glow>
                </a:effectLst>
              </a:rPr>
              <a:t>Racial Bias</a:t>
            </a:r>
          </a:p>
          <a:p>
            <a:r>
              <a:rPr lang="mr-IN" b="1" dirty="0">
                <a:solidFill>
                  <a:schemeClr val="bg1"/>
                </a:solidFill>
                <a:effectLst>
                  <a:glow rad="127000">
                    <a:srgbClr val="002060"/>
                  </a:glow>
                </a:effectLst>
              </a:rPr>
              <a:t>…</a:t>
            </a:r>
            <a:endParaRPr lang="en-US" b="1" dirty="0">
              <a:solidFill>
                <a:schemeClr val="bg1"/>
              </a:solidFill>
              <a:effectLst>
                <a:glow rad="127000">
                  <a:srgbClr val="002060"/>
                </a:glow>
              </a:effectLst>
            </a:endParaRPr>
          </a:p>
        </p:txBody>
      </p:sp>
    </p:spTree>
    <p:extLst>
      <p:ext uri="{BB962C8B-B14F-4D97-AF65-F5344CB8AC3E}">
        <p14:creationId xmlns:p14="http://schemas.microsoft.com/office/powerpoint/2010/main" val="11039770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EB679CF-4817-1262-3233-9C7EBE4212D2}"/>
              </a:ext>
            </a:extLst>
          </p:cNvPr>
          <p:cNvPicPr>
            <a:picLocks noChangeAspect="1"/>
          </p:cNvPicPr>
          <p:nvPr/>
        </p:nvPicPr>
        <p:blipFill>
          <a:blip r:embed="rId2"/>
          <a:stretch>
            <a:fillRect/>
          </a:stretch>
        </p:blipFill>
        <p:spPr>
          <a:xfrm>
            <a:off x="727407" y="0"/>
            <a:ext cx="7689185" cy="5143500"/>
          </a:xfrm>
          <a:prstGeom prst="rect">
            <a:avLst/>
          </a:prstGeom>
        </p:spPr>
      </p:pic>
      <p:sp>
        <p:nvSpPr>
          <p:cNvPr id="5" name="Title 1">
            <a:extLst>
              <a:ext uri="{FF2B5EF4-FFF2-40B4-BE49-F238E27FC236}">
                <a16:creationId xmlns:a16="http://schemas.microsoft.com/office/drawing/2014/main" id="{8B8DEBD1-F05A-7097-8C16-C1A38E736136}"/>
              </a:ext>
            </a:extLst>
          </p:cNvPr>
          <p:cNvSpPr>
            <a:spLocks noGrp="1"/>
          </p:cNvSpPr>
          <p:nvPr>
            <p:ph type="title"/>
          </p:nvPr>
        </p:nvSpPr>
        <p:spPr>
          <a:xfrm>
            <a:off x="2770427" y="4519246"/>
            <a:ext cx="4147682" cy="624254"/>
          </a:xfrm>
        </p:spPr>
        <p:txBody>
          <a:bodyPr vert="horz" lIns="91440" tIns="45720" rIns="91440" bIns="45720" rtlCol="0" anchor="t">
            <a:noAutofit/>
          </a:bodyPr>
          <a:lstStyle/>
          <a:p>
            <a:pPr algn="l" defTabSz="914400">
              <a:lnSpc>
                <a:spcPct val="90000"/>
              </a:lnSpc>
            </a:pPr>
            <a:r>
              <a:rPr lang="en-US" sz="4000" b="1" dirty="0">
                <a:solidFill>
                  <a:srgbClr val="FFFFFF"/>
                </a:solidFill>
                <a:effectLst>
                  <a:glow rad="127000">
                    <a:schemeClr val="tx1"/>
                  </a:glow>
                </a:effectLst>
              </a:rPr>
              <a:t>Gilbert &amp; Sullivan</a:t>
            </a:r>
            <a:br>
              <a:rPr lang="en-US" sz="4000" b="1" dirty="0">
                <a:solidFill>
                  <a:srgbClr val="FFFFFF"/>
                </a:solidFill>
                <a:effectLst>
                  <a:glow rad="127000">
                    <a:schemeClr val="tx1"/>
                  </a:glow>
                </a:effectLst>
              </a:rPr>
            </a:br>
            <a:endParaRPr lang="en-US" sz="4000" b="1" dirty="0">
              <a:solidFill>
                <a:srgbClr val="FFFFFF"/>
              </a:solidFill>
              <a:effectLst>
                <a:glow rad="127000">
                  <a:schemeClr val="tx1"/>
                </a:glow>
              </a:effectLst>
            </a:endParaRPr>
          </a:p>
        </p:txBody>
      </p:sp>
    </p:spTree>
    <p:extLst>
      <p:ext uri="{BB962C8B-B14F-4D97-AF65-F5344CB8AC3E}">
        <p14:creationId xmlns:p14="http://schemas.microsoft.com/office/powerpoint/2010/main" val="31822102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24F4E0A-B5F6-18E6-AC59-1B4C6DACA75A}"/>
              </a:ext>
            </a:extLst>
          </p:cNvPr>
          <p:cNvSpPr>
            <a:spLocks noGrp="1"/>
          </p:cNvSpPr>
          <p:nvPr>
            <p:ph type="title"/>
          </p:nvPr>
        </p:nvSpPr>
        <p:spPr>
          <a:xfrm>
            <a:off x="205173" y="167331"/>
            <a:ext cx="6265035" cy="645452"/>
          </a:xfrm>
        </p:spPr>
        <p:txBody>
          <a:bodyPr>
            <a:normAutofit fontScale="90000"/>
          </a:bodyPr>
          <a:lstStyle/>
          <a:p>
            <a:pPr algn="l"/>
            <a:r>
              <a:rPr lang="en-US" b="1" dirty="0"/>
              <a:t>Your brain:  made of cells</a:t>
            </a:r>
          </a:p>
        </p:txBody>
      </p:sp>
      <p:sp>
        <p:nvSpPr>
          <p:cNvPr id="7" name="Content Placeholder 2">
            <a:extLst>
              <a:ext uri="{FF2B5EF4-FFF2-40B4-BE49-F238E27FC236}">
                <a16:creationId xmlns:a16="http://schemas.microsoft.com/office/drawing/2014/main" id="{543D88E3-5C81-D574-D3F2-9A3290A8B3BC}"/>
              </a:ext>
            </a:extLst>
          </p:cNvPr>
          <p:cNvSpPr>
            <a:spLocks noGrp="1"/>
          </p:cNvSpPr>
          <p:nvPr>
            <p:ph idx="1"/>
          </p:nvPr>
        </p:nvSpPr>
        <p:spPr>
          <a:xfrm>
            <a:off x="457200" y="814701"/>
            <a:ext cx="5298630" cy="1623300"/>
          </a:xfrm>
        </p:spPr>
        <p:txBody>
          <a:bodyPr>
            <a:normAutofit/>
          </a:bodyPr>
          <a:lstStyle/>
          <a:p>
            <a:r>
              <a:rPr lang="en-US" sz="2000" dirty="0"/>
              <a:t>Neurons</a:t>
            </a:r>
          </a:p>
          <a:p>
            <a:r>
              <a:rPr lang="en-US" sz="2000" dirty="0"/>
              <a:t>Neurons carry </a:t>
            </a:r>
            <a:r>
              <a:rPr lang="en-US" sz="2000" i="1" dirty="0"/>
              <a:t>electrical</a:t>
            </a:r>
            <a:r>
              <a:rPr lang="en-US" sz="2000" dirty="0"/>
              <a:t> messages</a:t>
            </a:r>
          </a:p>
          <a:p>
            <a:r>
              <a:rPr lang="en-US" sz="2000" dirty="0"/>
              <a:t>Neurons connect </a:t>
            </a:r>
            <a:r>
              <a:rPr lang="en-US" sz="2000" i="1" dirty="0"/>
              <a:t>chemically</a:t>
            </a:r>
            <a:r>
              <a:rPr lang="en-US" sz="2000" dirty="0"/>
              <a:t> across synapses</a:t>
            </a:r>
          </a:p>
          <a:p>
            <a:r>
              <a:rPr lang="en-US" sz="2000" dirty="0"/>
              <a:t>Neurotransmitters</a:t>
            </a:r>
          </a:p>
          <a:p>
            <a:endParaRPr lang="en-US" sz="2000" dirty="0"/>
          </a:p>
        </p:txBody>
      </p:sp>
      <p:pic>
        <p:nvPicPr>
          <p:cNvPr id="17" name="Picture 16" descr="Brain_gray.jpg">
            <a:extLst>
              <a:ext uri="{FF2B5EF4-FFF2-40B4-BE49-F238E27FC236}">
                <a16:creationId xmlns:a16="http://schemas.microsoft.com/office/drawing/2014/main" id="{193FD5EC-0F63-7C4E-406E-08BDB726B2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74262" y="382125"/>
            <a:ext cx="1964565" cy="1650895"/>
          </a:xfrm>
          <a:prstGeom prst="rect">
            <a:avLst/>
          </a:prstGeom>
        </p:spPr>
      </p:pic>
      <p:pic>
        <p:nvPicPr>
          <p:cNvPr id="18" name="Picture 17" descr="Neuron pic 265.jpg">
            <a:extLst>
              <a:ext uri="{FF2B5EF4-FFF2-40B4-BE49-F238E27FC236}">
                <a16:creationId xmlns:a16="http://schemas.microsoft.com/office/drawing/2014/main" id="{C487B1DE-AFD5-B48C-1444-9CF3516D2D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429405">
            <a:off x="872063" y="2454162"/>
            <a:ext cx="2023383" cy="1124746"/>
          </a:xfrm>
          <a:prstGeom prst="rect">
            <a:avLst/>
          </a:prstGeom>
        </p:spPr>
      </p:pic>
      <p:pic>
        <p:nvPicPr>
          <p:cNvPr id="19" name="Picture 18">
            <a:extLst>
              <a:ext uri="{FF2B5EF4-FFF2-40B4-BE49-F238E27FC236}">
                <a16:creationId xmlns:a16="http://schemas.microsoft.com/office/drawing/2014/main" id="{9A825859-6AF0-CD9B-5D98-FD8AD93222BF}"/>
              </a:ext>
            </a:extLst>
          </p:cNvPr>
          <p:cNvPicPr>
            <a:picLocks noChangeAspect="1"/>
          </p:cNvPicPr>
          <p:nvPr/>
        </p:nvPicPr>
        <p:blipFill>
          <a:blip r:embed="rId4"/>
          <a:stretch>
            <a:fillRect/>
          </a:stretch>
        </p:blipFill>
        <p:spPr>
          <a:xfrm>
            <a:off x="1454002" y="3442453"/>
            <a:ext cx="780957" cy="780957"/>
          </a:xfrm>
          <a:prstGeom prst="rect">
            <a:avLst/>
          </a:prstGeom>
        </p:spPr>
      </p:pic>
      <p:pic>
        <p:nvPicPr>
          <p:cNvPr id="20" name="Picture 19" descr="Synapse Cartwright.jpg">
            <a:extLst>
              <a:ext uri="{FF2B5EF4-FFF2-40B4-BE49-F238E27FC236}">
                <a16:creationId xmlns:a16="http://schemas.microsoft.com/office/drawing/2014/main" id="{5B5E7B4F-0FB7-ABB3-26A5-D4D7884971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3720095">
            <a:off x="6036660" y="2750983"/>
            <a:ext cx="1790621" cy="1342966"/>
          </a:xfrm>
          <a:prstGeom prst="rect">
            <a:avLst/>
          </a:prstGeom>
        </p:spPr>
      </p:pic>
      <p:cxnSp>
        <p:nvCxnSpPr>
          <p:cNvPr id="21" name="Straight Arrow Connector 20">
            <a:extLst>
              <a:ext uri="{FF2B5EF4-FFF2-40B4-BE49-F238E27FC236}">
                <a16:creationId xmlns:a16="http://schemas.microsoft.com/office/drawing/2014/main" id="{17CD2CA1-43F8-0C2F-02DE-C51C223AC78E}"/>
              </a:ext>
            </a:extLst>
          </p:cNvPr>
          <p:cNvCxnSpPr/>
          <p:nvPr/>
        </p:nvCxnSpPr>
        <p:spPr>
          <a:xfrm>
            <a:off x="2234959" y="3715266"/>
            <a:ext cx="53563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22" name="Picture 21">
            <a:extLst>
              <a:ext uri="{FF2B5EF4-FFF2-40B4-BE49-F238E27FC236}">
                <a16:creationId xmlns:a16="http://schemas.microsoft.com/office/drawing/2014/main" id="{BFB422B2-C0E6-CB60-F4CA-01DBFF079885}"/>
              </a:ext>
            </a:extLst>
          </p:cNvPr>
          <p:cNvPicPr>
            <a:picLocks noChangeAspect="1"/>
          </p:cNvPicPr>
          <p:nvPr/>
        </p:nvPicPr>
        <p:blipFill>
          <a:blip r:embed="rId6"/>
          <a:stretch>
            <a:fillRect/>
          </a:stretch>
        </p:blipFill>
        <p:spPr>
          <a:xfrm>
            <a:off x="2986404" y="3168934"/>
            <a:ext cx="702575" cy="352396"/>
          </a:xfrm>
          <a:prstGeom prst="rect">
            <a:avLst/>
          </a:prstGeom>
        </p:spPr>
      </p:pic>
      <p:pic>
        <p:nvPicPr>
          <p:cNvPr id="23" name="Picture 22" descr="Neuron pic 265.jpg">
            <a:extLst>
              <a:ext uri="{FF2B5EF4-FFF2-40B4-BE49-F238E27FC236}">
                <a16:creationId xmlns:a16="http://schemas.microsoft.com/office/drawing/2014/main" id="{9CF3E20E-5699-9CE7-DB5A-FBA01E6372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429405">
            <a:off x="3751036" y="2541028"/>
            <a:ext cx="2023383" cy="1124746"/>
          </a:xfrm>
          <a:prstGeom prst="rect">
            <a:avLst/>
          </a:prstGeom>
        </p:spPr>
      </p:pic>
      <p:pic>
        <p:nvPicPr>
          <p:cNvPr id="24" name="Picture 23">
            <a:extLst>
              <a:ext uri="{FF2B5EF4-FFF2-40B4-BE49-F238E27FC236}">
                <a16:creationId xmlns:a16="http://schemas.microsoft.com/office/drawing/2014/main" id="{BCCA3058-DC48-0F6F-A62A-19DE68B220FE}"/>
              </a:ext>
            </a:extLst>
          </p:cNvPr>
          <p:cNvPicPr>
            <a:picLocks noChangeAspect="1"/>
          </p:cNvPicPr>
          <p:nvPr/>
        </p:nvPicPr>
        <p:blipFill>
          <a:blip r:embed="rId4"/>
          <a:stretch>
            <a:fillRect/>
          </a:stretch>
        </p:blipFill>
        <p:spPr>
          <a:xfrm>
            <a:off x="4090363" y="3715266"/>
            <a:ext cx="780957" cy="780957"/>
          </a:xfrm>
          <a:prstGeom prst="rect">
            <a:avLst/>
          </a:prstGeom>
        </p:spPr>
      </p:pic>
      <p:sp>
        <p:nvSpPr>
          <p:cNvPr id="25" name="&quot;No&quot; Symbol 24">
            <a:extLst>
              <a:ext uri="{FF2B5EF4-FFF2-40B4-BE49-F238E27FC236}">
                <a16:creationId xmlns:a16="http://schemas.microsoft.com/office/drawing/2014/main" id="{CB4257C3-FC29-183B-1DFA-B60DF70717CE}"/>
              </a:ext>
            </a:extLst>
          </p:cNvPr>
          <p:cNvSpPr/>
          <p:nvPr/>
        </p:nvSpPr>
        <p:spPr>
          <a:xfrm>
            <a:off x="4922076" y="3628400"/>
            <a:ext cx="914400" cy="914400"/>
          </a:xfrm>
          <a:prstGeom prst="noSmoking">
            <a:avLst/>
          </a:prstGeom>
          <a:gradFill flip="none" rotWithShape="1">
            <a:gsLst>
              <a:gs pos="0">
                <a:schemeClr val="accent1">
                  <a:tint val="100000"/>
                  <a:shade val="100000"/>
                  <a:satMod val="130000"/>
                  <a:alpha val="16000"/>
                </a:schemeClr>
              </a:gs>
              <a:gs pos="100000">
                <a:schemeClr val="accent1">
                  <a:tint val="50000"/>
                  <a:shade val="100000"/>
                  <a:satMod val="350000"/>
                  <a:alpha val="16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ffectLst>
                <a:reflection blurRad="6350" stA="60000" endA="900" endPos="58000" dir="5400000" sy="-100000" algn="bl" rotWithShape="0"/>
              </a:effectLst>
            </a:endParaRPr>
          </a:p>
        </p:txBody>
      </p:sp>
      <p:sp>
        <p:nvSpPr>
          <p:cNvPr id="26" name="TextBox 25">
            <a:extLst>
              <a:ext uri="{FF2B5EF4-FFF2-40B4-BE49-F238E27FC236}">
                <a16:creationId xmlns:a16="http://schemas.microsoft.com/office/drawing/2014/main" id="{CAD683BF-A3EB-31F2-5722-25F37D80E166}"/>
              </a:ext>
            </a:extLst>
          </p:cNvPr>
          <p:cNvSpPr txBox="1"/>
          <p:nvPr/>
        </p:nvSpPr>
        <p:spPr>
          <a:xfrm>
            <a:off x="1276349" y="4285594"/>
            <a:ext cx="1303512" cy="461665"/>
          </a:xfrm>
          <a:prstGeom prst="rect">
            <a:avLst/>
          </a:prstGeom>
          <a:noFill/>
        </p:spPr>
        <p:txBody>
          <a:bodyPr wrap="none" rtlCol="0">
            <a:spAutoFit/>
          </a:bodyPr>
          <a:lstStyle/>
          <a:p>
            <a:r>
              <a:rPr lang="en-US" sz="2400" dirty="0"/>
              <a:t>SYNAPSE</a:t>
            </a:r>
          </a:p>
        </p:txBody>
      </p:sp>
      <p:cxnSp>
        <p:nvCxnSpPr>
          <p:cNvPr id="27" name="Straight Arrow Connector 26">
            <a:extLst>
              <a:ext uri="{FF2B5EF4-FFF2-40B4-BE49-F238E27FC236}">
                <a16:creationId xmlns:a16="http://schemas.microsoft.com/office/drawing/2014/main" id="{723E6B56-B823-01E5-7ACB-A4F5BFEB4DD2}"/>
              </a:ext>
            </a:extLst>
          </p:cNvPr>
          <p:cNvCxnSpPr>
            <a:cxnSpLocks/>
            <a:stCxn id="26" idx="3"/>
          </p:cNvCxnSpPr>
          <p:nvPr/>
        </p:nvCxnSpPr>
        <p:spPr>
          <a:xfrm flipV="1">
            <a:off x="2579861" y="3628400"/>
            <a:ext cx="780957" cy="88802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7116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Phospholipid bilayer.jpeg">
            <a:extLst>
              <a:ext uri="{FF2B5EF4-FFF2-40B4-BE49-F238E27FC236}">
                <a16:creationId xmlns:a16="http://schemas.microsoft.com/office/drawing/2014/main" id="{26219024-CD21-2D44-9E9B-8E0493484C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8361" y="1750646"/>
            <a:ext cx="3734789" cy="2801092"/>
          </a:xfrm>
          <a:prstGeom prst="rect">
            <a:avLst/>
          </a:prstGeom>
        </p:spPr>
      </p:pic>
      <p:sp>
        <p:nvSpPr>
          <p:cNvPr id="4" name="Title 1">
            <a:extLst>
              <a:ext uri="{FF2B5EF4-FFF2-40B4-BE49-F238E27FC236}">
                <a16:creationId xmlns:a16="http://schemas.microsoft.com/office/drawing/2014/main" id="{E8A871E7-8BC3-3E70-F2C7-55A89FC5AB99}"/>
              </a:ext>
            </a:extLst>
          </p:cNvPr>
          <p:cNvSpPr>
            <a:spLocks noGrp="1"/>
          </p:cNvSpPr>
          <p:nvPr>
            <p:ph type="title"/>
          </p:nvPr>
        </p:nvSpPr>
        <p:spPr>
          <a:xfrm>
            <a:off x="2581849" y="231331"/>
            <a:ext cx="6295871" cy="805959"/>
          </a:xfrm>
        </p:spPr>
        <p:txBody>
          <a:bodyPr/>
          <a:lstStyle/>
          <a:p>
            <a:r>
              <a:rPr lang="en-US" b="1" dirty="0"/>
              <a:t>All cells have membranes</a:t>
            </a:r>
          </a:p>
        </p:txBody>
      </p:sp>
      <p:pic>
        <p:nvPicPr>
          <p:cNvPr id="5" name="Picture 4" descr="Phospholipid bilayer.jpeg">
            <a:extLst>
              <a:ext uri="{FF2B5EF4-FFF2-40B4-BE49-F238E27FC236}">
                <a16:creationId xmlns:a16="http://schemas.microsoft.com/office/drawing/2014/main" id="{365B62B1-5295-E326-FC3B-8A475D4DE7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8865" y="1750646"/>
            <a:ext cx="3734789" cy="2801092"/>
          </a:xfrm>
          <a:prstGeom prst="rect">
            <a:avLst/>
          </a:prstGeom>
        </p:spPr>
      </p:pic>
      <p:sp>
        <p:nvSpPr>
          <p:cNvPr id="6" name="TextBox 5">
            <a:extLst>
              <a:ext uri="{FF2B5EF4-FFF2-40B4-BE49-F238E27FC236}">
                <a16:creationId xmlns:a16="http://schemas.microsoft.com/office/drawing/2014/main" id="{05E0DFAE-AA9F-5C44-26A7-B692F90304D2}"/>
              </a:ext>
            </a:extLst>
          </p:cNvPr>
          <p:cNvSpPr txBox="1"/>
          <p:nvPr/>
        </p:nvSpPr>
        <p:spPr>
          <a:xfrm>
            <a:off x="2387304" y="1250927"/>
            <a:ext cx="4151497" cy="461665"/>
          </a:xfrm>
          <a:prstGeom prst="rect">
            <a:avLst/>
          </a:prstGeom>
          <a:noFill/>
        </p:spPr>
        <p:txBody>
          <a:bodyPr wrap="none" rtlCol="0">
            <a:spAutoFit/>
          </a:bodyPr>
          <a:lstStyle/>
          <a:p>
            <a:r>
              <a:rPr lang="en-US" sz="2400" dirty="0"/>
              <a:t>Outside cells, including neurons</a:t>
            </a:r>
          </a:p>
        </p:txBody>
      </p:sp>
      <p:sp>
        <p:nvSpPr>
          <p:cNvPr id="7" name="TextBox 6">
            <a:extLst>
              <a:ext uri="{FF2B5EF4-FFF2-40B4-BE49-F238E27FC236}">
                <a16:creationId xmlns:a16="http://schemas.microsoft.com/office/drawing/2014/main" id="{061F02AB-AB23-EEF6-8A70-51F511FFC981}"/>
              </a:ext>
            </a:extLst>
          </p:cNvPr>
          <p:cNvSpPr txBox="1"/>
          <p:nvPr/>
        </p:nvSpPr>
        <p:spPr>
          <a:xfrm>
            <a:off x="4470929" y="4617467"/>
            <a:ext cx="1544263" cy="461665"/>
          </a:xfrm>
          <a:prstGeom prst="rect">
            <a:avLst/>
          </a:prstGeom>
          <a:noFill/>
        </p:spPr>
        <p:txBody>
          <a:bodyPr wrap="none" rtlCol="0">
            <a:spAutoFit/>
          </a:bodyPr>
          <a:lstStyle/>
          <a:p>
            <a:r>
              <a:rPr lang="en-US" sz="2400" dirty="0"/>
              <a:t>Inside cells</a:t>
            </a:r>
          </a:p>
        </p:txBody>
      </p:sp>
      <p:sp>
        <p:nvSpPr>
          <p:cNvPr id="8" name="TextBox 7">
            <a:extLst>
              <a:ext uri="{FF2B5EF4-FFF2-40B4-BE49-F238E27FC236}">
                <a16:creationId xmlns:a16="http://schemas.microsoft.com/office/drawing/2014/main" id="{976F0FBD-5E32-5E61-90DF-96780AC58B81}"/>
              </a:ext>
            </a:extLst>
          </p:cNvPr>
          <p:cNvSpPr txBox="1"/>
          <p:nvPr/>
        </p:nvSpPr>
        <p:spPr>
          <a:xfrm>
            <a:off x="6238230" y="1678201"/>
            <a:ext cx="2799100" cy="3170099"/>
          </a:xfrm>
          <a:prstGeom prst="rect">
            <a:avLst/>
          </a:prstGeom>
          <a:noFill/>
        </p:spPr>
        <p:txBody>
          <a:bodyPr wrap="none" rtlCol="0">
            <a:spAutoFit/>
          </a:bodyPr>
          <a:lstStyle/>
          <a:p>
            <a:r>
              <a:rPr lang="en-US" sz="2000" dirty="0"/>
              <a:t>Many drugs, including</a:t>
            </a:r>
          </a:p>
          <a:p>
            <a:r>
              <a:rPr lang="en-US" sz="2000" dirty="0"/>
              <a:t>psychedelics, cannot get</a:t>
            </a:r>
          </a:p>
          <a:p>
            <a:r>
              <a:rPr lang="en-US" sz="2000" dirty="0"/>
              <a:t>through, but instead act </a:t>
            </a:r>
          </a:p>
          <a:p>
            <a:r>
              <a:rPr lang="en-US" sz="2000" dirty="0"/>
              <a:t>at RECEPTORS to affect</a:t>
            </a:r>
          </a:p>
          <a:p>
            <a:r>
              <a:rPr lang="en-US" sz="2000" dirty="0"/>
              <a:t>neuron function</a:t>
            </a:r>
            <a:r>
              <a:rPr lang="is-IS" sz="2000" dirty="0"/>
              <a:t>…</a:t>
            </a:r>
          </a:p>
          <a:p>
            <a:endParaRPr lang="is-IS" sz="2000" dirty="0"/>
          </a:p>
          <a:p>
            <a:r>
              <a:rPr lang="is-IS" sz="2000" dirty="0"/>
              <a:t>Drugs (chemicals) attach </a:t>
            </a:r>
          </a:p>
          <a:p>
            <a:r>
              <a:rPr lang="is-IS" sz="2000" dirty="0"/>
              <a:t>(or “bind”) to receptors,</a:t>
            </a:r>
          </a:p>
          <a:p>
            <a:r>
              <a:rPr lang="en-US" sz="2000" dirty="0"/>
              <a:t>c</a:t>
            </a:r>
            <a:r>
              <a:rPr lang="is-IS" sz="2000" dirty="0"/>
              <a:t>hanging the activity of</a:t>
            </a:r>
          </a:p>
          <a:p>
            <a:r>
              <a:rPr lang="en-US" sz="2000" dirty="0"/>
              <a:t>affected n</a:t>
            </a:r>
            <a:r>
              <a:rPr lang="is-IS" sz="2000" dirty="0"/>
              <a:t>eurons...</a:t>
            </a:r>
            <a:endParaRPr lang="en-US" sz="2000" dirty="0"/>
          </a:p>
        </p:txBody>
      </p:sp>
      <p:sp>
        <p:nvSpPr>
          <p:cNvPr id="9" name="TextBox 8">
            <a:extLst>
              <a:ext uri="{FF2B5EF4-FFF2-40B4-BE49-F238E27FC236}">
                <a16:creationId xmlns:a16="http://schemas.microsoft.com/office/drawing/2014/main" id="{8CEAF2CB-455B-E3EC-4093-04BD39180C7B}"/>
              </a:ext>
            </a:extLst>
          </p:cNvPr>
          <p:cNvSpPr txBox="1"/>
          <p:nvPr/>
        </p:nvSpPr>
        <p:spPr>
          <a:xfrm>
            <a:off x="49089" y="4691676"/>
            <a:ext cx="4126964" cy="461665"/>
          </a:xfrm>
          <a:prstGeom prst="rect">
            <a:avLst/>
          </a:prstGeom>
          <a:noFill/>
        </p:spPr>
        <p:txBody>
          <a:bodyPr wrap="none" rtlCol="0">
            <a:spAutoFit/>
          </a:bodyPr>
          <a:lstStyle/>
          <a:p>
            <a:r>
              <a:rPr lang="en-US" sz="2400" dirty="0"/>
              <a:t>RECEPTOR:  “Protein machine”</a:t>
            </a:r>
          </a:p>
        </p:txBody>
      </p:sp>
      <p:cxnSp>
        <p:nvCxnSpPr>
          <p:cNvPr id="10" name="Straight Arrow Connector 9">
            <a:extLst>
              <a:ext uri="{FF2B5EF4-FFF2-40B4-BE49-F238E27FC236}">
                <a16:creationId xmlns:a16="http://schemas.microsoft.com/office/drawing/2014/main" id="{E41892EF-2B0B-FD30-CB85-CB98F3128451}"/>
              </a:ext>
            </a:extLst>
          </p:cNvPr>
          <p:cNvCxnSpPr>
            <a:cxnSpLocks/>
          </p:cNvCxnSpPr>
          <p:nvPr/>
        </p:nvCxnSpPr>
        <p:spPr>
          <a:xfrm flipV="1">
            <a:off x="1453224" y="4615569"/>
            <a:ext cx="296445" cy="21618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11" name="Picture 10">
            <a:extLst>
              <a:ext uri="{FF2B5EF4-FFF2-40B4-BE49-F238E27FC236}">
                <a16:creationId xmlns:a16="http://schemas.microsoft.com/office/drawing/2014/main" id="{3EF666CB-9ED4-E2BB-0127-079AA65ABC2E}"/>
              </a:ext>
            </a:extLst>
          </p:cNvPr>
          <p:cNvPicPr>
            <a:picLocks noChangeAspect="1"/>
          </p:cNvPicPr>
          <p:nvPr/>
        </p:nvPicPr>
        <p:blipFill>
          <a:blip r:embed="rId3"/>
          <a:stretch>
            <a:fillRect/>
          </a:stretch>
        </p:blipFill>
        <p:spPr>
          <a:xfrm>
            <a:off x="1849563" y="1142936"/>
            <a:ext cx="537741" cy="537741"/>
          </a:xfrm>
          <a:prstGeom prst="rect">
            <a:avLst/>
          </a:prstGeom>
        </p:spPr>
      </p:pic>
      <p:sp>
        <p:nvSpPr>
          <p:cNvPr id="12" name="TextBox 11">
            <a:extLst>
              <a:ext uri="{FF2B5EF4-FFF2-40B4-BE49-F238E27FC236}">
                <a16:creationId xmlns:a16="http://schemas.microsoft.com/office/drawing/2014/main" id="{AE97555F-35F3-A230-BB1C-28ECFC9D3EDA}"/>
              </a:ext>
            </a:extLst>
          </p:cNvPr>
          <p:cNvSpPr txBox="1"/>
          <p:nvPr/>
        </p:nvSpPr>
        <p:spPr>
          <a:xfrm>
            <a:off x="111211" y="762746"/>
            <a:ext cx="2018501" cy="707886"/>
          </a:xfrm>
          <a:prstGeom prst="rect">
            <a:avLst/>
          </a:prstGeom>
          <a:noFill/>
        </p:spPr>
        <p:txBody>
          <a:bodyPr wrap="none" rtlCol="0">
            <a:spAutoFit/>
          </a:bodyPr>
          <a:lstStyle/>
          <a:p>
            <a:pPr algn="ctr"/>
            <a:r>
              <a:rPr lang="en-US" sz="2000" dirty="0"/>
              <a:t>Neurotransmitter</a:t>
            </a:r>
          </a:p>
          <a:p>
            <a:pPr algn="ctr"/>
            <a:r>
              <a:rPr lang="en-US" sz="2000" dirty="0"/>
              <a:t>or drug</a:t>
            </a:r>
          </a:p>
        </p:txBody>
      </p:sp>
      <p:sp>
        <p:nvSpPr>
          <p:cNvPr id="13" name="Rectangle 12">
            <a:extLst>
              <a:ext uri="{FF2B5EF4-FFF2-40B4-BE49-F238E27FC236}">
                <a16:creationId xmlns:a16="http://schemas.microsoft.com/office/drawing/2014/main" id="{B3AC348F-936D-DCAB-DEF3-896989388C0D}"/>
              </a:ext>
            </a:extLst>
          </p:cNvPr>
          <p:cNvSpPr/>
          <p:nvPr/>
        </p:nvSpPr>
        <p:spPr>
          <a:xfrm>
            <a:off x="1508272" y="1686815"/>
            <a:ext cx="823984" cy="292875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77787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0A1ED06-4733-4020-9C60-81D4D80140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0CA3509-3AF9-45FE-93ED-57BB5D5E8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0541" y="136182"/>
            <a:ext cx="8867727" cy="48758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up of a robotic hand&#10;&#10;Description automatically generated with low confidence">
            <a:extLst>
              <a:ext uri="{FF2B5EF4-FFF2-40B4-BE49-F238E27FC236}">
                <a16:creationId xmlns:a16="http://schemas.microsoft.com/office/drawing/2014/main" id="{5F67FD02-7C23-D8C6-FBF5-C69DD181E4B3}"/>
              </a:ext>
            </a:extLst>
          </p:cNvPr>
          <p:cNvPicPr>
            <a:picLocks noChangeAspect="1"/>
          </p:cNvPicPr>
          <p:nvPr/>
        </p:nvPicPr>
        <p:blipFill rotWithShape="1">
          <a:blip r:embed="rId2">
            <a:alphaModFix amt="80000"/>
          </a:blip>
          <a:srcRect r="-1" b="7695"/>
          <a:stretch/>
        </p:blipFill>
        <p:spPr>
          <a:xfrm>
            <a:off x="136424" y="137160"/>
            <a:ext cx="4436269" cy="4874838"/>
          </a:xfrm>
          <a:prstGeom prst="rect">
            <a:avLst/>
          </a:prstGeom>
        </p:spPr>
      </p:pic>
      <p:pic>
        <p:nvPicPr>
          <p:cNvPr id="7" name="Picture 6" descr="Diagram&#10;&#10;Description automatically generated">
            <a:extLst>
              <a:ext uri="{FF2B5EF4-FFF2-40B4-BE49-F238E27FC236}">
                <a16:creationId xmlns:a16="http://schemas.microsoft.com/office/drawing/2014/main" id="{800EF933-CBE3-14F3-EE8E-284CFD0CCEA1}"/>
              </a:ext>
            </a:extLst>
          </p:cNvPr>
          <p:cNvPicPr>
            <a:picLocks noChangeAspect="1"/>
          </p:cNvPicPr>
          <p:nvPr/>
        </p:nvPicPr>
        <p:blipFill rotWithShape="1">
          <a:blip r:embed="rId3">
            <a:alphaModFix amt="80000"/>
          </a:blip>
          <a:srcRect t="5851" r="1" b="9263"/>
          <a:stretch/>
        </p:blipFill>
        <p:spPr>
          <a:xfrm>
            <a:off x="4705099" y="141840"/>
            <a:ext cx="4436268" cy="4874838"/>
          </a:xfrm>
          <a:prstGeom prst="rect">
            <a:avLst/>
          </a:prstGeom>
        </p:spPr>
      </p:pic>
      <p:sp>
        <p:nvSpPr>
          <p:cNvPr id="5" name="Title 1">
            <a:extLst>
              <a:ext uri="{FF2B5EF4-FFF2-40B4-BE49-F238E27FC236}">
                <a16:creationId xmlns:a16="http://schemas.microsoft.com/office/drawing/2014/main" id="{E50C7051-7EC8-0E0A-AC69-FDB6E8F981C2}"/>
              </a:ext>
            </a:extLst>
          </p:cNvPr>
          <p:cNvSpPr>
            <a:spLocks noGrp="1"/>
          </p:cNvSpPr>
          <p:nvPr>
            <p:ph type="title"/>
          </p:nvPr>
        </p:nvSpPr>
        <p:spPr>
          <a:xfrm>
            <a:off x="135732" y="131502"/>
            <a:ext cx="2514871" cy="1379354"/>
          </a:xfrm>
        </p:spPr>
        <p:txBody>
          <a:bodyPr vert="horz" lIns="91440" tIns="45720" rIns="91440" bIns="45720" rtlCol="0" anchor="b">
            <a:normAutofit/>
          </a:bodyPr>
          <a:lstStyle/>
          <a:p>
            <a:pPr algn="l" defTabSz="914400">
              <a:lnSpc>
                <a:spcPct val="90000"/>
              </a:lnSpc>
            </a:pPr>
            <a:r>
              <a:rPr lang="en-US" sz="4000" b="1" kern="1200" dirty="0">
                <a:solidFill>
                  <a:schemeClr val="bg1"/>
                </a:solidFill>
                <a:effectLst>
                  <a:glow rad="127000">
                    <a:schemeClr val="tx1"/>
                  </a:glow>
                </a:effectLst>
                <a:latin typeface="+mj-lt"/>
                <a:ea typeface="+mj-ea"/>
                <a:cs typeface="+mj-cs"/>
              </a:rPr>
              <a:t>Preludin</a:t>
            </a:r>
            <a:br>
              <a:rPr lang="en-US" sz="3000" b="1" kern="1200" dirty="0">
                <a:solidFill>
                  <a:schemeClr val="bg1"/>
                </a:solidFill>
                <a:effectLst>
                  <a:glow rad="127000">
                    <a:schemeClr val="tx1"/>
                  </a:glow>
                </a:effectLst>
                <a:latin typeface="+mj-lt"/>
                <a:ea typeface="+mj-ea"/>
                <a:cs typeface="+mj-cs"/>
              </a:rPr>
            </a:br>
            <a:r>
              <a:rPr lang="en-US" sz="2400" b="1" kern="1200" dirty="0">
                <a:solidFill>
                  <a:schemeClr val="bg1"/>
                </a:solidFill>
                <a:effectLst>
                  <a:glow rad="127000">
                    <a:schemeClr val="tx1"/>
                  </a:glow>
                </a:effectLst>
                <a:latin typeface="+mj-lt"/>
                <a:ea typeface="+mj-ea"/>
                <a:cs typeface="+mj-cs"/>
              </a:rPr>
              <a:t>Phenmetrazine</a:t>
            </a:r>
            <a:br>
              <a:rPr lang="en-US" sz="2400" b="1" kern="1200" dirty="0">
                <a:solidFill>
                  <a:schemeClr val="bg1"/>
                </a:solidFill>
                <a:effectLst>
                  <a:glow rad="127000">
                    <a:schemeClr val="tx1"/>
                  </a:glow>
                </a:effectLst>
                <a:latin typeface="+mj-lt"/>
                <a:ea typeface="+mj-ea"/>
                <a:cs typeface="+mj-cs"/>
              </a:rPr>
            </a:br>
            <a:r>
              <a:rPr lang="en-US" sz="2400" b="1" kern="1200" dirty="0">
                <a:solidFill>
                  <a:schemeClr val="bg1"/>
                </a:solidFill>
                <a:effectLst>
                  <a:glow rad="127000">
                    <a:schemeClr val="tx1"/>
                  </a:glow>
                </a:effectLst>
                <a:latin typeface="+mj-lt"/>
                <a:ea typeface="+mj-ea"/>
                <a:cs typeface="+mj-cs"/>
              </a:rPr>
              <a:t>Hydrochloride</a:t>
            </a:r>
          </a:p>
        </p:txBody>
      </p:sp>
      <p:sp>
        <p:nvSpPr>
          <p:cNvPr id="6" name="TextBox 5">
            <a:extLst>
              <a:ext uri="{FF2B5EF4-FFF2-40B4-BE49-F238E27FC236}">
                <a16:creationId xmlns:a16="http://schemas.microsoft.com/office/drawing/2014/main" id="{0FF777D0-F51E-243D-B20A-24DC7F2418B1}"/>
              </a:ext>
            </a:extLst>
          </p:cNvPr>
          <p:cNvSpPr txBox="1"/>
          <p:nvPr/>
        </p:nvSpPr>
        <p:spPr>
          <a:xfrm>
            <a:off x="2767636" y="3975704"/>
            <a:ext cx="2416431" cy="1167796"/>
          </a:xfrm>
          <a:prstGeom prst="rect">
            <a:avLst/>
          </a:prstGeom>
        </p:spPr>
        <p:txBody>
          <a:bodyPr vert="horz" lIns="91440" tIns="45720" rIns="91440" bIns="45720" rtlCol="0">
            <a:normAutofit/>
          </a:bodyPr>
          <a:lstStyle/>
          <a:p>
            <a:pPr defTabSz="914400">
              <a:lnSpc>
                <a:spcPct val="90000"/>
              </a:lnSpc>
              <a:spcAft>
                <a:spcPts val="600"/>
              </a:spcAft>
            </a:pPr>
            <a:r>
              <a:rPr lang="en-US" sz="2000" b="1" dirty="0">
                <a:solidFill>
                  <a:schemeClr val="bg1"/>
                </a:solidFill>
                <a:effectLst>
                  <a:glow rad="127000">
                    <a:schemeClr val="tx1"/>
                  </a:glow>
                </a:effectLst>
              </a:rPr>
              <a:t>“Anorectic” drug</a:t>
            </a:r>
          </a:p>
          <a:p>
            <a:pPr defTabSz="914400">
              <a:lnSpc>
                <a:spcPct val="90000"/>
              </a:lnSpc>
              <a:spcAft>
                <a:spcPts val="600"/>
              </a:spcAft>
            </a:pPr>
            <a:r>
              <a:rPr lang="en-US" sz="2000" b="1" dirty="0">
                <a:solidFill>
                  <a:schemeClr val="bg1"/>
                </a:solidFill>
                <a:effectLst>
                  <a:glow rad="127000">
                    <a:schemeClr val="tx1"/>
                  </a:glow>
                </a:effectLst>
              </a:rPr>
              <a:t>Used to treat obesity</a:t>
            </a:r>
          </a:p>
          <a:p>
            <a:pPr defTabSz="914400">
              <a:lnSpc>
                <a:spcPct val="90000"/>
              </a:lnSpc>
              <a:spcAft>
                <a:spcPts val="600"/>
              </a:spcAft>
            </a:pPr>
            <a:r>
              <a:rPr lang="en-US" sz="2000" b="1" dirty="0">
                <a:solidFill>
                  <a:schemeClr val="bg1"/>
                </a:solidFill>
                <a:effectLst>
                  <a:glow rad="127000">
                    <a:schemeClr val="tx1"/>
                  </a:glow>
                </a:effectLst>
              </a:rPr>
              <a:t>“Sympathomimetic”</a:t>
            </a:r>
          </a:p>
        </p:txBody>
      </p:sp>
    </p:spTree>
    <p:extLst>
      <p:ext uri="{BB962C8B-B14F-4D97-AF65-F5344CB8AC3E}">
        <p14:creationId xmlns:p14="http://schemas.microsoft.com/office/powerpoint/2010/main" val="269333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C015B7C-CBF1-8FD0-2A2C-26719359DF45}"/>
              </a:ext>
            </a:extLst>
          </p:cNvPr>
          <p:cNvPicPr>
            <a:picLocks noChangeAspect="1"/>
          </p:cNvPicPr>
          <p:nvPr/>
        </p:nvPicPr>
        <p:blipFill>
          <a:blip r:embed="rId2"/>
          <a:stretch>
            <a:fillRect/>
          </a:stretch>
        </p:blipFill>
        <p:spPr>
          <a:xfrm>
            <a:off x="-1" y="4684"/>
            <a:ext cx="9152345" cy="5138816"/>
          </a:xfrm>
          <a:prstGeom prst="rect">
            <a:avLst/>
          </a:prstGeom>
        </p:spPr>
      </p:pic>
      <p:sp>
        <p:nvSpPr>
          <p:cNvPr id="5" name="Title 1">
            <a:extLst>
              <a:ext uri="{FF2B5EF4-FFF2-40B4-BE49-F238E27FC236}">
                <a16:creationId xmlns:a16="http://schemas.microsoft.com/office/drawing/2014/main" id="{E3C39CA1-D910-F0FA-DA24-EBE032A85AA3}"/>
              </a:ext>
            </a:extLst>
          </p:cNvPr>
          <p:cNvSpPr>
            <a:spLocks noGrp="1"/>
          </p:cNvSpPr>
          <p:nvPr>
            <p:ph type="title"/>
          </p:nvPr>
        </p:nvSpPr>
        <p:spPr>
          <a:xfrm>
            <a:off x="5012575" y="4244926"/>
            <a:ext cx="3782291" cy="624254"/>
          </a:xfrm>
        </p:spPr>
        <p:txBody>
          <a:bodyPr vert="horz" lIns="91440" tIns="45720" rIns="91440" bIns="45720" rtlCol="0" anchor="t">
            <a:noAutofit/>
          </a:bodyPr>
          <a:lstStyle/>
          <a:p>
            <a:pPr algn="l" defTabSz="914400">
              <a:lnSpc>
                <a:spcPct val="90000"/>
              </a:lnSpc>
            </a:pPr>
            <a:r>
              <a:rPr lang="en-US" sz="4000" b="1" dirty="0">
                <a:solidFill>
                  <a:srgbClr val="FFFFFF"/>
                </a:solidFill>
                <a:effectLst>
                  <a:glow rad="127000">
                    <a:schemeClr val="tx1"/>
                  </a:glow>
                </a:effectLst>
              </a:rPr>
              <a:t>The Beatles 1963</a:t>
            </a:r>
            <a:br>
              <a:rPr lang="en-US" sz="4000" b="1" dirty="0">
                <a:solidFill>
                  <a:srgbClr val="FFFFFF"/>
                </a:solidFill>
                <a:effectLst>
                  <a:glow rad="127000">
                    <a:schemeClr val="tx1"/>
                  </a:glow>
                </a:effectLst>
              </a:rPr>
            </a:br>
            <a:endParaRPr lang="en-US" sz="4000" b="1" dirty="0">
              <a:solidFill>
                <a:srgbClr val="FFFFFF"/>
              </a:solidFill>
              <a:effectLst>
                <a:glow rad="127000">
                  <a:schemeClr val="tx1"/>
                </a:glow>
              </a:effectLst>
            </a:endParaRPr>
          </a:p>
        </p:txBody>
      </p:sp>
      <p:sp>
        <p:nvSpPr>
          <p:cNvPr id="6" name="TextBox 5">
            <a:extLst>
              <a:ext uri="{FF2B5EF4-FFF2-40B4-BE49-F238E27FC236}">
                <a16:creationId xmlns:a16="http://schemas.microsoft.com/office/drawing/2014/main" id="{DAFAADB7-F077-A4AE-6D1F-0BBF47785787}"/>
              </a:ext>
            </a:extLst>
          </p:cNvPr>
          <p:cNvSpPr txBox="1"/>
          <p:nvPr/>
        </p:nvSpPr>
        <p:spPr>
          <a:xfrm>
            <a:off x="3446941" y="3598595"/>
            <a:ext cx="2687851" cy="646331"/>
          </a:xfrm>
          <a:prstGeom prst="rect">
            <a:avLst/>
          </a:prstGeom>
          <a:noFill/>
        </p:spPr>
        <p:txBody>
          <a:bodyPr wrap="square" rtlCol="0">
            <a:spAutoFit/>
          </a:bodyPr>
          <a:lstStyle/>
          <a:p>
            <a:r>
              <a:rPr lang="en-US" b="1" dirty="0">
                <a:solidFill>
                  <a:schemeClr val="bg1"/>
                </a:solidFill>
                <a:effectLst>
                  <a:glow rad="127000">
                    <a:srgbClr val="002060"/>
                  </a:glow>
                </a:effectLst>
              </a:rPr>
              <a:t>She Loves You</a:t>
            </a:r>
          </a:p>
          <a:p>
            <a:r>
              <a:rPr lang="en-US" b="1" dirty="0">
                <a:solidFill>
                  <a:schemeClr val="bg1"/>
                </a:solidFill>
                <a:effectLst>
                  <a:glow rad="127000">
                    <a:srgbClr val="002060"/>
                  </a:glow>
                </a:effectLst>
              </a:rPr>
              <a:t>I Want to Hold Your Hand</a:t>
            </a:r>
          </a:p>
        </p:txBody>
      </p:sp>
    </p:spTree>
    <p:extLst>
      <p:ext uri="{BB962C8B-B14F-4D97-AF65-F5344CB8AC3E}">
        <p14:creationId xmlns:p14="http://schemas.microsoft.com/office/powerpoint/2010/main" val="39818318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3792</TotalTime>
  <Words>925</Words>
  <Application>Microsoft Macintosh PowerPoint</Application>
  <PresentationFormat>On-screen Show (16:9)</PresentationFormat>
  <Paragraphs>154</Paragraphs>
  <Slides>35</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35</vt:i4>
      </vt:variant>
    </vt:vector>
  </HeadingPairs>
  <TitlesOfParts>
    <vt:vector size="41" baseType="lpstr">
      <vt:lpstr>Arial</vt:lpstr>
      <vt:lpstr>Calibri</vt:lpstr>
      <vt:lpstr>Georgia</vt:lpstr>
      <vt:lpstr>tex_gyre_adventorbold</vt:lpstr>
      <vt:lpstr>Times New Roman</vt:lpstr>
      <vt:lpstr>Office Theme</vt:lpstr>
      <vt:lpstr>Music, Brains, Drugs &amp; The Beatles </vt:lpstr>
      <vt:lpstr>Northwest Noggin </vt:lpstr>
      <vt:lpstr>Art &amp; Brains!</vt:lpstr>
      <vt:lpstr>What you do  has relevance GO PLACES</vt:lpstr>
      <vt:lpstr>Gilbert &amp; Sullivan </vt:lpstr>
      <vt:lpstr>Your brain:  made of cells</vt:lpstr>
      <vt:lpstr>All cells have membranes</vt:lpstr>
      <vt:lpstr>Preludin Phenmetrazine Hydrochloride</vt:lpstr>
      <vt:lpstr>The Beatles 1963 </vt:lpstr>
      <vt:lpstr>PowerPoint Presentation</vt:lpstr>
      <vt:lpstr>PowerPoint Presentation</vt:lpstr>
      <vt:lpstr>PowerPoint Presentation</vt:lpstr>
      <vt:lpstr>PowerPoint Presentation</vt:lpstr>
      <vt:lpstr>PowerPoint Presentation</vt:lpstr>
      <vt:lpstr>The Beatles </vt:lpstr>
      <vt:lpstr>PowerPoint Presentation</vt:lpstr>
      <vt:lpstr>Most psychedelics are agonists at ONE type of SEROTONIN receptor (5-HT2A)</vt:lpstr>
      <vt:lpstr>Where are these receptors?</vt:lpstr>
      <vt:lpstr>PowerPoint Presentation</vt:lpstr>
      <vt:lpstr>PowerPoint Presentation</vt:lpstr>
      <vt:lpstr>PowerPoint Presentation</vt:lpstr>
      <vt:lpstr>“Default mode” network</vt:lpstr>
      <vt:lpstr>“We all live in a yellow submarine…”</vt:lpstr>
      <vt:lpstr>The Beatles </vt:lpstr>
      <vt:lpstr>PowerPoint Presentation</vt:lpstr>
      <vt:lpstr>PowerPoint Presentation</vt:lpstr>
      <vt:lpstr>PowerPoint Presentation</vt:lpstr>
      <vt:lpstr>PowerPoint Presentation</vt:lpstr>
      <vt:lpstr>PowerPoint Presentation</vt:lpstr>
      <vt:lpstr>The Beatles </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Bill Griesar</dc:creator>
  <cp:lastModifiedBy>Bill Griesar</cp:lastModifiedBy>
  <cp:revision>56</cp:revision>
  <dcterms:created xsi:type="dcterms:W3CDTF">2020-06-18T17:50:42Z</dcterms:created>
  <dcterms:modified xsi:type="dcterms:W3CDTF">2022-09-29T22:14:19Z</dcterms:modified>
</cp:coreProperties>
</file>