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427" r:id="rId2"/>
    <p:sldId id="287" r:id="rId3"/>
    <p:sldId id="294" r:id="rId4"/>
    <p:sldId id="256" r:id="rId5"/>
    <p:sldId id="283" r:id="rId6"/>
    <p:sldId id="291" r:id="rId7"/>
    <p:sldId id="282" r:id="rId8"/>
    <p:sldId id="259" r:id="rId9"/>
    <p:sldId id="428" r:id="rId10"/>
    <p:sldId id="422" r:id="rId11"/>
    <p:sldId id="423" r:id="rId12"/>
    <p:sldId id="426" r:id="rId13"/>
    <p:sldId id="257" r:id="rId14"/>
    <p:sldId id="290" r:id="rId15"/>
    <p:sldId id="275" r:id="rId16"/>
    <p:sldId id="280" r:id="rId17"/>
    <p:sldId id="429" r:id="rId18"/>
    <p:sldId id="430" r:id="rId19"/>
    <p:sldId id="431" r:id="rId20"/>
    <p:sldId id="432" r:id="rId21"/>
    <p:sldId id="433" r:id="rId22"/>
    <p:sldId id="434" r:id="rId23"/>
    <p:sldId id="276" r:id="rId24"/>
    <p:sldId id="278" r:id="rId25"/>
    <p:sldId id="292" r:id="rId26"/>
    <p:sldId id="304" r:id="rId27"/>
    <p:sldId id="425" r:id="rId28"/>
    <p:sldId id="295" r:id="rId29"/>
    <p:sldId id="297" r:id="rId30"/>
    <p:sldId id="418" r:id="rId31"/>
    <p:sldId id="419" r:id="rId32"/>
    <p:sldId id="414" r:id="rId33"/>
    <p:sldId id="298" r:id="rId34"/>
    <p:sldId id="303" r:id="rId35"/>
    <p:sldId id="306" r:id="rId36"/>
    <p:sldId id="302" r:id="rId37"/>
    <p:sldId id="305" r:id="rId38"/>
    <p:sldId id="299" r:id="rId39"/>
    <p:sldId id="307" r:id="rId40"/>
    <p:sldId id="300" r:id="rId41"/>
    <p:sldId id="413" r:id="rId42"/>
    <p:sldId id="416" r:id="rId43"/>
    <p:sldId id="301" r:id="rId44"/>
    <p:sldId id="417" r:id="rId45"/>
    <p:sldId id="424" r:id="rId4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2FF"/>
    <a:srgbClr val="0087FF"/>
    <a:srgbClr val="005493"/>
    <a:srgbClr val="0432FF"/>
    <a:srgbClr val="21F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19"/>
    <p:restoredTop sz="94624"/>
  </p:normalViewPr>
  <p:slideViewPr>
    <p:cSldViewPr snapToGrid="0" snapToObjects="1">
      <p:cViewPr varScale="1">
        <p:scale>
          <a:sx n="196" d="100"/>
          <a:sy n="196" d="100"/>
        </p:scale>
        <p:origin x="168" y="45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2EAEE-259B-9C42-986B-C9A92423585C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05400-ACDE-2643-A15F-D78BFB3EC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7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AB882-9C02-4820-80F5-7B1FBE3FDD6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00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05400-ACDE-2643-A15F-D78BFB3ECF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34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05400-ACDE-2643-A15F-D78BFB3ECF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09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05400-ACDE-2643-A15F-D78BFB3ECF9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4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6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9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4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2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9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6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6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6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0000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0940D-2004-0349-8066-31A1E9D7BA54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0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BD933D71-E6CA-FD45-BF0B-21A223A153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6"/>
            <a:ext cx="9143977" cy="51435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27533" y="825237"/>
            <a:ext cx="5143502" cy="3493010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7CDFA3-BEC8-A246-AC3B-8C948547B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" y="0"/>
            <a:ext cx="4414253" cy="22726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9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</a:rPr>
              <a:t>ART &amp; BRAINS: Collaborating with our community for future success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55140" y="1654638"/>
            <a:ext cx="5143502" cy="1834218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404E63-B13D-7541-98E2-247B67DC9782}"/>
              </a:ext>
            </a:extLst>
          </p:cNvPr>
          <p:cNvSpPr txBox="1">
            <a:spLocks/>
          </p:cNvSpPr>
          <p:nvPr/>
        </p:nvSpPr>
        <p:spPr>
          <a:xfrm>
            <a:off x="6127453" y="4505821"/>
            <a:ext cx="3014260" cy="637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39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</a:rPr>
              <a:t>nwnoggin.org</a:t>
            </a:r>
          </a:p>
        </p:txBody>
      </p:sp>
    </p:spTree>
    <p:extLst>
      <p:ext uri="{BB962C8B-B14F-4D97-AF65-F5344CB8AC3E}">
        <p14:creationId xmlns:p14="http://schemas.microsoft.com/office/powerpoint/2010/main" val="624175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person, outdoor, group, people&#10;&#10;Description automatically generated">
            <a:extLst>
              <a:ext uri="{FF2B5EF4-FFF2-40B4-BE49-F238E27FC236}">
                <a16:creationId xmlns:a16="http://schemas.microsoft.com/office/drawing/2014/main" id="{56CB186E-F7B6-444F-9C66-104EFDC5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014" y="-1"/>
            <a:ext cx="3251586" cy="1998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1B8167-F608-F14E-849A-0007662E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73831" cy="857250"/>
          </a:xfrm>
          <a:solidFill>
            <a:srgbClr val="0087FF"/>
          </a:solidFill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Noggin + TRIO</a:t>
            </a:r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FB0E2FBC-602A-0B4A-96A4-D4D871556F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" y="857250"/>
            <a:ext cx="6058890" cy="4286249"/>
          </a:xfrm>
          <a:prstGeom prst="rect">
            <a:avLst/>
          </a:prstGeom>
        </p:spPr>
      </p:pic>
      <p:pic>
        <p:nvPicPr>
          <p:cNvPr id="15" name="Picture 14" descr="A group of people outside&#10;&#10;Description automatically generated with medium confidence">
            <a:extLst>
              <a:ext uri="{FF2B5EF4-FFF2-40B4-BE49-F238E27FC236}">
                <a16:creationId xmlns:a16="http://schemas.microsoft.com/office/drawing/2014/main" id="{CD43EE52-586C-CC46-9025-F561C7C650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441" y="1666080"/>
            <a:ext cx="4636560" cy="3477420"/>
          </a:xfrm>
          <a:prstGeom prst="rect">
            <a:avLst/>
          </a:prstGeom>
        </p:spPr>
      </p:pic>
      <p:pic>
        <p:nvPicPr>
          <p:cNvPr id="7" name="Picture 6" descr="A picture containing person, outdoor, family, crowd&#10;&#10;Description automatically generated">
            <a:extLst>
              <a:ext uri="{FF2B5EF4-FFF2-40B4-BE49-F238E27FC236}">
                <a16:creationId xmlns:a16="http://schemas.microsoft.com/office/drawing/2014/main" id="{0EDB010B-1DEF-EC44-83F0-4F6EAAECC2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602" y="2204359"/>
            <a:ext cx="2285997" cy="1714498"/>
          </a:xfrm>
          <a:prstGeom prst="rect">
            <a:avLst/>
          </a:prstGeom>
        </p:spPr>
      </p:pic>
      <p:pic>
        <p:nvPicPr>
          <p:cNvPr id="9" name="Picture 8" descr="A picture containing text, grass, sign&#10;&#10;Description automatically generated">
            <a:extLst>
              <a:ext uri="{FF2B5EF4-FFF2-40B4-BE49-F238E27FC236}">
                <a16:creationId xmlns:a16="http://schemas.microsoft.com/office/drawing/2014/main" id="{D73ACB49-3404-F64E-B3F2-059A9EA78B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01" y="564"/>
            <a:ext cx="2303813" cy="16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36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8E46D2-819E-D247-85CA-E84C57A2BF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065" y="0"/>
            <a:ext cx="5212935" cy="5143500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38AB555-1513-1245-810B-9631C84764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4003470" cy="42862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236174-ABF1-8D41-B530-00DB50E11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991100" cy="857250"/>
          </a:xfrm>
          <a:solidFill>
            <a:srgbClr val="0087FF"/>
          </a:solidFill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Noggin + TRIO</a:t>
            </a:r>
          </a:p>
        </p:txBody>
      </p:sp>
    </p:spTree>
    <p:extLst>
      <p:ext uri="{BB962C8B-B14F-4D97-AF65-F5344CB8AC3E}">
        <p14:creationId xmlns:p14="http://schemas.microsoft.com/office/powerpoint/2010/main" val="319895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4C4CB52B-FD9B-C843-8D13-401EDB3AA3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60203" cy="51435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6083DF-F6DE-574B-992F-071F975D61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203" y="83127"/>
            <a:ext cx="4683799" cy="4796822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5C165BF-F1C8-ED49-A557-7864EB5DC2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279" y="1840675"/>
            <a:ext cx="2925785" cy="3302825"/>
          </a:xfrm>
          <a:prstGeom prst="rect">
            <a:avLst/>
          </a:prstGeom>
        </p:spPr>
      </p:pic>
      <p:pic>
        <p:nvPicPr>
          <p:cNvPr id="11" name="Picture 10" descr="A group of people sitting at desk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EC8C662-1251-334B-8E1D-6AAD14A701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214" y="1840675"/>
            <a:ext cx="2925784" cy="330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1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5305" y="140367"/>
            <a:ext cx="4926274" cy="57210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>
                <a:solidFill>
                  <a:srgbClr val="0000FF"/>
                </a:solidFill>
              </a:rPr>
              <a:t>Why art &amp; brains..?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961" y="2518429"/>
            <a:ext cx="3440040" cy="2625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9906"/>
            <a:ext cx="3407221" cy="319359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5306" y="714987"/>
            <a:ext cx="4614828" cy="110743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Motivation, engagement, </a:t>
            </a:r>
            <a:r>
              <a:rPr lang="en-US" sz="2000" b="1" dirty="0">
                <a:solidFill>
                  <a:srgbClr val="C00000"/>
                </a:solidFill>
              </a:rPr>
              <a:t>empathy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Exploration, creativity, INNOVATION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Personal relevance of STEAM material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  <p:pic>
        <p:nvPicPr>
          <p:cNvPr id="2" name="Picture 1" descr="Making pipe cleaner neuron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960" y="0"/>
            <a:ext cx="3440040" cy="2506374"/>
          </a:xfrm>
          <a:prstGeom prst="rect">
            <a:avLst/>
          </a:prstGeom>
        </p:spPr>
      </p:pic>
      <p:pic>
        <p:nvPicPr>
          <p:cNvPr id="3" name="Picture 2" descr="IMG_510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222" y="1949907"/>
            <a:ext cx="2296740" cy="3193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949906"/>
            <a:ext cx="281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Build your own mouse line!</a:t>
            </a:r>
          </a:p>
        </p:txBody>
      </p:sp>
    </p:spTree>
    <p:extLst>
      <p:ext uri="{BB962C8B-B14F-4D97-AF65-F5344CB8AC3E}">
        <p14:creationId xmlns:p14="http://schemas.microsoft.com/office/powerpoint/2010/main" val="3604534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180" y="0"/>
            <a:ext cx="484882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317999" cy="2524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07284"/>
            <a:ext cx="4318000" cy="2836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" y="3820061"/>
            <a:ext cx="19316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Researchers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Clinicians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Policy makers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Houseless youth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23BDAC-8110-5940-BDA1-C1F0458E48D4}"/>
              </a:ext>
            </a:extLst>
          </p:cNvPr>
          <p:cNvSpPr txBox="1"/>
          <p:nvPr/>
        </p:nvSpPr>
        <p:spPr>
          <a:xfrm>
            <a:off x="0" y="0"/>
            <a:ext cx="240027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To see </a:t>
            </a:r>
            <a:r>
              <a:rPr lang="en-US" sz="2400" b="1" dirty="0">
                <a:solidFill>
                  <a:srgbClr val="FFFF00"/>
                </a:solidFill>
              </a:rPr>
              <a:t>other</a:t>
            </a:r>
            <a:r>
              <a:rPr lang="en-US" sz="2000" b="1" dirty="0">
                <a:solidFill>
                  <a:srgbClr val="FFFF00"/>
                </a:solidFill>
              </a:rPr>
              <a:t> people</a:t>
            </a:r>
          </a:p>
        </p:txBody>
      </p:sp>
    </p:spTree>
    <p:extLst>
      <p:ext uri="{BB962C8B-B14F-4D97-AF65-F5344CB8AC3E}">
        <p14:creationId xmlns:p14="http://schemas.microsoft.com/office/powerpoint/2010/main" val="315691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117564" y="0"/>
            <a:ext cx="3847432" cy="774599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00FF"/>
                </a:solidFill>
              </a:rPr>
              <a:t>Rural Outreach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60" y="1830240"/>
            <a:ext cx="2732617" cy="1977116"/>
          </a:xfrm>
          <a:prstGeom prst="rect">
            <a:avLst/>
          </a:prstGeom>
        </p:spPr>
      </p:pic>
      <p:sp>
        <p:nvSpPr>
          <p:cNvPr id="6" name="Oval 5"/>
          <p:cNvSpPr>
            <a:spLocks/>
          </p:cNvSpPr>
          <p:nvPr/>
        </p:nvSpPr>
        <p:spPr>
          <a:xfrm>
            <a:off x="1347070" y="2443676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1448154" y="2952437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4493603" flipH="1">
            <a:off x="2139483" y="1216376"/>
            <a:ext cx="113151" cy="168343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20383092" flipH="1">
            <a:off x="1697495" y="2980088"/>
            <a:ext cx="45719" cy="977177"/>
          </a:xfrm>
          <a:prstGeom prst="triangle">
            <a:avLst>
              <a:gd name="adj" fmla="val 1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58291" y="1133392"/>
            <a:ext cx="1898713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Davenport, WA</a:t>
            </a:r>
          </a:p>
          <a:p>
            <a:r>
              <a:rPr lang="en-US" dirty="0">
                <a:solidFill>
                  <a:srgbClr val="FFFF00"/>
                </a:solidFill>
              </a:rPr>
              <a:t>Pop: 1,700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180" y="16387"/>
            <a:ext cx="5093192" cy="28649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826"/>
          <a:stretch/>
        </p:blipFill>
        <p:spPr>
          <a:xfrm>
            <a:off x="5259965" y="2731389"/>
            <a:ext cx="3632099" cy="2230851"/>
          </a:xfrm>
          <a:prstGeom prst="rect">
            <a:avLst/>
          </a:prstGeom>
        </p:spPr>
      </p:pic>
      <p:sp>
        <p:nvSpPr>
          <p:cNvPr id="16" name="Oval 15"/>
          <p:cNvSpPr>
            <a:spLocks/>
          </p:cNvSpPr>
          <p:nvPr/>
        </p:nvSpPr>
        <p:spPr>
          <a:xfrm>
            <a:off x="617483" y="2903933"/>
            <a:ext cx="82296" cy="61722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20383092" flipH="1">
            <a:off x="1337915" y="2915442"/>
            <a:ext cx="45719" cy="1610865"/>
          </a:xfrm>
          <a:prstGeom prst="triangle">
            <a:avLst>
              <a:gd name="adj" fmla="val 1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/>
          </p:cNvSpPr>
          <p:nvPr/>
        </p:nvSpPr>
        <p:spPr>
          <a:xfrm>
            <a:off x="1008008" y="2922670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/>
          </p:cNvSpPr>
          <p:nvPr/>
        </p:nvSpPr>
        <p:spPr>
          <a:xfrm>
            <a:off x="374904" y="3506389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/>
          </p:cNvSpPr>
          <p:nvPr/>
        </p:nvSpPr>
        <p:spPr>
          <a:xfrm>
            <a:off x="351037" y="3256358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/>
          </p:cNvSpPr>
          <p:nvPr/>
        </p:nvSpPr>
        <p:spPr>
          <a:xfrm>
            <a:off x="457200" y="3018232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>
            <a:cxnSpLocks/>
            <a:stCxn id="20" idx="4"/>
          </p:cNvCxnSpPr>
          <p:nvPr/>
        </p:nvCxnSpPr>
        <p:spPr>
          <a:xfrm flipV="1">
            <a:off x="498348" y="2056724"/>
            <a:ext cx="201431" cy="102323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7387" y="1133392"/>
            <a:ext cx="1782483" cy="923330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Siletz, Amity &amp; Willamina, OR</a:t>
            </a:r>
          </a:p>
          <a:p>
            <a:r>
              <a:rPr lang="en-US" dirty="0">
                <a:solidFill>
                  <a:srgbClr val="FFFF00"/>
                </a:solidFill>
              </a:rPr>
              <a:t>Pop: 4,000</a:t>
            </a:r>
          </a:p>
        </p:txBody>
      </p:sp>
      <p:cxnSp>
        <p:nvCxnSpPr>
          <p:cNvPr id="24" name="Straight Arrow Connector 23"/>
          <p:cNvCxnSpPr>
            <a:cxnSpLocks/>
            <a:stCxn id="19" idx="4"/>
          </p:cNvCxnSpPr>
          <p:nvPr/>
        </p:nvCxnSpPr>
        <p:spPr>
          <a:xfrm flipV="1">
            <a:off x="392185" y="2056724"/>
            <a:ext cx="41148" cy="1261356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1793" y="3807356"/>
            <a:ext cx="1201411" cy="1200329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Meservy Meadows, OR Pop: ~40</a:t>
            </a:r>
          </a:p>
        </p:txBody>
      </p:sp>
      <p:cxnSp>
        <p:nvCxnSpPr>
          <p:cNvPr id="28" name="Straight Arrow Connector 27"/>
          <p:cNvCxnSpPr>
            <a:cxnSpLocks/>
            <a:stCxn id="18" idx="4"/>
          </p:cNvCxnSpPr>
          <p:nvPr/>
        </p:nvCxnSpPr>
        <p:spPr>
          <a:xfrm>
            <a:off x="416052" y="3568111"/>
            <a:ext cx="29096" cy="23924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89" y="1741661"/>
            <a:ext cx="3480977" cy="1958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584" y="2881308"/>
            <a:ext cx="3983789" cy="22635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96948" y="601474"/>
            <a:ext cx="2099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TO GO PLACES!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39023" y="0"/>
            <a:ext cx="2823350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Food, housing, baby goats</a:t>
            </a:r>
            <a:r>
              <a:rPr lang="mr-IN" dirty="0">
                <a:solidFill>
                  <a:srgbClr val="FFFF00"/>
                </a:solidFill>
              </a:rPr>
              <a:t>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61410" y="4154326"/>
            <a:ext cx="2269339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Heppner &amp; Ione, OR</a:t>
            </a:r>
          </a:p>
          <a:p>
            <a:r>
              <a:rPr lang="en-US" dirty="0">
                <a:solidFill>
                  <a:srgbClr val="FFFF00"/>
                </a:solidFill>
              </a:rPr>
              <a:t>Pop: 1,240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11160" y="3376545"/>
            <a:ext cx="1977239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La Grande, OR</a:t>
            </a:r>
          </a:p>
          <a:p>
            <a:r>
              <a:rPr lang="en-US" dirty="0">
                <a:solidFill>
                  <a:srgbClr val="FFFF00"/>
                </a:solidFill>
              </a:rPr>
              <a:t>Pop: 13,000</a:t>
            </a:r>
          </a:p>
        </p:txBody>
      </p:sp>
    </p:spTree>
    <p:extLst>
      <p:ext uri="{BB962C8B-B14F-4D97-AF65-F5344CB8AC3E}">
        <p14:creationId xmlns:p14="http://schemas.microsoft.com/office/powerpoint/2010/main" val="642173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" y="5089"/>
            <a:ext cx="5705952" cy="5138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4795202" cy="68876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0000FF"/>
                </a:solidFill>
              </a:rPr>
              <a:t>Neuroscience &amp; Law</a:t>
            </a:r>
          </a:p>
        </p:txBody>
      </p:sp>
      <p:pic>
        <p:nvPicPr>
          <p:cNvPr id="5" name="Picture 4" descr="A screenshot of a social media post of a person&#10;&#10;Description automatically generated">
            <a:extLst>
              <a:ext uri="{FF2B5EF4-FFF2-40B4-BE49-F238E27FC236}">
                <a16:creationId xmlns:a16="http://schemas.microsoft.com/office/drawing/2014/main" id="{778E1DAB-3C26-4E4B-B976-3EC443884F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252" y="0"/>
            <a:ext cx="4330700" cy="46291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772" y="4557712"/>
            <a:ext cx="6515229" cy="585788"/>
          </a:xfrm>
          <a:solidFill>
            <a:srgbClr val="000000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MacLaren Youth Correctional Facility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23C0A-2935-A748-878E-BAF13F7B4595}"/>
              </a:ext>
            </a:extLst>
          </p:cNvPr>
          <p:cNvSpPr txBox="1"/>
          <p:nvPr/>
        </p:nvSpPr>
        <p:spPr>
          <a:xfrm>
            <a:off x="9048" y="688769"/>
            <a:ext cx="457490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To listen, learn, empower &amp; make change</a:t>
            </a:r>
          </a:p>
        </p:txBody>
      </p:sp>
    </p:spTree>
    <p:extLst>
      <p:ext uri="{BB962C8B-B14F-4D97-AF65-F5344CB8AC3E}">
        <p14:creationId xmlns:p14="http://schemas.microsoft.com/office/powerpoint/2010/main" val="2892113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FC42B3-62A4-444F-ABB8-99F0B74E4E21}"/>
              </a:ext>
            </a:extLst>
          </p:cNvPr>
          <p:cNvSpPr txBox="1"/>
          <p:nvPr/>
        </p:nvSpPr>
        <p:spPr>
          <a:xfrm>
            <a:off x="160986" y="175499"/>
            <a:ext cx="7608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Oregon Mental Health Statistics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B306E-E4BB-41F0-88A3-57B795FF3D6A}"/>
              </a:ext>
            </a:extLst>
          </p:cNvPr>
          <p:cNvSpPr txBox="1"/>
          <p:nvPr/>
        </p:nvSpPr>
        <p:spPr>
          <a:xfrm>
            <a:off x="682580" y="1073729"/>
            <a:ext cx="6362163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51st in prevalence of mental illness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17.57% of youth (12-17) reported at least one major depressive episode in the past year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51st in the country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13.1% of youth reported having a severe depressive episode in the past year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48th in the country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4.65% of youth reported having a substance use disorder in the past year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But, only 9.81% of students identified with emotional disturbance identified for and IEP</a:t>
            </a:r>
          </a:p>
        </p:txBody>
      </p:sp>
    </p:spTree>
    <p:extLst>
      <p:ext uri="{BB962C8B-B14F-4D97-AF65-F5344CB8AC3E}">
        <p14:creationId xmlns:p14="http://schemas.microsoft.com/office/powerpoint/2010/main" val="1799645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0940A9B-D5F0-AF4C-A4FE-9D35ADEC9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642"/>
            <a:ext cx="9145160" cy="5182241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Mental health issues affect every student in Oregon, either directly or indirectly</a:t>
            </a:r>
          </a:p>
        </p:txBody>
      </p:sp>
    </p:spTree>
    <p:extLst>
      <p:ext uri="{BB962C8B-B14F-4D97-AF65-F5344CB8AC3E}">
        <p14:creationId xmlns:p14="http://schemas.microsoft.com/office/powerpoint/2010/main" val="1358866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FC42B3-62A4-444F-ABB8-99F0B74E4E21}"/>
              </a:ext>
            </a:extLst>
          </p:cNvPr>
          <p:cNvSpPr txBox="1"/>
          <p:nvPr/>
        </p:nvSpPr>
        <p:spPr>
          <a:xfrm>
            <a:off x="160986" y="175499"/>
            <a:ext cx="52634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Keys to Self-Advocacy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B306E-E4BB-41F0-88A3-57B795FF3D6A}"/>
              </a:ext>
            </a:extLst>
          </p:cNvPr>
          <p:cNvSpPr txBox="1"/>
          <p:nvPr/>
        </p:nvSpPr>
        <p:spPr>
          <a:xfrm>
            <a:off x="682580" y="944940"/>
            <a:ext cx="7561197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Understand Yourself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3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Understand the disorder they have been diagnosed with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3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Understanding their personal needs when living with their disorder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Understand Your Rights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Communicate with other members of your community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Be able to take leadership in their community</a:t>
            </a:r>
          </a:p>
        </p:txBody>
      </p:sp>
    </p:spTree>
    <p:extLst>
      <p:ext uri="{BB962C8B-B14F-4D97-AF65-F5344CB8AC3E}">
        <p14:creationId xmlns:p14="http://schemas.microsoft.com/office/powerpoint/2010/main" val="393090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815" y="279680"/>
            <a:ext cx="1717011" cy="1278409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70AD47"/>
                </a:solidFill>
                <a:latin typeface="Garamond" panose="02020404030301010803" pitchFamily="18" charset="0"/>
              </a:rPr>
              <a:t>Jeff</a:t>
            </a:r>
            <a:br>
              <a:rPr lang="en-US" sz="3600" b="1" dirty="0">
                <a:solidFill>
                  <a:srgbClr val="70AD47"/>
                </a:solidFill>
                <a:latin typeface="Garamond" panose="02020404030301010803" pitchFamily="18" charset="0"/>
              </a:rPr>
            </a:br>
            <a:r>
              <a:rPr lang="en-US" sz="3600" b="1" dirty="0">
                <a:solidFill>
                  <a:srgbClr val="70AD47"/>
                </a:solidFill>
                <a:latin typeface="Garamond" panose="02020404030301010803" pitchFamily="18" charset="0"/>
              </a:rPr>
              <a:t>Leake</a:t>
            </a:r>
            <a:endParaRPr lang="en-US" sz="3600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649446" y="3759581"/>
            <a:ext cx="1621971" cy="927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b="1" dirty="0">
                <a:solidFill>
                  <a:srgbClr val="104B7D"/>
                </a:solidFill>
                <a:latin typeface="Tw Cen MT"/>
              </a:rPr>
              <a:t>Britta Harbury</a:t>
            </a:r>
            <a:endParaRPr lang="en-US" sz="1350" dirty="0">
              <a:solidFill>
                <a:srgbClr val="104B7D"/>
              </a:solidFill>
              <a:latin typeface="Tw Cen MT"/>
            </a:endParaRPr>
          </a:p>
          <a:p>
            <a:pPr marL="0" indent="0">
              <a:buNone/>
            </a:pPr>
            <a:r>
              <a:rPr lang="en-US" sz="1200" dirty="0">
                <a:latin typeface="Tw Cen MT"/>
              </a:rPr>
              <a:t>Undergraduate</a:t>
            </a:r>
          </a:p>
          <a:p>
            <a:pPr marL="0" indent="0">
              <a:buNone/>
            </a:pPr>
            <a:r>
              <a:rPr lang="en-US" sz="1200" dirty="0">
                <a:latin typeface="Tw Cen MT"/>
              </a:rPr>
              <a:t>Portland State University</a:t>
            </a:r>
          </a:p>
          <a:p>
            <a:pPr marL="0" indent="0">
              <a:buNone/>
            </a:pPr>
            <a:r>
              <a:rPr lang="en-US" sz="1200" dirty="0">
                <a:latin typeface="Tw Cen MT"/>
              </a:rPr>
              <a:t>Volunteer, NW Noggin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A7645A-910B-4F94-B84D-7C1BDCD235D3}"/>
              </a:ext>
            </a:extLst>
          </p:cNvPr>
          <p:cNvSpPr txBox="1">
            <a:spLocks/>
          </p:cNvSpPr>
          <p:nvPr/>
        </p:nvSpPr>
        <p:spPr>
          <a:xfrm>
            <a:off x="502074" y="265576"/>
            <a:ext cx="2478102" cy="1278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70AD47"/>
                </a:solidFill>
                <a:latin typeface="Garamond" panose="02020404030301010803" pitchFamily="18" charset="0"/>
              </a:rPr>
              <a:t>Kanani</a:t>
            </a:r>
          </a:p>
          <a:p>
            <a:pPr algn="l"/>
            <a:r>
              <a:rPr lang="en-US" sz="3600" b="1" dirty="0">
                <a:solidFill>
                  <a:srgbClr val="70AD47"/>
                </a:solidFill>
                <a:latin typeface="Garamond" panose="02020404030301010803" pitchFamily="18" charset="0"/>
              </a:rPr>
              <a:t>Miyamoto</a:t>
            </a:r>
            <a:endParaRPr lang="en-US" sz="36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A6D7257-EF78-4E09-ACC7-713218AD6407}"/>
              </a:ext>
            </a:extLst>
          </p:cNvPr>
          <p:cNvSpPr txBox="1">
            <a:spLocks/>
          </p:cNvSpPr>
          <p:nvPr/>
        </p:nvSpPr>
        <p:spPr>
          <a:xfrm>
            <a:off x="653613" y="3751977"/>
            <a:ext cx="1783062" cy="927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b="1" dirty="0">
                <a:solidFill>
                  <a:srgbClr val="104B7D"/>
                </a:solidFill>
                <a:latin typeface="Tw Cen MT"/>
              </a:rPr>
              <a:t>Kanani Miyamoto</a:t>
            </a:r>
            <a:endParaRPr lang="en-US" sz="1350" dirty="0">
              <a:solidFill>
                <a:srgbClr val="104B7D"/>
              </a:solidFill>
              <a:latin typeface="Tw Cen MT"/>
            </a:endParaRPr>
          </a:p>
          <a:p>
            <a:pPr marL="0" indent="0">
              <a:buNone/>
            </a:pPr>
            <a:r>
              <a:rPr lang="en-US" sz="1200" dirty="0">
                <a:latin typeface="Tw Cen MT"/>
              </a:rPr>
              <a:t>Artist, Instructor at</a:t>
            </a:r>
          </a:p>
          <a:p>
            <a:pPr marL="0" indent="0">
              <a:buNone/>
            </a:pPr>
            <a:r>
              <a:rPr lang="en-US" sz="1200" dirty="0">
                <a:latin typeface="Tw Cen MT"/>
              </a:rPr>
              <a:t>PNCA, Pacific University, PCC</a:t>
            </a:r>
          </a:p>
          <a:p>
            <a:pPr marL="0" indent="0">
              <a:buNone/>
            </a:pPr>
            <a:r>
              <a:rPr lang="en-US" sz="1200" dirty="0">
                <a:latin typeface="Tw Cen MT"/>
              </a:rPr>
              <a:t>Board Member, NW Noggin</a:t>
            </a:r>
          </a:p>
        </p:txBody>
      </p:sp>
      <p:pic>
        <p:nvPicPr>
          <p:cNvPr id="12" name="Picture 2" descr="Jeff Leake headshot">
            <a:extLst>
              <a:ext uri="{FF2B5EF4-FFF2-40B4-BE49-F238E27FC236}">
                <a16:creationId xmlns:a16="http://schemas.microsoft.com/office/drawing/2014/main" id="{09139128-67AD-8B4B-89A1-A848D60AD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1815" y="1578492"/>
            <a:ext cx="1647199" cy="20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7A9B5335-105B-044F-8D45-2BB4C98C2591}"/>
              </a:ext>
            </a:extLst>
          </p:cNvPr>
          <p:cNvSpPr txBox="1">
            <a:spLocks/>
          </p:cNvSpPr>
          <p:nvPr/>
        </p:nvSpPr>
        <p:spPr>
          <a:xfrm>
            <a:off x="4181817" y="3759913"/>
            <a:ext cx="1621971" cy="919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b="1" dirty="0">
                <a:solidFill>
                  <a:srgbClr val="104B7D"/>
                </a:solidFill>
                <a:latin typeface="Tw Cen MT"/>
              </a:rPr>
              <a:t>Jeff Leake</a:t>
            </a:r>
            <a:endParaRPr lang="en-US" sz="1350" dirty="0">
              <a:solidFill>
                <a:srgbClr val="104B7D"/>
              </a:solidFill>
              <a:latin typeface="Tw Cen MT"/>
            </a:endParaRPr>
          </a:p>
          <a:p>
            <a:pPr marL="0" indent="0">
              <a:buNone/>
            </a:pPr>
            <a:r>
              <a:rPr lang="en-US" sz="1200" dirty="0">
                <a:latin typeface="Tw Cen MT"/>
              </a:rPr>
              <a:t>Artist, Instructor at Portland State University</a:t>
            </a:r>
          </a:p>
          <a:p>
            <a:pPr marL="0" indent="0">
              <a:buNone/>
            </a:pPr>
            <a:r>
              <a:rPr lang="en-US" sz="1200" dirty="0">
                <a:latin typeface="Tw Cen MT"/>
              </a:rPr>
              <a:t>Co-Founder, NW Noggin</a:t>
            </a:r>
          </a:p>
        </p:txBody>
      </p:sp>
      <p:pic>
        <p:nvPicPr>
          <p:cNvPr id="9" name="Picture 8" descr="A perso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B701D56F-8706-AD4E-8FED-F454804874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74" y="1558089"/>
            <a:ext cx="3041997" cy="2027321"/>
          </a:xfrm>
          <a:prstGeom prst="rect">
            <a:avLst/>
          </a:prstGeom>
        </p:spPr>
      </p:pic>
      <p:pic>
        <p:nvPicPr>
          <p:cNvPr id="15" name="Picture 14" descr="A person with blue hair&#10;&#10;Description automatically generated with medium confidence">
            <a:extLst>
              <a:ext uri="{FF2B5EF4-FFF2-40B4-BE49-F238E27FC236}">
                <a16:creationId xmlns:a16="http://schemas.microsoft.com/office/drawing/2014/main" id="{1B86F68A-6166-874F-8C2B-236C60BAFB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416" y="1558089"/>
            <a:ext cx="1544161" cy="205533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7F8A633-1E58-F844-B994-E2E1486061B0}"/>
              </a:ext>
            </a:extLst>
          </p:cNvPr>
          <p:cNvSpPr txBox="1">
            <a:spLocks/>
          </p:cNvSpPr>
          <p:nvPr/>
        </p:nvSpPr>
        <p:spPr>
          <a:xfrm>
            <a:off x="6610924" y="357114"/>
            <a:ext cx="2001464" cy="1171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70AD47"/>
                </a:solidFill>
                <a:latin typeface="Garamond" panose="02020404030301010803" pitchFamily="18" charset="0"/>
              </a:rPr>
              <a:t>Britta Harbury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61278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FC42B3-62A4-444F-ABB8-99F0B74E4E21}"/>
              </a:ext>
            </a:extLst>
          </p:cNvPr>
          <p:cNvSpPr txBox="1"/>
          <p:nvPr/>
        </p:nvSpPr>
        <p:spPr>
          <a:xfrm>
            <a:off x="160986" y="175499"/>
            <a:ext cx="77482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Neuroscience and Self-Advocacy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B306E-E4BB-41F0-88A3-57B795FF3D6A}"/>
              </a:ext>
            </a:extLst>
          </p:cNvPr>
          <p:cNvSpPr txBox="1"/>
          <p:nvPr/>
        </p:nvSpPr>
        <p:spPr>
          <a:xfrm>
            <a:off x="682580" y="1079033"/>
            <a:ext cx="774821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Mental illnesses have neurophysiological connections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Where medication regimens come from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 United States mental healthcare system relies heavily on use of medications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There is power in understanding the biological underpinnings of one’s diagnosis</a:t>
            </a:r>
          </a:p>
        </p:txBody>
      </p:sp>
    </p:spTree>
    <p:extLst>
      <p:ext uri="{BB962C8B-B14F-4D97-AF65-F5344CB8AC3E}">
        <p14:creationId xmlns:p14="http://schemas.microsoft.com/office/powerpoint/2010/main" val="2945072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FC42B3-62A4-444F-ABB8-99F0B74E4E21}"/>
              </a:ext>
            </a:extLst>
          </p:cNvPr>
          <p:cNvSpPr txBox="1"/>
          <p:nvPr/>
        </p:nvSpPr>
        <p:spPr>
          <a:xfrm>
            <a:off x="336722" y="237073"/>
            <a:ext cx="864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Example: Bipolar Disorder Symptoms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B306E-E4BB-41F0-88A3-57B795FF3D6A}"/>
              </a:ext>
            </a:extLst>
          </p:cNvPr>
          <p:cNvSpPr txBox="1"/>
          <p:nvPr/>
        </p:nvSpPr>
        <p:spPr>
          <a:xfrm>
            <a:off x="336722" y="1001061"/>
            <a:ext cx="7958146" cy="3827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8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Affects frontal lobe, basal ganglia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8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Involved with behavior, emotions, reactions, motivation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8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Also affects cerebellum, hippocampus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8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Involved with memory, motor skills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8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Bipolar disorder affects emotional well-being as well as memory function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8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Many people are not told upon diagnosis that bipolar disorder affects memory</a:t>
            </a:r>
          </a:p>
        </p:txBody>
      </p:sp>
    </p:spTree>
    <p:extLst>
      <p:ext uri="{BB962C8B-B14F-4D97-AF65-F5344CB8AC3E}">
        <p14:creationId xmlns:p14="http://schemas.microsoft.com/office/powerpoint/2010/main" val="360868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FC42B3-62A4-444F-ABB8-99F0B74E4E21}"/>
              </a:ext>
            </a:extLst>
          </p:cNvPr>
          <p:cNvSpPr txBox="1"/>
          <p:nvPr/>
        </p:nvSpPr>
        <p:spPr>
          <a:xfrm>
            <a:off x="336722" y="237073"/>
            <a:ext cx="864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Example: Bipolar Disorder Medications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B306E-E4BB-41F0-88A3-57B795FF3D6A}"/>
              </a:ext>
            </a:extLst>
          </p:cNvPr>
          <p:cNvSpPr txBox="1"/>
          <p:nvPr/>
        </p:nvSpPr>
        <p:spPr>
          <a:xfrm>
            <a:off x="336722" y="1001061"/>
            <a:ext cx="795814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Lithium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Reduces excitatory neurotransmitters, increases inhibitory neurotransmitters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Can cause cognitive slowing, emotional numbness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Dopamine is involved with motor function</a:t>
            </a:r>
          </a:p>
          <a:p>
            <a:pPr marL="1600200" lvl="3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Tremors are a common side effect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Atypical Antipsychotics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Blocks dopamine, inhibits norepinephrine release, activates serotonin receptors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Blocking dopamine causes muscle issues, some of which can be permanent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Inhibiting norepinephrine release can improve anxiety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Activating serotonin receptors can improve mood</a:t>
            </a:r>
          </a:p>
        </p:txBody>
      </p:sp>
    </p:spTree>
    <p:extLst>
      <p:ext uri="{BB962C8B-B14F-4D97-AF65-F5344CB8AC3E}">
        <p14:creationId xmlns:p14="http://schemas.microsoft.com/office/powerpoint/2010/main" val="605908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42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58" y="80795"/>
            <a:ext cx="5099196" cy="3657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082389"/>
            <a:ext cx="4558633" cy="60110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FF00"/>
                </a:solidFill>
              </a:rPr>
              <a:t>At SfN conferences</a:t>
            </a:r>
          </a:p>
        </p:txBody>
      </p:sp>
      <p:pic>
        <p:nvPicPr>
          <p:cNvPr id="5" name="Picture 4" descr="IMG_44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790" y="2211666"/>
            <a:ext cx="4284340" cy="2854394"/>
          </a:xfrm>
          <a:prstGeom prst="rect">
            <a:avLst/>
          </a:prstGeom>
        </p:spPr>
      </p:pic>
      <p:pic>
        <p:nvPicPr>
          <p:cNvPr id="7" name="Picture 6" descr="IMG_44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58" y="2683494"/>
            <a:ext cx="4558632" cy="2382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0129" y="4604395"/>
            <a:ext cx="4540001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Posters, art of neuroscience </a:t>
            </a:r>
            <a:r>
              <a:rPr lang="en-US" sz="2400" b="1" i="1" dirty="0">
                <a:solidFill>
                  <a:srgbClr val="FFFF00"/>
                </a:solidFill>
              </a:rPr>
              <a:t>and</a:t>
            </a:r>
            <a:r>
              <a:rPr lang="mr-IN" sz="2400" b="1" i="1" dirty="0">
                <a:solidFill>
                  <a:srgbClr val="FFFF00"/>
                </a:solidFill>
              </a:rPr>
              <a:t>…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pic>
        <p:nvPicPr>
          <p:cNvPr id="11" name="Picture 10" descr="IMG_385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54" y="80795"/>
            <a:ext cx="3653073" cy="25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5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1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883" y="2680970"/>
            <a:ext cx="4508117" cy="2458881"/>
          </a:xfrm>
          <a:prstGeom prst="rect">
            <a:avLst/>
          </a:prstGeom>
        </p:spPr>
      </p:pic>
      <p:pic>
        <p:nvPicPr>
          <p:cNvPr id="4" name="Picture 3" descr="IMG_52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2703"/>
            <a:ext cx="4635885" cy="4740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5882" y="4681835"/>
            <a:ext cx="4508116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FFFF00"/>
                </a:solidFill>
              </a:rPr>
              <a:t>Public outreach and connection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" y="4681835"/>
            <a:ext cx="3141074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Turner Elementary, DC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092"/>
            <a:ext cx="2271480" cy="572797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FF00"/>
                </a:solidFill>
              </a:rPr>
              <a:t>School visits</a:t>
            </a:r>
          </a:p>
        </p:txBody>
      </p:sp>
      <p:pic>
        <p:nvPicPr>
          <p:cNvPr id="8" name="Picture 7" descr="IMG_9653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884" y="0"/>
            <a:ext cx="4508116" cy="30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17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0053"/>
            <a:ext cx="59911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And also, in the U.S., to Capitol Hill</a:t>
            </a:r>
          </a:p>
          <a:p>
            <a:r>
              <a:rPr lang="en-US" sz="2400" b="1" dirty="0"/>
              <a:t>More connections: Congressional office visits</a:t>
            </a:r>
          </a:p>
          <a:p>
            <a:r>
              <a:rPr lang="en-US" sz="2400" b="1" dirty="0"/>
              <a:t>Congressional Neuroscience/STEAM briefing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246" y="2707105"/>
            <a:ext cx="2192755" cy="2436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558724"/>
            <a:ext cx="5316680" cy="584776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Research should inform policy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C970E0-19FC-6E4D-BCAB-30A0C34FDE2C}"/>
              </a:ext>
            </a:extLst>
          </p:cNvPr>
          <p:cNvSpPr txBox="1"/>
          <p:nvPr/>
        </p:nvSpPr>
        <p:spPr>
          <a:xfrm>
            <a:off x="7453974" y="1030387"/>
            <a:ext cx="135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“Bipartisan”</a:t>
            </a:r>
          </a:p>
          <a:p>
            <a:pPr algn="ctr"/>
            <a:r>
              <a:rPr lang="en-US" b="1" dirty="0"/>
              <a:t>neuron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B86E4D-992F-3D4E-969F-BFC66EBB3575}"/>
              </a:ext>
            </a:extLst>
          </p:cNvPr>
          <p:cNvCxnSpPr/>
          <p:nvPr/>
        </p:nvCxnSpPr>
        <p:spPr>
          <a:xfrm flipH="1">
            <a:off x="7491470" y="1707614"/>
            <a:ext cx="649995" cy="1751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382B2F-385E-4542-8DD7-9893007FA01B}"/>
              </a:ext>
            </a:extLst>
          </p:cNvPr>
          <p:cNvCxnSpPr/>
          <p:nvPr/>
        </p:nvCxnSpPr>
        <p:spPr>
          <a:xfrm>
            <a:off x="8132204" y="1676718"/>
            <a:ext cx="686799" cy="22485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063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ase of flowers sitting on top of a wooden table&#10;&#10;Description automatically generated">
            <a:extLst>
              <a:ext uri="{FF2B5EF4-FFF2-40B4-BE49-F238E27FC236}">
                <a16:creationId xmlns:a16="http://schemas.microsoft.com/office/drawing/2014/main" id="{41F3AC88-3D6B-F940-8184-07220977F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163" y="0"/>
            <a:ext cx="4292837" cy="4205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EB61D7-69D9-0A4A-9ED9-0199ABD3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30" y="4205102"/>
            <a:ext cx="8229600" cy="85725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Pipe cleaner brain cells!</a:t>
            </a:r>
          </a:p>
        </p:txBody>
      </p:sp>
      <p:pic>
        <p:nvPicPr>
          <p:cNvPr id="5" name="Picture 4" descr="A picture containing building, outdoor, yellow, front&#10;&#10;Description automatically generated">
            <a:extLst>
              <a:ext uri="{FF2B5EF4-FFF2-40B4-BE49-F238E27FC236}">
                <a16:creationId xmlns:a16="http://schemas.microsoft.com/office/drawing/2014/main" id="{6DD4AA3A-E846-4945-8F03-7D0F05E39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"/>
            <a:ext cx="4891491" cy="3835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F0E59A-485C-F840-9AB3-B4769F63D6D7}"/>
              </a:ext>
            </a:extLst>
          </p:cNvPr>
          <p:cNvSpPr txBox="1"/>
          <p:nvPr/>
        </p:nvSpPr>
        <p:spPr>
          <a:xfrm>
            <a:off x="0" y="3835770"/>
            <a:ext cx="48914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MAKE YOUR OWN: Details @ </a:t>
            </a:r>
            <a:r>
              <a:rPr lang="en-US" b="1" dirty="0" err="1">
                <a:solidFill>
                  <a:srgbClr val="FFFF00"/>
                </a:solidFill>
              </a:rPr>
              <a:t>nwnoggin.org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21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F36E2F-20A9-6747-AF31-5775F804B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28" b="10143"/>
          <a:stretch/>
        </p:blipFill>
        <p:spPr>
          <a:xfrm>
            <a:off x="0" y="30977"/>
            <a:ext cx="5885268" cy="5112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C42B3-62A4-444F-ABB8-99F0B74E4E21}"/>
              </a:ext>
            </a:extLst>
          </p:cNvPr>
          <p:cNvSpPr txBox="1"/>
          <p:nvPr/>
        </p:nvSpPr>
        <p:spPr>
          <a:xfrm>
            <a:off x="3502997" y="2791624"/>
            <a:ext cx="51783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MAKE CONNECTIONS</a:t>
            </a:r>
          </a:p>
          <a:p>
            <a:r>
              <a:rPr lang="en-US" sz="4400" b="1" dirty="0">
                <a:solidFill>
                  <a:srgbClr val="0000FF"/>
                </a:solidFill>
              </a:rPr>
              <a:t>MAKE ART</a:t>
            </a:r>
          </a:p>
        </p:txBody>
      </p:sp>
      <p:pic>
        <p:nvPicPr>
          <p:cNvPr id="6" name="Picture 5" descr="IMG_6573.JPG">
            <a:extLst>
              <a:ext uri="{FF2B5EF4-FFF2-40B4-BE49-F238E27FC236}">
                <a16:creationId xmlns:a16="http://schemas.microsoft.com/office/drawing/2014/main" id="{51506617-5F43-3544-8E43-53551C4454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030" y="0"/>
            <a:ext cx="3867970" cy="2900978"/>
          </a:xfrm>
          <a:prstGeom prst="rect">
            <a:avLst/>
          </a:prstGeom>
        </p:spPr>
      </p:pic>
      <p:pic>
        <p:nvPicPr>
          <p:cNvPr id="7" name="Picture 6" descr="IMG_8906.jpg">
            <a:extLst>
              <a:ext uri="{FF2B5EF4-FFF2-40B4-BE49-F238E27FC236}">
                <a16:creationId xmlns:a16="http://schemas.microsoft.com/office/drawing/2014/main" id="{34F11B03-6556-004F-9B4D-6986AAC0A2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47" y="3508633"/>
            <a:ext cx="2907753" cy="163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55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729445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28E87-89D2-0A40-BCC5-F600A573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81" y="196630"/>
            <a:ext cx="3011804" cy="1276679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Pandemic connections</a:t>
            </a:r>
          </a:p>
        </p:txBody>
      </p:sp>
      <p:pic>
        <p:nvPicPr>
          <p:cNvPr id="5" name="Picture 4" descr="A picture containing indoor, table, sitting, chair&#10;&#10;Description automatically generated">
            <a:extLst>
              <a:ext uri="{FF2B5EF4-FFF2-40B4-BE49-F238E27FC236}">
                <a16:creationId xmlns:a16="http://schemas.microsoft.com/office/drawing/2014/main" id="{B6281005-13BC-1746-8201-F1BC233905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0722" y="10"/>
            <a:ext cx="5653278" cy="5143490"/>
          </a:xfrm>
          <a:prstGeom prst="rect">
            <a:avLst/>
          </a:prstGeom>
        </p:spPr>
      </p:pic>
      <p:pic>
        <p:nvPicPr>
          <p:cNvPr id="7" name="Picture 6" descr="A picture containing photo, colorful, different, covered&#10;&#10;Description automatically generated">
            <a:extLst>
              <a:ext uri="{FF2B5EF4-FFF2-40B4-BE49-F238E27FC236}">
                <a16:creationId xmlns:a16="http://schemas.microsoft.com/office/drawing/2014/main" id="{8FA92AD2-0D6C-2645-AB5D-FACCDC0459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2779"/>
            <a:ext cx="3490722" cy="34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56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AF7C-8D45-FB41-A437-00643847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20" y="3459371"/>
            <a:ext cx="3296054" cy="10651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Public Schools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b="1" dirty="0"/>
              <a:t>During COVID-19</a:t>
            </a:r>
            <a:endParaRPr lang="en-US" sz="27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food, indoor, table, cup&#10;&#10;Description automatically generated">
            <a:extLst>
              <a:ext uri="{FF2B5EF4-FFF2-40B4-BE49-F238E27FC236}">
                <a16:creationId xmlns:a16="http://schemas.microsoft.com/office/drawing/2014/main" id="{44F13FD2-FA09-D34B-A7D9-64F44930F6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933"/>
            <a:ext cx="4000500" cy="3295853"/>
          </a:xfrm>
          <a:prstGeom prst="rect">
            <a:avLst/>
          </a:prstGeom>
        </p:spPr>
      </p:pic>
      <p:cxnSp>
        <p:nvCxnSpPr>
          <p:cNvPr id="36" name="Straight Connector 31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938883"/>
            <a:ext cx="0" cy="159067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wooden, table, board, sitting&#10;&#10;Description automatically generated">
            <a:extLst>
              <a:ext uri="{FF2B5EF4-FFF2-40B4-BE49-F238E27FC236}">
                <a16:creationId xmlns:a16="http://schemas.microsoft.com/office/drawing/2014/main" id="{7A252B0B-6192-3548-9BEE-882736AECA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0653D0-CFDD-FD4B-8157-A0147B1710A0}"/>
              </a:ext>
            </a:extLst>
          </p:cNvPr>
          <p:cNvSpPr/>
          <p:nvPr/>
        </p:nvSpPr>
        <p:spPr>
          <a:xfrm>
            <a:off x="646729" y="4524499"/>
            <a:ext cx="25170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effectLst>
                  <a:glow rad="127000">
                    <a:srgbClr val="FC02FF"/>
                  </a:glow>
                </a:effectLst>
              </a:rPr>
              <a:t>#showusyourbraincell</a:t>
            </a:r>
            <a:endParaRPr lang="en-US" sz="2000" dirty="0">
              <a:effectLst>
                <a:glow rad="127000">
                  <a:srgbClr val="FC02F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0809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items, decorated, different&#10;&#10;Description automatically generated">
            <a:extLst>
              <a:ext uri="{FF2B5EF4-FFF2-40B4-BE49-F238E27FC236}">
                <a16:creationId xmlns:a16="http://schemas.microsoft.com/office/drawing/2014/main" id="{4BA6F923-762D-8248-9D3C-B4B8CA600D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5"/>
            <a:ext cx="5142016" cy="5142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3959678" cy="863204"/>
          </a:xfrm>
          <a:solidFill>
            <a:srgbClr val="00B0F0"/>
          </a:solidFill>
        </p:spPr>
        <p:txBody>
          <a:bodyPr/>
          <a:lstStyle/>
          <a:p>
            <a:pPr algn="l"/>
            <a:r>
              <a:rPr lang="en-US" b="1" dirty="0">
                <a:solidFill>
                  <a:srgbClr val="FFFF00"/>
                </a:solidFill>
              </a:rPr>
              <a:t>Art &amp; Brains!</a:t>
            </a:r>
          </a:p>
        </p:txBody>
      </p:sp>
      <p:pic>
        <p:nvPicPr>
          <p:cNvPr id="14" name="Picture 13" descr="A picture containing grass, woman, black, field&#10;&#10;Description automatically generated">
            <a:extLst>
              <a:ext uri="{FF2B5EF4-FFF2-40B4-BE49-F238E27FC236}">
                <a16:creationId xmlns:a16="http://schemas.microsoft.com/office/drawing/2014/main" id="{0F5238DD-4E96-604D-9349-7AECAF5EA3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3203"/>
            <a:ext cx="4353930" cy="3268463"/>
          </a:xfrm>
          <a:prstGeom prst="rect">
            <a:avLst/>
          </a:prstGeom>
        </p:spPr>
      </p:pic>
      <p:pic>
        <p:nvPicPr>
          <p:cNvPr id="16" name="Picture 15" descr="A picture containing building, colorful, bird, small&#10;&#10;Description automatically generated">
            <a:extLst>
              <a:ext uri="{FF2B5EF4-FFF2-40B4-BE49-F238E27FC236}">
                <a16:creationId xmlns:a16="http://schemas.microsoft.com/office/drawing/2014/main" id="{8752717A-D3DD-074D-B882-28B09C2EDC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913" y="0"/>
            <a:ext cx="1151017" cy="863263"/>
          </a:xfrm>
          <a:prstGeom prst="rect">
            <a:avLst/>
          </a:prstGeom>
        </p:spPr>
      </p:pic>
      <p:pic>
        <p:nvPicPr>
          <p:cNvPr id="6" name="Picture 5" descr="A picture containing person, outdoor, people&#10;&#10;Description automatically generated">
            <a:extLst>
              <a:ext uri="{FF2B5EF4-FFF2-40B4-BE49-F238E27FC236}">
                <a16:creationId xmlns:a16="http://schemas.microsoft.com/office/drawing/2014/main" id="{8D64BD7F-9376-2D4C-B38D-F7FC910F58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930" y="-1"/>
            <a:ext cx="4790070" cy="5137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D24B09-FF8D-014F-8520-9829534B9B29}"/>
              </a:ext>
            </a:extLst>
          </p:cNvPr>
          <p:cNvSpPr txBox="1"/>
          <p:nvPr/>
        </p:nvSpPr>
        <p:spPr>
          <a:xfrm>
            <a:off x="2720329" y="4737122"/>
            <a:ext cx="1638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</a:rPr>
              <a:t>nwnoggin.org</a:t>
            </a:r>
            <a:endParaRPr lang="en-US" sz="2000" dirty="0">
              <a:solidFill>
                <a:schemeClr val="bg1"/>
              </a:solidFill>
              <a:effectLst>
                <a:glow rad="127000">
                  <a:srgbClr val="C000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3545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ron.jpg">
            <a:extLst>
              <a:ext uri="{FF2B5EF4-FFF2-40B4-BE49-F238E27FC236}">
                <a16:creationId xmlns:a16="http://schemas.microsoft.com/office/drawing/2014/main" id="{FBEEEA52-80AE-6247-90C5-A857B2D1CEE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86" y="1536936"/>
            <a:ext cx="5446978" cy="2834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50CD72-0A13-AF4E-883C-3299DF7CD21B}"/>
              </a:ext>
            </a:extLst>
          </p:cNvPr>
          <p:cNvSpPr txBox="1"/>
          <p:nvPr/>
        </p:nvSpPr>
        <p:spPr>
          <a:xfrm>
            <a:off x="387294" y="1056233"/>
            <a:ext cx="2019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Dendrites</a:t>
            </a:r>
            <a:r>
              <a:rPr lang="en-US" dirty="0"/>
              <a:t> </a:t>
            </a:r>
          </a:p>
          <a:p>
            <a:r>
              <a:rPr lang="en-US" sz="1400" dirty="0"/>
              <a:t>(Receive input from other neurons at gaps called </a:t>
            </a:r>
            <a:r>
              <a:rPr lang="en-US" sz="1400" dirty="0">
                <a:solidFill>
                  <a:srgbClr val="C00000"/>
                </a:solidFill>
              </a:rPr>
              <a:t>synapses</a:t>
            </a:r>
            <a:r>
              <a:rPr lang="en-US" sz="1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AEA9-13DE-AC41-AF85-FDE2EB502BDB}"/>
              </a:ext>
            </a:extLst>
          </p:cNvPr>
          <p:cNvSpPr txBox="1"/>
          <p:nvPr/>
        </p:nvSpPr>
        <p:spPr>
          <a:xfrm>
            <a:off x="182457" y="2882781"/>
            <a:ext cx="1828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Cell Body</a:t>
            </a:r>
            <a:r>
              <a:rPr lang="en-US" dirty="0"/>
              <a:t> </a:t>
            </a:r>
          </a:p>
          <a:p>
            <a:r>
              <a:rPr lang="en-US" sz="1400" dirty="0"/>
              <a:t>(or Soma, location of </a:t>
            </a:r>
            <a:r>
              <a:rPr lang="en-US" sz="1400" dirty="0">
                <a:solidFill>
                  <a:srgbClr val="C00000"/>
                </a:solidFill>
              </a:rPr>
              <a:t>nucleus</a:t>
            </a:r>
            <a:r>
              <a:rPr lang="en-US" sz="1400" dirty="0"/>
              <a:t> and cell </a:t>
            </a:r>
            <a:r>
              <a:rPr lang="en-US" sz="1400" dirty="0">
                <a:solidFill>
                  <a:srgbClr val="C00000"/>
                </a:solidFill>
              </a:rPr>
              <a:t>DNA</a:t>
            </a:r>
            <a:r>
              <a:rPr lang="en-US" sz="14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6435E-A439-B24F-9C0D-C30DD603F7A7}"/>
              </a:ext>
            </a:extLst>
          </p:cNvPr>
          <p:cNvSpPr txBox="1"/>
          <p:nvPr/>
        </p:nvSpPr>
        <p:spPr>
          <a:xfrm>
            <a:off x="5674547" y="109867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Axon</a:t>
            </a:r>
            <a:r>
              <a:rPr lang="en-US" dirty="0"/>
              <a:t> </a:t>
            </a:r>
            <a:r>
              <a:rPr lang="en-US" sz="1400" dirty="0"/>
              <a:t>(Carries electric message)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29380-DA27-F443-BD84-98998AF25A09}"/>
              </a:ext>
            </a:extLst>
          </p:cNvPr>
          <p:cNvSpPr txBox="1"/>
          <p:nvPr/>
        </p:nvSpPr>
        <p:spPr>
          <a:xfrm>
            <a:off x="7086600" y="5867401"/>
            <a:ext cx="1676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Axon Terminals </a:t>
            </a:r>
            <a:r>
              <a:rPr lang="en-US" sz="1400" dirty="0"/>
              <a:t>(release of </a:t>
            </a:r>
            <a:r>
              <a:rPr lang="en-US" sz="1400" dirty="0">
                <a:solidFill>
                  <a:srgbClr val="FF0000"/>
                </a:solidFill>
              </a:rPr>
              <a:t>neurotransmitters</a:t>
            </a:r>
            <a:r>
              <a:rPr lang="en-US" sz="1400" dirty="0"/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C644E9-4AD6-0843-8DF8-A6C93FBD86A1}"/>
              </a:ext>
            </a:extLst>
          </p:cNvPr>
          <p:cNvCxnSpPr>
            <a:cxnSpLocks/>
          </p:cNvCxnSpPr>
          <p:nvPr/>
        </p:nvCxnSpPr>
        <p:spPr>
          <a:xfrm>
            <a:off x="1430936" y="1261339"/>
            <a:ext cx="2018911" cy="3483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A6B564-6B00-7F48-9D9E-88A682A997AA}"/>
              </a:ext>
            </a:extLst>
          </p:cNvPr>
          <p:cNvCxnSpPr>
            <a:cxnSpLocks/>
          </p:cNvCxnSpPr>
          <p:nvPr/>
        </p:nvCxnSpPr>
        <p:spPr>
          <a:xfrm flipV="1">
            <a:off x="1176936" y="2717800"/>
            <a:ext cx="2272911" cy="3693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527F25-3920-1D4C-A0B0-42F1C5A34EC2}"/>
              </a:ext>
            </a:extLst>
          </p:cNvPr>
          <p:cNvCxnSpPr/>
          <p:nvPr/>
        </p:nvCxnSpPr>
        <p:spPr>
          <a:xfrm flipH="1" flipV="1">
            <a:off x="7086600" y="5208508"/>
            <a:ext cx="265378" cy="582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84D256-343A-2343-82D3-0DF925E136FE}"/>
              </a:ext>
            </a:extLst>
          </p:cNvPr>
          <p:cNvCxnSpPr>
            <a:cxnSpLocks/>
          </p:cNvCxnSpPr>
          <p:nvPr/>
        </p:nvCxnSpPr>
        <p:spPr>
          <a:xfrm flipH="1">
            <a:off x="5426230" y="1430591"/>
            <a:ext cx="441170" cy="15905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2553062-102A-5A49-B330-0754184A59CA}"/>
              </a:ext>
            </a:extLst>
          </p:cNvPr>
          <p:cNvSpPr/>
          <p:nvPr/>
        </p:nvSpPr>
        <p:spPr>
          <a:xfrm>
            <a:off x="533400" y="666125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majority of neurons share some basic features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BEB92-E36D-D449-90D8-F8643B028DAD}"/>
              </a:ext>
            </a:extLst>
          </p:cNvPr>
          <p:cNvSpPr txBox="1"/>
          <p:nvPr/>
        </p:nvSpPr>
        <p:spPr>
          <a:xfrm>
            <a:off x="2867355" y="233571"/>
            <a:ext cx="336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Neurons are a type of brain cell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8C22AC-43CD-1E44-8187-0D82487F3C15}"/>
              </a:ext>
            </a:extLst>
          </p:cNvPr>
          <p:cNvSpPr txBox="1"/>
          <p:nvPr/>
        </p:nvSpPr>
        <p:spPr>
          <a:xfrm>
            <a:off x="-954157" y="365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AA2587-0A5F-AC4B-8F07-63A34882431E}"/>
              </a:ext>
            </a:extLst>
          </p:cNvPr>
          <p:cNvSpPr/>
          <p:nvPr/>
        </p:nvSpPr>
        <p:spPr>
          <a:xfrm>
            <a:off x="2104001" y="4247078"/>
            <a:ext cx="7039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Found Object Brain Cells</a:t>
            </a:r>
          </a:p>
        </p:txBody>
      </p:sp>
    </p:spTree>
    <p:extLst>
      <p:ext uri="{BB962C8B-B14F-4D97-AF65-F5344CB8AC3E}">
        <p14:creationId xmlns:p14="http://schemas.microsoft.com/office/powerpoint/2010/main" val="611514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71117D-6CC2-F445-9986-5D1DE7102DEB}"/>
              </a:ext>
            </a:extLst>
          </p:cNvPr>
          <p:cNvSpPr/>
          <p:nvPr/>
        </p:nvSpPr>
        <p:spPr>
          <a:xfrm>
            <a:off x="684087" y="104621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a look around you, what things do you see that share those structures?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D81595-0025-B443-9D06-3AF9FB29BF23}"/>
              </a:ext>
            </a:extLst>
          </p:cNvPr>
          <p:cNvSpPr/>
          <p:nvPr/>
        </p:nvSpPr>
        <p:spPr>
          <a:xfrm>
            <a:off x="100117" y="3049766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construct a neuron out of things that you find?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994F9A-A3E7-F649-952A-107D8877BC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28082" y="-317480"/>
            <a:ext cx="2444178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2BA2D-3B74-9448-8F81-EDE4D348328E}"/>
              </a:ext>
            </a:extLst>
          </p:cNvPr>
          <p:cNvSpPr txBox="1"/>
          <p:nvPr/>
        </p:nvSpPr>
        <p:spPr>
          <a:xfrm>
            <a:off x="2288071" y="237854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Axon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A40B3-48AB-924C-A0E9-33FBC00AE357}"/>
              </a:ext>
            </a:extLst>
          </p:cNvPr>
          <p:cNvSpPr txBox="1"/>
          <p:nvPr/>
        </p:nvSpPr>
        <p:spPr>
          <a:xfrm>
            <a:off x="0" y="855537"/>
            <a:ext cx="194310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Axon Terminals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5CCAC-9AE6-FC43-A8A0-07CCC1627F43}"/>
              </a:ext>
            </a:extLst>
          </p:cNvPr>
          <p:cNvSpPr txBox="1"/>
          <p:nvPr/>
        </p:nvSpPr>
        <p:spPr>
          <a:xfrm>
            <a:off x="6155221" y="208041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Dendrites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8D9044-41BF-0441-8B80-3954A2B639E6}"/>
              </a:ext>
            </a:extLst>
          </p:cNvPr>
          <p:cNvSpPr txBox="1"/>
          <p:nvPr/>
        </p:nvSpPr>
        <p:spPr>
          <a:xfrm>
            <a:off x="4802671" y="67857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 Body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31F8D0-AAE3-954C-A271-56C8ADF9FBB8}"/>
              </a:ext>
            </a:extLst>
          </p:cNvPr>
          <p:cNvCxnSpPr>
            <a:cxnSpLocks/>
          </p:cNvCxnSpPr>
          <p:nvPr/>
        </p:nvCxnSpPr>
        <p:spPr>
          <a:xfrm flipV="1">
            <a:off x="1545121" y="863241"/>
            <a:ext cx="895350" cy="158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573E9A-F3DC-ED47-B8EA-1FA89FFC309B}"/>
              </a:ext>
            </a:extLst>
          </p:cNvPr>
          <p:cNvCxnSpPr/>
          <p:nvPr/>
        </p:nvCxnSpPr>
        <p:spPr>
          <a:xfrm flipH="1">
            <a:off x="4574071" y="1029099"/>
            <a:ext cx="533400" cy="5721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8A90ED-237D-924B-8BA7-4E6D86AFB116}"/>
              </a:ext>
            </a:extLst>
          </p:cNvPr>
          <p:cNvCxnSpPr/>
          <p:nvPr/>
        </p:nvCxnSpPr>
        <p:spPr>
          <a:xfrm flipV="1">
            <a:off x="2592871" y="1845146"/>
            <a:ext cx="304800" cy="6045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F92837-17E6-AC4B-A4B7-517F9E110399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5526571" y="2080410"/>
            <a:ext cx="628650" cy="18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884A08-2B09-6D4E-A22F-461EDC5BFB6C}"/>
              </a:ext>
            </a:extLst>
          </p:cNvPr>
          <p:cNvCxnSpPr>
            <a:stCxn id="10" idx="1"/>
          </p:cNvCxnSpPr>
          <p:nvPr/>
        </p:nvCxnSpPr>
        <p:spPr>
          <a:xfrm flipH="1">
            <a:off x="4840771" y="2265076"/>
            <a:ext cx="1314450" cy="1783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3F8C62-7A25-824C-93E1-8638140DBBDE}"/>
              </a:ext>
            </a:extLst>
          </p:cNvPr>
          <p:cNvCxnSpPr/>
          <p:nvPr/>
        </p:nvCxnSpPr>
        <p:spPr>
          <a:xfrm>
            <a:off x="1545121" y="1021395"/>
            <a:ext cx="397979" cy="823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1C0915B-9D38-9040-84E0-95824135B084}"/>
              </a:ext>
            </a:extLst>
          </p:cNvPr>
          <p:cNvSpPr/>
          <p:nvPr/>
        </p:nvSpPr>
        <p:spPr>
          <a:xfrm>
            <a:off x="305681" y="3654362"/>
            <a:ext cx="37829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things for you represent the function of a neuron? Or the function of specific parts of a neuron?</a:t>
            </a:r>
            <a:r>
              <a:rPr lang="en-US" dirty="0"/>
              <a:t> Do those things have personal meaning, or say something about you?</a:t>
            </a:r>
          </a:p>
        </p:txBody>
      </p:sp>
      <p:pic>
        <p:nvPicPr>
          <p:cNvPr id="22" name="Picture 21" descr="A picture containing indoor, table, stuffed, bed&#10;&#10;Description automatically generated">
            <a:extLst>
              <a:ext uri="{FF2B5EF4-FFF2-40B4-BE49-F238E27FC236}">
                <a16:creationId xmlns:a16="http://schemas.microsoft.com/office/drawing/2014/main" id="{9D024770-8DEB-A746-8163-508C16C2A8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287" y="3146675"/>
            <a:ext cx="2160221" cy="1746193"/>
          </a:xfrm>
          <a:prstGeom prst="rect">
            <a:avLst/>
          </a:prstGeom>
        </p:spPr>
      </p:pic>
      <p:pic>
        <p:nvPicPr>
          <p:cNvPr id="24" name="Picture 2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14E06F2-2671-F847-8690-5F5C0C2ED7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488" y="543337"/>
            <a:ext cx="1757846" cy="2343795"/>
          </a:xfrm>
          <a:prstGeom prst="rect">
            <a:avLst/>
          </a:prstGeom>
        </p:spPr>
      </p:pic>
      <p:pic>
        <p:nvPicPr>
          <p:cNvPr id="26" name="Picture 25" descr="A picture containing table, wooden, sitting, different&#10;&#10;Description automatically generated">
            <a:extLst>
              <a:ext uri="{FF2B5EF4-FFF2-40B4-BE49-F238E27FC236}">
                <a16:creationId xmlns:a16="http://schemas.microsoft.com/office/drawing/2014/main" id="{57C04E7F-94EF-2D43-8D6D-0570CB9525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474" y="3146675"/>
            <a:ext cx="2375860" cy="17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75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18645EA-CD23-3548-B5B1-E08B71702C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138403" y="241295"/>
            <a:ext cx="2867193" cy="4660899"/>
          </a:xfrm>
          <a:prstGeom prst="rect">
            <a:avLst/>
          </a:prstGeom>
        </p:spPr>
      </p:pic>
      <p:pic>
        <p:nvPicPr>
          <p:cNvPr id="7" name="Picture 6" descr="A picture containing indoor, cake, colorful, decorated&#10;&#10;Description automatically generated">
            <a:extLst>
              <a:ext uri="{FF2B5EF4-FFF2-40B4-BE49-F238E27FC236}">
                <a16:creationId xmlns:a16="http://schemas.microsoft.com/office/drawing/2014/main" id="{7480DCE2-D225-6B44-9C8A-F524637D91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145224" y="241295"/>
            <a:ext cx="2867196" cy="4660899"/>
          </a:xfrm>
          <a:prstGeom prst="rect">
            <a:avLst/>
          </a:prstGeom>
        </p:spPr>
      </p:pic>
      <p:pic>
        <p:nvPicPr>
          <p:cNvPr id="3" name="Picture 2" descr="A picture containing board, table, cutting, hydrant&#10;&#10;Description automatically generated">
            <a:extLst>
              <a:ext uri="{FF2B5EF4-FFF2-40B4-BE49-F238E27FC236}">
                <a16:creationId xmlns:a16="http://schemas.microsoft.com/office/drawing/2014/main" id="{7E92DCB5-FBEF-454A-AAE4-3130EC56D8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81" y="241297"/>
            <a:ext cx="2867194" cy="46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79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B230A-5B25-EF4A-99A8-E145B5560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72" y="4191990"/>
            <a:ext cx="8074057" cy="9054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dirty="0"/>
              <a:t>#showusyourbraincell</a:t>
            </a:r>
          </a:p>
        </p:txBody>
      </p:sp>
      <p:cxnSp>
        <p:nvCxnSpPr>
          <p:cNvPr id="38" name="Straight Connector 29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940060"/>
            <a:ext cx="0" cy="159067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93E96C5-549D-334B-A9B8-C233F7C57B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009" y="-1"/>
            <a:ext cx="4191991" cy="4191991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4FA29DF-40F2-E343-ABAA-9C8A4E5A8B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191991" cy="419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08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3">
                <a:lumMod val="89000"/>
              </a:schemeClr>
            </a:gs>
            <a:gs pos="52000">
              <a:schemeClr val="accent3">
                <a:lumMod val="89000"/>
              </a:schemeClr>
            </a:gs>
            <a:gs pos="76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A1F6-8A89-D74D-95F4-319F71847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67" y="4204617"/>
            <a:ext cx="8071866" cy="9052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#showusyourbraincell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938883"/>
            <a:ext cx="0" cy="159067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outdoor, sitting, small, old&#10;&#10;Description automatically generated">
            <a:extLst>
              <a:ext uri="{FF2B5EF4-FFF2-40B4-BE49-F238E27FC236}">
                <a16:creationId xmlns:a16="http://schemas.microsoft.com/office/drawing/2014/main" id="{3C275C23-32C3-C74A-A942-8DD29625B3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385" y="0"/>
            <a:ext cx="4204616" cy="4204616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49A0C88-CB60-2D4F-AC1F-CA69765A5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204613" cy="420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57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44CE76-FDBC-D44A-8B63-94D23596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67" y="4204617"/>
            <a:ext cx="8071866" cy="9052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#showusyourbraincell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A436FB8-3045-0246-9F0A-0A20355FEE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43" y="-1"/>
            <a:ext cx="4833257" cy="4310743"/>
          </a:xfrm>
          <a:prstGeom prst="rect">
            <a:avLst/>
          </a:prstGeom>
        </p:spPr>
      </p:pic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005E174-C987-124C-BEEB-D1D0898118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10743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39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CC3FB04-12FA-2B42-82FC-BF05E8935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99" y="0"/>
            <a:ext cx="6858001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F72066-3140-7143-AA07-A712B37BA76C}"/>
              </a:ext>
            </a:extLst>
          </p:cNvPr>
          <p:cNvSpPr txBox="1">
            <a:spLocks/>
          </p:cNvSpPr>
          <p:nvPr/>
        </p:nvSpPr>
        <p:spPr>
          <a:xfrm>
            <a:off x="2674344" y="647445"/>
            <a:ext cx="3040655" cy="426724"/>
          </a:xfrm>
          <a:prstGeom prst="rect">
            <a:avLst/>
          </a:prstGeom>
          <a:solidFill>
            <a:srgbClr val="0087FF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#showusyourbraincell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8CBE12-951A-E543-84C5-F172E4002BE8}"/>
              </a:ext>
            </a:extLst>
          </p:cNvPr>
          <p:cNvSpPr txBox="1"/>
          <p:nvPr/>
        </p:nvSpPr>
        <p:spPr>
          <a:xfrm>
            <a:off x="0" y="-7309"/>
            <a:ext cx="2298049" cy="230832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ANY BRAIN CELLS</a:t>
            </a:r>
          </a:p>
          <a:p>
            <a:r>
              <a:rPr lang="en-US" b="1" dirty="0">
                <a:solidFill>
                  <a:srgbClr val="FFFF00"/>
                </a:solidFill>
              </a:rPr>
              <a:t>Glial cells</a:t>
            </a:r>
          </a:p>
          <a:p>
            <a:r>
              <a:rPr lang="en-US" b="1" dirty="0">
                <a:solidFill>
                  <a:srgbClr val="FFFF00"/>
                </a:solidFill>
              </a:rPr>
              <a:t>Pyramidal neurons</a:t>
            </a:r>
          </a:p>
          <a:p>
            <a:r>
              <a:rPr lang="en-US" b="1" dirty="0">
                <a:solidFill>
                  <a:srgbClr val="FFFF00"/>
                </a:solidFill>
              </a:rPr>
              <a:t>Photoreceptors</a:t>
            </a:r>
          </a:p>
          <a:p>
            <a:r>
              <a:rPr lang="en-US" b="1" dirty="0">
                <a:solidFill>
                  <a:srgbClr val="FFFF00"/>
                </a:solidFill>
              </a:rPr>
              <a:t>Inner hair cells</a:t>
            </a:r>
          </a:p>
          <a:p>
            <a:r>
              <a:rPr lang="en-US" b="1" dirty="0">
                <a:solidFill>
                  <a:srgbClr val="FFFF00"/>
                </a:solidFill>
              </a:rPr>
              <a:t>Nociceptors</a:t>
            </a:r>
          </a:p>
          <a:p>
            <a:r>
              <a:rPr lang="en-US" b="1" dirty="0">
                <a:solidFill>
                  <a:srgbClr val="FFFF00"/>
                </a:solidFill>
              </a:rPr>
              <a:t>Rhombic lip neurons</a:t>
            </a:r>
          </a:p>
          <a:p>
            <a:r>
              <a:rPr lang="en-US" b="1" dirty="0">
                <a:solidFill>
                  <a:srgbClr val="FFFF00"/>
                </a:solidFill>
              </a:rPr>
              <a:t>Meissner’s corpuscles</a:t>
            </a:r>
          </a:p>
        </p:txBody>
      </p:sp>
      <p:pic>
        <p:nvPicPr>
          <p:cNvPr id="9" name="Picture 8" descr="A graffiti covered wall&#10;&#10;Description automatically generated">
            <a:extLst>
              <a:ext uri="{FF2B5EF4-FFF2-40B4-BE49-F238E27FC236}">
                <a16:creationId xmlns:a16="http://schemas.microsoft.com/office/drawing/2014/main" id="{10787C28-A844-FE40-AFA7-D8CBA40801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0" y="2296168"/>
            <a:ext cx="2298049" cy="2840022"/>
          </a:xfrm>
          <a:prstGeom prst="rect">
            <a:avLst/>
          </a:prstGeom>
        </p:spPr>
      </p:pic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8C4930F7-73FB-D446-8F14-3FC3FB63F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049" y="-731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82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A227B1-4F2E-054D-9EF6-97360B76C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67" y="4204617"/>
            <a:ext cx="8071866" cy="9052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#showusyourbraincell</a:t>
            </a:r>
          </a:p>
        </p:txBody>
      </p:sp>
      <p:pic>
        <p:nvPicPr>
          <p:cNvPr id="6" name="Picture 5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708CE901-DE7C-EC46-BD88-32CA427442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865" y="-1"/>
            <a:ext cx="4940135" cy="4269253"/>
          </a:xfrm>
          <a:prstGeom prst="rect">
            <a:avLst/>
          </a:prstGeom>
        </p:spPr>
      </p:pic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D9A941D-0DCF-2340-91F1-A442A90C8F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194462" cy="42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08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BB90D-A83A-A64E-9AF1-8DC990EE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72" y="4109292"/>
            <a:ext cx="8074057" cy="9054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dirty="0"/>
              <a:t>#showusyourbraincell</a:t>
            </a:r>
          </a:p>
        </p:txBody>
      </p:sp>
      <p:pic>
        <p:nvPicPr>
          <p:cNvPr id="5" name="Picture 4" descr="A picture containing sitting, table, different, flower&#10;&#10;Description automatically generated">
            <a:extLst>
              <a:ext uri="{FF2B5EF4-FFF2-40B4-BE49-F238E27FC236}">
                <a16:creationId xmlns:a16="http://schemas.microsoft.com/office/drawing/2014/main" id="{54C2F1B3-54FA-D849-B851-5E53320071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09292" cy="410929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940060"/>
            <a:ext cx="0" cy="159067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able, photo, small, sitting&#10;&#10;Description automatically generated">
            <a:extLst>
              <a:ext uri="{FF2B5EF4-FFF2-40B4-BE49-F238E27FC236}">
                <a16:creationId xmlns:a16="http://schemas.microsoft.com/office/drawing/2014/main" id="{F6C691E2-2E3D-8A41-AB24-F26B513BA3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708" y="0"/>
            <a:ext cx="4109292" cy="41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hoto, sitting, different, computer&#10;&#10;Description automatically generated">
            <a:extLst>
              <a:ext uri="{FF2B5EF4-FFF2-40B4-BE49-F238E27FC236}">
                <a16:creationId xmlns:a16="http://schemas.microsoft.com/office/drawing/2014/main" id="{C0808F5C-39D3-E94F-8B65-389593F21A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075" y="0"/>
            <a:ext cx="4263241" cy="42632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A3F87A-8978-6047-8233-E2A9B305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67" y="4204617"/>
            <a:ext cx="8071866" cy="9052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#showusyourbraincell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3CFDCF-D307-864D-8CF1-4C10983897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242" cy="4263242"/>
          </a:xfrm>
          <a:prstGeom prst="rect">
            <a:avLst/>
          </a:prstGeom>
        </p:spPr>
      </p:pic>
      <p:pic>
        <p:nvPicPr>
          <p:cNvPr id="3" name="Picture 2" descr="A picture containing text, plant, several&#10;&#10;Description automatically generated">
            <a:extLst>
              <a:ext uri="{FF2B5EF4-FFF2-40B4-BE49-F238E27FC236}">
                <a16:creationId xmlns:a16="http://schemas.microsoft.com/office/drawing/2014/main" id="{FDB3F689-D2E5-AC4B-99AD-1465121BA1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538" y="0"/>
            <a:ext cx="3194462" cy="42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43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897" y="1257902"/>
            <a:ext cx="4330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nwnoggin.org</a:t>
            </a:r>
          </a:p>
          <a:p>
            <a:endParaRPr lang="en-US" sz="8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Arts integrated neuroscience outreach for K-12 &amp; community</a:t>
            </a:r>
          </a:p>
          <a:p>
            <a:endParaRPr lang="en-US" sz="800" b="1" dirty="0">
              <a:solidFill>
                <a:srgbClr val="FC02FF"/>
              </a:solidFill>
            </a:endParaRPr>
          </a:p>
        </p:txBody>
      </p:sp>
      <p:pic>
        <p:nvPicPr>
          <p:cNvPr id="5" name="Picture 4" descr="image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25" y="0"/>
            <a:ext cx="4583875" cy="2436047"/>
          </a:xfrm>
          <a:prstGeom prst="rect">
            <a:avLst/>
          </a:prstGeom>
        </p:spPr>
      </p:pic>
      <p:pic>
        <p:nvPicPr>
          <p:cNvPr id="6" name="Picture 5" descr="imag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656440"/>
            <a:ext cx="4560124" cy="2501669"/>
          </a:xfrm>
          <a:prstGeom prst="rect">
            <a:avLst/>
          </a:prstGeom>
        </p:spPr>
      </p:pic>
      <p:pic>
        <p:nvPicPr>
          <p:cNvPr id="7" name="Picture 6" descr="tc1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38" y="0"/>
            <a:ext cx="4586763" cy="1365698"/>
          </a:xfrm>
          <a:prstGeom prst="rect">
            <a:avLst/>
          </a:prstGeom>
        </p:spPr>
      </p:pic>
      <p:pic>
        <p:nvPicPr>
          <p:cNvPr id="8" name="Picture 7" descr="SittonSciAr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26" y="2436048"/>
            <a:ext cx="4583875" cy="272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68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1434C-B544-F840-9479-68719F21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71" y="4203440"/>
            <a:ext cx="8074057" cy="9054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dirty="0"/>
              <a:t>#showusyourbraincell</a:t>
            </a:r>
          </a:p>
        </p:txBody>
      </p:sp>
      <p:cxnSp>
        <p:nvCxnSpPr>
          <p:cNvPr id="14" name="Straight Connector 11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940060"/>
            <a:ext cx="0" cy="159067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vase of flowers on a table&#10;&#10;Description automatically generated">
            <a:extLst>
              <a:ext uri="{FF2B5EF4-FFF2-40B4-BE49-F238E27FC236}">
                <a16:creationId xmlns:a16="http://schemas.microsoft.com/office/drawing/2014/main" id="{4F330FE4-4CEF-A44B-B865-2CC34509A4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445" y="-1"/>
            <a:ext cx="4285555" cy="4285555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AC456CD-F7F9-3044-BE71-8122176A54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85543" cy="42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9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603FC7-1EE0-3B4D-856A-E5B36CDC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71" y="4203440"/>
            <a:ext cx="8074057" cy="9054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600" b="1" dirty="0">
                <a:solidFill>
                  <a:schemeClr val="bg1"/>
                </a:solidFill>
              </a:rPr>
              <a:t>#showusyourbraincell</a:t>
            </a:r>
          </a:p>
        </p:txBody>
      </p:sp>
      <p:pic>
        <p:nvPicPr>
          <p:cNvPr id="10" name="Picture 9" descr="A person standing in front of a toy&#10;&#10;Description automatically generated">
            <a:extLst>
              <a:ext uri="{FF2B5EF4-FFF2-40B4-BE49-F238E27FC236}">
                <a16:creationId xmlns:a16="http://schemas.microsoft.com/office/drawing/2014/main" id="{C2B1857D-509B-8048-A0F8-1CC631E1EB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257" y="-12088"/>
            <a:ext cx="4310743" cy="4310743"/>
          </a:xfrm>
          <a:prstGeom prst="rect">
            <a:avLst/>
          </a:prstGeom>
        </p:spPr>
      </p:pic>
      <p:pic>
        <p:nvPicPr>
          <p:cNvPr id="12" name="Picture 11" descr="A picture containing decorated, table, hanging, large&#10;&#10;Description automatically generated">
            <a:extLst>
              <a:ext uri="{FF2B5EF4-FFF2-40B4-BE49-F238E27FC236}">
                <a16:creationId xmlns:a16="http://schemas.microsoft.com/office/drawing/2014/main" id="{976D8558-D5BC-D949-A3BC-546A6E1E64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98655" cy="42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56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BD779C-034F-3A4F-8CA7-564DDEF0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26" y="4243101"/>
            <a:ext cx="4996842" cy="697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100" b="1" dirty="0">
                <a:solidFill>
                  <a:srgbClr val="FFFF00"/>
                </a:solidFill>
              </a:rPr>
              <a:t>#showusyourbraincell</a:t>
            </a:r>
          </a:p>
        </p:txBody>
      </p:sp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A7B8126B-A200-E949-8E57-006E231A95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028207" cy="4037610"/>
          </a:xfrm>
          <a:prstGeom prst="rect">
            <a:avLst/>
          </a:prstGeom>
        </p:spPr>
      </p:pic>
      <p:pic>
        <p:nvPicPr>
          <p:cNvPr id="6" name="Picture 5" descr="A picture containing table, board, cutting&#10;&#10;Description automatically generated">
            <a:extLst>
              <a:ext uri="{FF2B5EF4-FFF2-40B4-BE49-F238E27FC236}">
                <a16:creationId xmlns:a16="http://schemas.microsoft.com/office/drawing/2014/main" id="{431A11AA-80A2-734E-B2C6-E387C0073D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207" y="0"/>
            <a:ext cx="3087585" cy="4037610"/>
          </a:xfrm>
          <a:prstGeom prst="rect">
            <a:avLst/>
          </a:prstGeom>
        </p:spPr>
      </p:pic>
      <p:pic>
        <p:nvPicPr>
          <p:cNvPr id="7" name="Picture 6" descr="A picture containing board, table, display, yellow&#10;&#10;Description automatically generated">
            <a:extLst>
              <a:ext uri="{FF2B5EF4-FFF2-40B4-BE49-F238E27FC236}">
                <a16:creationId xmlns:a16="http://schemas.microsoft.com/office/drawing/2014/main" id="{3AC2690C-D2DD-464C-80AC-58D109F1C2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792" y="0"/>
            <a:ext cx="3028208" cy="4037611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4BB3DCC-7A21-F34C-A50C-14F58B6C1A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7610"/>
            <a:ext cx="1021652" cy="1105890"/>
          </a:xfrm>
          <a:prstGeom prst="rect">
            <a:avLst/>
          </a:prstGeom>
        </p:spPr>
      </p:pic>
      <p:pic>
        <p:nvPicPr>
          <p:cNvPr id="11" name="Picture 10" descr="A group of people standing on top of a cutting board with a cake&#10;&#10;Description automatically generated">
            <a:extLst>
              <a:ext uri="{FF2B5EF4-FFF2-40B4-BE49-F238E27FC236}">
                <a16:creationId xmlns:a16="http://schemas.microsoft.com/office/drawing/2014/main" id="{D4F521D6-9202-EA4C-892E-AA56FABE15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52" y="4022144"/>
            <a:ext cx="1519667" cy="1139751"/>
          </a:xfrm>
          <a:prstGeom prst="rect">
            <a:avLst/>
          </a:prstGeom>
        </p:spPr>
      </p:pic>
      <p:pic>
        <p:nvPicPr>
          <p:cNvPr id="13" name="Picture 12" descr="A picture containing object, large, orange, water&#10;&#10;Description automatically generated">
            <a:extLst>
              <a:ext uri="{FF2B5EF4-FFF2-40B4-BE49-F238E27FC236}">
                <a16:creationId xmlns:a16="http://schemas.microsoft.com/office/drawing/2014/main" id="{709175F1-33EA-B744-B6CC-2B7AB445F8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319" y="4027218"/>
            <a:ext cx="1116281" cy="11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78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ED239075-EC64-594A-B70E-61C4EE8C0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940060"/>
            <a:ext cx="0" cy="159067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ake made to look like a zebra&#10;&#10;Description automatically generated">
            <a:extLst>
              <a:ext uri="{FF2B5EF4-FFF2-40B4-BE49-F238E27FC236}">
                <a16:creationId xmlns:a16="http://schemas.microsoft.com/office/drawing/2014/main" id="{7A4F97BF-DFF4-E046-A57D-9545AA8EE4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847B77-25CC-E045-A151-0E0851FB7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1673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9A0D53-E619-CF4C-BD19-258AFFEF6704}"/>
              </a:ext>
            </a:extLst>
          </p:cNvPr>
          <p:cNvSpPr txBox="1">
            <a:spLocks/>
          </p:cNvSpPr>
          <p:nvPr/>
        </p:nvSpPr>
        <p:spPr>
          <a:xfrm>
            <a:off x="2542469" y="477352"/>
            <a:ext cx="4059062" cy="610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3200" b="1" dirty="0">
                <a:solidFill>
                  <a:srgbClr val="FFFF00"/>
                </a:solidFill>
              </a:rPr>
              <a:t>#showusyourbraincell</a:t>
            </a:r>
          </a:p>
        </p:txBody>
      </p:sp>
    </p:spTree>
    <p:extLst>
      <p:ext uri="{BB962C8B-B14F-4D97-AF65-F5344CB8AC3E}">
        <p14:creationId xmlns:p14="http://schemas.microsoft.com/office/powerpoint/2010/main" val="983738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4C034-8A38-6D42-8461-7530CF3F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97387" cy="863599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en-US" b="1" dirty="0"/>
              <a:t>Make your own – AND SHARE!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AD2328-7681-3640-8FB0-899EDBD77A4B}"/>
              </a:ext>
            </a:extLst>
          </p:cNvPr>
          <p:cNvSpPr txBox="1">
            <a:spLocks/>
          </p:cNvSpPr>
          <p:nvPr/>
        </p:nvSpPr>
        <p:spPr>
          <a:xfrm rot="16200000">
            <a:off x="1509260" y="2505600"/>
            <a:ext cx="4340055" cy="93574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3600" b="1" dirty="0"/>
              <a:t>  #showusyourbraincell</a:t>
            </a:r>
          </a:p>
        </p:txBody>
      </p:sp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FC5BDA8-F4BF-4141-AB7F-48A7F5FC48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387" y="0"/>
            <a:ext cx="1846613" cy="969623"/>
          </a:xfrm>
          <a:prstGeom prst="rect">
            <a:avLst/>
          </a:prstGeom>
        </p:spPr>
      </p:pic>
      <p:pic>
        <p:nvPicPr>
          <p:cNvPr id="8" name="Picture 7" descr="A picture containing table, wooden, sitting, different&#10;&#10;Description automatically generated">
            <a:extLst>
              <a:ext uri="{FF2B5EF4-FFF2-40B4-BE49-F238E27FC236}">
                <a16:creationId xmlns:a16="http://schemas.microsoft.com/office/drawing/2014/main" id="{BAE9649C-BFB4-0942-8266-A9A4DED6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58" y="863599"/>
            <a:ext cx="4996842" cy="4279899"/>
          </a:xfrm>
          <a:prstGeom prst="rect">
            <a:avLst/>
          </a:prstGeom>
        </p:spPr>
      </p:pic>
      <p:pic>
        <p:nvPicPr>
          <p:cNvPr id="10" name="Picture 9" descr="A picture containing text, food, clock&#10;&#10;Description automatically generated">
            <a:extLst>
              <a:ext uri="{FF2B5EF4-FFF2-40B4-BE49-F238E27FC236}">
                <a16:creationId xmlns:a16="http://schemas.microsoft.com/office/drawing/2014/main" id="{6115CD2E-C9AB-7046-990D-47AAEE9C61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3600"/>
            <a:ext cx="3211417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15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F545BF-8924-8C44-BF3A-BE1F7788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68" y="230383"/>
            <a:ext cx="5611092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TODAY: Neuron gel prints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43E08-7DD6-D245-A2AD-E9009A69BE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260" y="361698"/>
            <a:ext cx="3127014" cy="4551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0BCF5-4D24-EB49-80F3-680FC78A34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43" y="1145627"/>
            <a:ext cx="2825618" cy="3767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EE61D-4562-FC40-8911-8AD2770525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061" y="2984718"/>
            <a:ext cx="2571199" cy="1928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0ADCDA-0468-8C4A-BAAD-81D157E584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061" y="1145627"/>
            <a:ext cx="2571199" cy="192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5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nter Bri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122" y="3468557"/>
            <a:ext cx="2601878" cy="1696966"/>
          </a:xfrm>
          <a:solidFill>
            <a:srgbClr val="000000"/>
          </a:solidFill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What you do</a:t>
            </a:r>
            <a:br>
              <a:rPr lang="en-US" sz="3200" b="1" i="1" dirty="0">
                <a:solidFill>
                  <a:srgbClr val="FFFF00"/>
                </a:solidFill>
              </a:rPr>
            </a:br>
            <a:r>
              <a:rPr lang="en-US" sz="3200" b="1" i="1" dirty="0">
                <a:solidFill>
                  <a:srgbClr val="FFFF00"/>
                </a:solidFill>
              </a:rPr>
              <a:t> has relevance</a:t>
            </a:r>
            <a:br>
              <a:rPr lang="en-US" sz="3200" b="1" i="1" dirty="0">
                <a:solidFill>
                  <a:srgbClr val="FFFF00"/>
                </a:solidFill>
              </a:rPr>
            </a:br>
            <a:r>
              <a:rPr lang="en-US" sz="3200" b="1" i="1" dirty="0">
                <a:solidFill>
                  <a:srgbClr val="FFFF00"/>
                </a:solidFill>
              </a:rPr>
              <a:t>GO PLACES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72646"/>
            <a:ext cx="14843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Sleep</a:t>
            </a:r>
          </a:p>
          <a:p>
            <a:r>
              <a:rPr lang="en-US" b="1" dirty="0">
                <a:solidFill>
                  <a:srgbClr val="FFFF00"/>
                </a:solidFill>
              </a:rPr>
              <a:t>Anxiety</a:t>
            </a:r>
          </a:p>
          <a:p>
            <a:r>
              <a:rPr lang="en-US" b="1" dirty="0">
                <a:solidFill>
                  <a:srgbClr val="FFFF00"/>
                </a:solidFill>
              </a:rPr>
              <a:t>Depression</a:t>
            </a:r>
          </a:p>
          <a:p>
            <a:r>
              <a:rPr lang="en-US" b="1" dirty="0">
                <a:solidFill>
                  <a:srgbClr val="FFFF00"/>
                </a:solidFill>
              </a:rPr>
              <a:t>ADHD</a:t>
            </a:r>
          </a:p>
          <a:p>
            <a:r>
              <a:rPr lang="en-US" b="1" dirty="0">
                <a:solidFill>
                  <a:srgbClr val="FFFF00"/>
                </a:solidFill>
              </a:rPr>
              <a:t>Autism</a:t>
            </a:r>
          </a:p>
          <a:p>
            <a:r>
              <a:rPr lang="en-US" b="1" dirty="0">
                <a:solidFill>
                  <a:srgbClr val="FFFF00"/>
                </a:solidFill>
              </a:rPr>
              <a:t>Development</a:t>
            </a:r>
          </a:p>
          <a:p>
            <a:r>
              <a:rPr lang="en-US" b="1" dirty="0">
                <a:solidFill>
                  <a:srgbClr val="FFFF00"/>
                </a:solidFill>
              </a:rPr>
              <a:t>Perception</a:t>
            </a:r>
          </a:p>
          <a:p>
            <a:r>
              <a:rPr lang="en-US" b="1" dirty="0">
                <a:solidFill>
                  <a:srgbClr val="FFFF00"/>
                </a:solidFill>
              </a:rPr>
              <a:t>Drugs</a:t>
            </a:r>
          </a:p>
          <a:p>
            <a:r>
              <a:rPr lang="en-US" b="1" dirty="0">
                <a:solidFill>
                  <a:srgbClr val="FFFF00"/>
                </a:solidFill>
              </a:rPr>
              <a:t>Memory</a:t>
            </a:r>
          </a:p>
          <a:p>
            <a:r>
              <a:rPr lang="en-US" b="1" dirty="0">
                <a:solidFill>
                  <a:srgbClr val="FFFF00"/>
                </a:solidFill>
              </a:rPr>
              <a:t>Language</a:t>
            </a:r>
          </a:p>
          <a:p>
            <a:r>
              <a:rPr lang="en-US" b="1" dirty="0">
                <a:solidFill>
                  <a:srgbClr val="FFFF00"/>
                </a:solidFill>
              </a:rPr>
              <a:t>Racial Bias</a:t>
            </a:r>
          </a:p>
          <a:p>
            <a:r>
              <a:rPr lang="mr-IN" b="1" dirty="0">
                <a:solidFill>
                  <a:srgbClr val="FFFF00"/>
                </a:solidFill>
              </a:rPr>
              <a:t>…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7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ture neuroscient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794" y="4378106"/>
            <a:ext cx="5623205" cy="765394"/>
          </a:xfrm>
          <a:solidFill>
            <a:schemeClr val="tx1"/>
          </a:solidFill>
        </p:spPr>
        <p:txBody>
          <a:bodyPr/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We all pay for research</a:t>
            </a:r>
          </a:p>
        </p:txBody>
      </p:sp>
    </p:spTree>
    <p:extLst>
      <p:ext uri="{BB962C8B-B14F-4D97-AF65-F5344CB8AC3E}">
        <p14:creationId xmlns:p14="http://schemas.microsoft.com/office/powerpoint/2010/main" val="1722130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ton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130" y="4286250"/>
            <a:ext cx="4393870" cy="857250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Connections matter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389173"/>
            <a:ext cx="2717398" cy="175432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Greater understanding</a:t>
            </a:r>
          </a:p>
          <a:p>
            <a:r>
              <a:rPr lang="en-US" b="1" dirty="0">
                <a:solidFill>
                  <a:srgbClr val="FFFF00"/>
                </a:solidFill>
              </a:rPr>
              <a:t>More support for research</a:t>
            </a:r>
          </a:p>
          <a:p>
            <a:r>
              <a:rPr lang="en-US" b="1" dirty="0">
                <a:solidFill>
                  <a:srgbClr val="FFFF00"/>
                </a:solidFill>
              </a:rPr>
              <a:t>Increased participation</a:t>
            </a:r>
          </a:p>
          <a:p>
            <a:r>
              <a:rPr lang="en-US" b="1" dirty="0">
                <a:solidFill>
                  <a:srgbClr val="FFFF00"/>
                </a:solidFill>
              </a:rPr>
              <a:t>Less confirmation bias</a:t>
            </a:r>
          </a:p>
          <a:p>
            <a:r>
              <a:rPr lang="en-US" b="1" dirty="0">
                <a:solidFill>
                  <a:srgbClr val="FFFF00"/>
                </a:solidFill>
              </a:rPr>
              <a:t>New directions</a:t>
            </a:r>
          </a:p>
          <a:p>
            <a:r>
              <a:rPr lang="en-US" b="1" dirty="0">
                <a:solidFill>
                  <a:srgbClr val="FFFF00"/>
                </a:solidFill>
              </a:rPr>
              <a:t>FUN!</a:t>
            </a:r>
          </a:p>
        </p:txBody>
      </p:sp>
    </p:spTree>
    <p:extLst>
      <p:ext uri="{BB962C8B-B14F-4D97-AF65-F5344CB8AC3E}">
        <p14:creationId xmlns:p14="http://schemas.microsoft.com/office/powerpoint/2010/main" val="999161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ain art.jpg"/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9" y="285906"/>
            <a:ext cx="3534954" cy="7547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br>
              <a:rPr lang="en-US" b="1" i="1" dirty="0">
                <a:solidFill>
                  <a:srgbClr val="0000FF"/>
                </a:solidFill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2523"/>
            <a:ext cx="8695659" cy="3415841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Academic priority K-12, urban/rural communities, tribal majority schools</a:t>
            </a:r>
          </a:p>
          <a:p>
            <a:pPr lvl="1"/>
            <a:r>
              <a:rPr lang="en-US" dirty="0"/>
              <a:t>Not always well-funded, or valued, often ignored, subjected to standardized testing that primarily benefits others. Complex brain development underway, unacknowledged diversity, racism, bias, police brutality, mental health,…</a:t>
            </a:r>
          </a:p>
          <a:p>
            <a:r>
              <a:rPr lang="en-US" b="1" dirty="0">
                <a:solidFill>
                  <a:srgbClr val="C00000"/>
                </a:solidFill>
              </a:rPr>
              <a:t>Young graduate researchers, undergraduates (PSU, OHSU,</a:t>
            </a:r>
            <a:r>
              <a:rPr lang="mr-IN" b="1" dirty="0">
                <a:solidFill>
                  <a:srgbClr val="C00000"/>
                </a:solidFill>
              </a:rPr>
              <a:t>…</a:t>
            </a:r>
            <a:r>
              <a:rPr lang="en-US" b="1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US" i="1" dirty="0"/>
              <a:t>How does my research relate to the world? How can I explain it? Where can I go from here? </a:t>
            </a:r>
          </a:p>
          <a:p>
            <a:r>
              <a:rPr lang="en-US" b="1" dirty="0">
                <a:solidFill>
                  <a:srgbClr val="C00000"/>
                </a:solidFill>
              </a:rPr>
              <a:t>Houseless youth (p:ear), incarcerated youth (MacLaren/Coffee Creek Correctional Facilities)</a:t>
            </a:r>
          </a:p>
          <a:p>
            <a:pPr lvl="1"/>
            <a:r>
              <a:rPr lang="en-US" i="1" dirty="0"/>
              <a:t>“It’s like people see me as an object, not as a human being”</a:t>
            </a:r>
          </a:p>
          <a:p>
            <a:r>
              <a:rPr lang="en-US" b="1" dirty="0">
                <a:solidFill>
                  <a:srgbClr val="C00000"/>
                </a:solidFill>
              </a:rPr>
              <a:t>Artists: Painters, Dancers, Storytellers, Musicians, Poets</a:t>
            </a:r>
          </a:p>
          <a:p>
            <a:pPr lvl="1"/>
            <a:r>
              <a:rPr lang="en-US" i="1" dirty="0"/>
              <a:t>How does my work relate to other fields? How do I connect with new audiences?</a:t>
            </a:r>
          </a:p>
          <a:p>
            <a:pPr lvl="1"/>
            <a:r>
              <a:rPr lang="en-US" i="1" dirty="0"/>
              <a:t>How is my practice influenced and enriched by discoveries about the brain?</a:t>
            </a:r>
          </a:p>
          <a:p>
            <a:r>
              <a:rPr lang="en-US" b="1" dirty="0">
                <a:solidFill>
                  <a:srgbClr val="C00000"/>
                </a:solidFill>
              </a:rPr>
              <a:t>Community organizations</a:t>
            </a:r>
          </a:p>
          <a:p>
            <a:pPr lvl="1"/>
            <a:r>
              <a:rPr lang="en-US" i="1" dirty="0"/>
              <a:t>TRIO, Area Health Education Centers (AHECs)</a:t>
            </a:r>
          </a:p>
          <a:p>
            <a:r>
              <a:rPr lang="en-US" b="1" dirty="0">
                <a:solidFill>
                  <a:srgbClr val="C00000"/>
                </a:solidFill>
              </a:rPr>
              <a:t>Area businesses (BioGift, Intel, Fort George, Floyds/Street 14, Hospitals)</a:t>
            </a:r>
          </a:p>
          <a:p>
            <a:pPr lvl="1"/>
            <a:r>
              <a:rPr lang="en-US" i="1" dirty="0"/>
              <a:t>How can we better connect with everyone in our community?</a:t>
            </a:r>
          </a:p>
          <a:p>
            <a:r>
              <a:rPr lang="en-US" b="1" dirty="0">
                <a:solidFill>
                  <a:srgbClr val="C00000"/>
                </a:solidFill>
              </a:rPr>
              <a:t>Members of the public</a:t>
            </a:r>
          </a:p>
          <a:p>
            <a:pPr lvl="1"/>
            <a:r>
              <a:rPr lang="en-US" i="1" dirty="0"/>
              <a:t>Why are my taxes spent on research? Art? What are we discovering? Making?</a:t>
            </a:r>
          </a:p>
        </p:txBody>
      </p:sp>
      <p:pic>
        <p:nvPicPr>
          <p:cNvPr id="4" name="Picture 3" descr="Awe Brai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020" y="0"/>
            <a:ext cx="2593349" cy="1541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7503" y="95135"/>
            <a:ext cx="36319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BUILD NEW</a:t>
            </a:r>
          </a:p>
          <a:p>
            <a:pPr algn="ctr"/>
            <a:r>
              <a:rPr lang="en-US" sz="4400" b="1" dirty="0">
                <a:solidFill>
                  <a:schemeClr val="tx2"/>
                </a:solidFill>
              </a:rPr>
              <a:t>CONNECTIONS</a:t>
            </a:r>
          </a:p>
        </p:txBody>
      </p:sp>
      <p:pic>
        <p:nvPicPr>
          <p:cNvPr id="10" name="Picture 9" descr="brains2DC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228" y="0"/>
            <a:ext cx="2740773" cy="1541685"/>
          </a:xfrm>
          <a:prstGeom prst="rect">
            <a:avLst/>
          </a:prstGeom>
        </p:spPr>
      </p:pic>
      <p:pic>
        <p:nvPicPr>
          <p:cNvPr id="5" name="Picture 4" descr="IMG_345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369" y="2914761"/>
            <a:ext cx="2552632" cy="22287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6495" y="4066282"/>
            <a:ext cx="25875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Oh the places </a:t>
            </a:r>
          </a:p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you’ll go!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84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rgbClr val="FFFF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A2B6D-EB99-654C-A54A-8685C1DD83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47548" y="124899"/>
            <a:ext cx="2857209" cy="4893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32227C-DA8B-D448-A161-EB53E6E41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47372" y="124899"/>
            <a:ext cx="2848214" cy="4893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A48F0E-6A0C-124F-B8CB-5C946CAA4A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509" y="124899"/>
            <a:ext cx="2867106" cy="2370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16D04-9222-6640-90A8-9453BFCC83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509" y="2630055"/>
            <a:ext cx="2867106" cy="238854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F1BACF0-83DA-A243-8414-A65876D4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48" y="4416682"/>
            <a:ext cx="2583620" cy="601919"/>
          </a:xfrm>
          <a:solidFill>
            <a:srgbClr val="0087FF"/>
          </a:solidFill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Noggin + TRIO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AC4032-3CB8-5049-A717-254069B2FFBB}"/>
              </a:ext>
            </a:extLst>
          </p:cNvPr>
          <p:cNvSpPr txBox="1">
            <a:spLocks/>
          </p:cNvSpPr>
          <p:nvPr/>
        </p:nvSpPr>
        <p:spPr>
          <a:xfrm>
            <a:off x="147548" y="124899"/>
            <a:ext cx="2129559" cy="601919"/>
          </a:xfrm>
          <a:prstGeom prst="rect">
            <a:avLst/>
          </a:prstGeom>
          <a:solidFill>
            <a:srgbClr val="0087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FFFF00"/>
                </a:solidFill>
              </a:rPr>
              <a:t>Alliance High School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Portland, Oregon</a:t>
            </a:r>
          </a:p>
        </p:txBody>
      </p:sp>
    </p:spTree>
    <p:extLst>
      <p:ext uri="{BB962C8B-B14F-4D97-AF65-F5344CB8AC3E}">
        <p14:creationId xmlns:p14="http://schemas.microsoft.com/office/powerpoint/2010/main" val="1793440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7998</TotalTime>
  <Words>1020</Words>
  <Application>Microsoft Macintosh PowerPoint</Application>
  <PresentationFormat>On-screen Show (16:9)</PresentationFormat>
  <Paragraphs>192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Garamond</vt:lpstr>
      <vt:lpstr>Tw Cen MT</vt:lpstr>
      <vt:lpstr>Office Theme</vt:lpstr>
      <vt:lpstr>ART &amp; BRAINS: Collaborating with our community for future success</vt:lpstr>
      <vt:lpstr>Jeff Leake</vt:lpstr>
      <vt:lpstr>Art &amp; Brains!</vt:lpstr>
      <vt:lpstr>PowerPoint Presentation</vt:lpstr>
      <vt:lpstr>What you do  has relevance GO PLACES</vt:lpstr>
      <vt:lpstr>We all pay for research</vt:lpstr>
      <vt:lpstr>Connections matter</vt:lpstr>
      <vt:lpstr> </vt:lpstr>
      <vt:lpstr>Noggin + TRIO</vt:lpstr>
      <vt:lpstr>Noggin + TRIO</vt:lpstr>
      <vt:lpstr>Noggin + TRIO</vt:lpstr>
      <vt:lpstr>PowerPoint Presentation</vt:lpstr>
      <vt:lpstr>Why art &amp; brains..?</vt:lpstr>
      <vt:lpstr>PowerPoint Presentation</vt:lpstr>
      <vt:lpstr>Rural Outreach</vt:lpstr>
      <vt:lpstr>Neuroscience &amp; Law</vt:lpstr>
      <vt:lpstr>PowerPoint Presentation</vt:lpstr>
      <vt:lpstr>Mental health issues affect every student in Oregon, either directly or indirectly</vt:lpstr>
      <vt:lpstr>PowerPoint Presentation</vt:lpstr>
      <vt:lpstr>PowerPoint Presentation</vt:lpstr>
      <vt:lpstr>PowerPoint Presentation</vt:lpstr>
      <vt:lpstr>PowerPoint Presentation</vt:lpstr>
      <vt:lpstr>At SfN conferences</vt:lpstr>
      <vt:lpstr>School visits</vt:lpstr>
      <vt:lpstr>PowerPoint Presentation</vt:lpstr>
      <vt:lpstr>Pipe cleaner brain cells!</vt:lpstr>
      <vt:lpstr>PowerPoint Presentation</vt:lpstr>
      <vt:lpstr>Pandemic connections</vt:lpstr>
      <vt:lpstr>Public Schools During COVID-19</vt:lpstr>
      <vt:lpstr>PowerPoint Presentation</vt:lpstr>
      <vt:lpstr>PowerPoint Presentation</vt:lpstr>
      <vt:lpstr>PowerPoint Presentation</vt:lpstr>
      <vt:lpstr>#showusyourbraincell</vt:lpstr>
      <vt:lpstr>#showusyourbraincell</vt:lpstr>
      <vt:lpstr>#showusyourbraincell</vt:lpstr>
      <vt:lpstr>PowerPoint Presentation</vt:lpstr>
      <vt:lpstr>#showusyourbraincell</vt:lpstr>
      <vt:lpstr>#showusyourbraincell</vt:lpstr>
      <vt:lpstr>#showusyourbraincell</vt:lpstr>
      <vt:lpstr>#showusyourbraincell</vt:lpstr>
      <vt:lpstr>#showusyourbraincell</vt:lpstr>
      <vt:lpstr>#showusyourbraincell</vt:lpstr>
      <vt:lpstr>PowerPoint Presentation</vt:lpstr>
      <vt:lpstr>Make your own – AND SHARE!</vt:lpstr>
      <vt:lpstr>TODAY: Neuron gel prints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Griesar</dc:creator>
  <cp:lastModifiedBy>Microsoft Office User</cp:lastModifiedBy>
  <cp:revision>28</cp:revision>
  <dcterms:created xsi:type="dcterms:W3CDTF">2020-06-18T17:50:42Z</dcterms:created>
  <dcterms:modified xsi:type="dcterms:W3CDTF">2022-04-06T00:30:22Z</dcterms:modified>
</cp:coreProperties>
</file>