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433" r:id="rId2"/>
    <p:sldId id="256" r:id="rId3"/>
    <p:sldId id="294" r:id="rId4"/>
    <p:sldId id="283" r:id="rId5"/>
    <p:sldId id="291" r:id="rId6"/>
    <p:sldId id="282" r:id="rId7"/>
    <p:sldId id="257" r:id="rId8"/>
    <p:sldId id="426" r:id="rId9"/>
    <p:sldId id="278" r:id="rId10"/>
    <p:sldId id="304" r:id="rId11"/>
    <p:sldId id="425" r:id="rId12"/>
    <p:sldId id="297" r:id="rId13"/>
    <p:sldId id="418" r:id="rId14"/>
    <p:sldId id="435" r:id="rId15"/>
    <p:sldId id="436" r:id="rId16"/>
    <p:sldId id="298" r:id="rId17"/>
    <p:sldId id="303" r:id="rId18"/>
    <p:sldId id="306" r:id="rId19"/>
    <p:sldId id="302" r:id="rId20"/>
    <p:sldId id="305" r:id="rId21"/>
    <p:sldId id="307" r:id="rId22"/>
    <p:sldId id="299" r:id="rId23"/>
    <p:sldId id="300" r:id="rId24"/>
    <p:sldId id="413" r:id="rId25"/>
    <p:sldId id="416" r:id="rId26"/>
    <p:sldId id="301" r:id="rId27"/>
    <p:sldId id="417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2FF"/>
    <a:srgbClr val="0087FF"/>
    <a:srgbClr val="005493"/>
    <a:srgbClr val="0432FF"/>
    <a:srgbClr val="21F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540"/>
    <p:restoredTop sz="94623"/>
  </p:normalViewPr>
  <p:slideViewPr>
    <p:cSldViewPr snapToGrid="0" snapToObjects="1">
      <p:cViewPr varScale="1">
        <p:scale>
          <a:sx n="79" d="100"/>
          <a:sy n="79" d="100"/>
        </p:scale>
        <p:origin x="200" y="74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2EAEE-259B-9C42-986B-C9A92423585C}" type="datetimeFigureOut">
              <a:rPr lang="en-US" smtClean="0"/>
              <a:t>2/11/22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05400-ACDE-2643-A15F-D78BFB3EC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7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05400-ACDE-2643-A15F-D78BFB3ECF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4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66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9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4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2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2/11/22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9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2/11/22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6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2/11/22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6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2/11/22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2/11/22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6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2/11/22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00000">
              <a:srgbClr val="FFFF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0940D-2004-0349-8066-31A1E9D7BA54}" type="datetimeFigureOut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0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986338D-04AA-434A-A34A-9EB281E20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60" y="1111453"/>
            <a:ext cx="3671594" cy="1459706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b="1" dirty="0"/>
              <a:t>Letting Knowledge Serve through interdisciplinary neuroscience (&amp; a few extra brains!)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AA98F68-DF9F-234D-A3E2-9DF774AD4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0" y="2571750"/>
            <a:ext cx="3875483" cy="2326481"/>
          </a:xfrm>
        </p:spPr>
        <p:txBody>
          <a:bodyPr>
            <a:noAutofit/>
          </a:bodyPr>
          <a:lstStyle/>
          <a:p>
            <a:r>
              <a:rPr lang="en-US" sz="2000" b="1" i="1" dirty="0"/>
              <a:t>How do we inspire and learn from ALL students? How do we inspire and learn from our ALL in our community?</a:t>
            </a:r>
            <a:endParaRPr lang="en-US" sz="2000" i="1" dirty="0"/>
          </a:p>
          <a:p>
            <a:r>
              <a:rPr lang="en-US" sz="2000" b="1" dirty="0"/>
              <a:t>Northwest Noggin (nwnoggin.org) : community, neuroscience and art</a:t>
            </a:r>
          </a:p>
        </p:txBody>
      </p:sp>
      <p:pic>
        <p:nvPicPr>
          <p:cNvPr id="7" name="Picture 6" descr="A person in a mask holding a teddy bear&#10;&#10;Description automatically generated with low confidence">
            <a:extLst>
              <a:ext uri="{FF2B5EF4-FFF2-40B4-BE49-F238E27FC236}">
                <a16:creationId xmlns:a16="http://schemas.microsoft.com/office/drawing/2014/main" id="{12C1330B-C57A-EF4B-9A87-BBD7901D7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3" r="2" b="705"/>
          <a:stretch/>
        </p:blipFill>
        <p:spPr>
          <a:xfrm>
            <a:off x="4291152" y="10"/>
            <a:ext cx="4852848" cy="5142299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2F9030-E546-D444-9657-F9F8C52C8816}"/>
              </a:ext>
            </a:extLst>
          </p:cNvPr>
          <p:cNvSpPr/>
          <p:nvPr/>
        </p:nvSpPr>
        <p:spPr>
          <a:xfrm>
            <a:off x="385689" y="168719"/>
            <a:ext cx="3460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62457">
                    <a:srgbClr val="FFFF00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NW Noggin</a:t>
            </a:r>
          </a:p>
        </p:txBody>
      </p:sp>
    </p:spTree>
    <p:extLst>
      <p:ext uri="{BB962C8B-B14F-4D97-AF65-F5344CB8AC3E}">
        <p14:creationId xmlns:p14="http://schemas.microsoft.com/office/powerpoint/2010/main" val="3329759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ase of flowers sitting on top of a wooden table&#10;&#10;Description automatically generated">
            <a:extLst>
              <a:ext uri="{FF2B5EF4-FFF2-40B4-BE49-F238E27FC236}">
                <a16:creationId xmlns:a16="http://schemas.microsoft.com/office/drawing/2014/main" id="{41F3AC88-3D6B-F940-8184-07220977F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163" y="0"/>
            <a:ext cx="4292837" cy="4205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EB61D7-69D9-0A4A-9ED9-0199ABD3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30" y="4205102"/>
            <a:ext cx="8229600" cy="85725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Pipe cleaner brain cells!</a:t>
            </a:r>
          </a:p>
        </p:txBody>
      </p:sp>
      <p:pic>
        <p:nvPicPr>
          <p:cNvPr id="5" name="Picture 4" descr="A picture containing building, outdoor, yellow, front&#10;&#10;Description automatically generated">
            <a:extLst>
              <a:ext uri="{FF2B5EF4-FFF2-40B4-BE49-F238E27FC236}">
                <a16:creationId xmlns:a16="http://schemas.microsoft.com/office/drawing/2014/main" id="{6DD4AA3A-E846-4945-8F03-7D0F05E39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"/>
            <a:ext cx="4891491" cy="3835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F0E59A-485C-F840-9AB3-B4769F63D6D7}"/>
              </a:ext>
            </a:extLst>
          </p:cNvPr>
          <p:cNvSpPr txBox="1"/>
          <p:nvPr/>
        </p:nvSpPr>
        <p:spPr>
          <a:xfrm>
            <a:off x="0" y="3835770"/>
            <a:ext cx="48914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MAKE YOUR OWN: Details @ nwnoggin.org</a:t>
            </a:r>
          </a:p>
        </p:txBody>
      </p:sp>
    </p:spTree>
    <p:extLst>
      <p:ext uri="{BB962C8B-B14F-4D97-AF65-F5344CB8AC3E}">
        <p14:creationId xmlns:p14="http://schemas.microsoft.com/office/powerpoint/2010/main" val="1244421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F36E2F-20A9-6747-AF31-5775F804BF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28" b="10143"/>
          <a:stretch/>
        </p:blipFill>
        <p:spPr>
          <a:xfrm>
            <a:off x="0" y="30977"/>
            <a:ext cx="5885268" cy="5112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C42B3-62A4-444F-ABB8-99F0B74E4E21}"/>
              </a:ext>
            </a:extLst>
          </p:cNvPr>
          <p:cNvSpPr txBox="1"/>
          <p:nvPr/>
        </p:nvSpPr>
        <p:spPr>
          <a:xfrm>
            <a:off x="3502997" y="2791624"/>
            <a:ext cx="51783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</a:rPr>
              <a:t>MAKE CONNECTIONS</a:t>
            </a:r>
          </a:p>
          <a:p>
            <a:r>
              <a:rPr lang="en-US" sz="4400" b="1" dirty="0">
                <a:solidFill>
                  <a:srgbClr val="0000FF"/>
                </a:solidFill>
              </a:rPr>
              <a:t>MAKE ART</a:t>
            </a:r>
          </a:p>
        </p:txBody>
      </p:sp>
      <p:pic>
        <p:nvPicPr>
          <p:cNvPr id="6" name="Picture 5" descr="IMG_6573.JPG">
            <a:extLst>
              <a:ext uri="{FF2B5EF4-FFF2-40B4-BE49-F238E27FC236}">
                <a16:creationId xmlns:a16="http://schemas.microsoft.com/office/drawing/2014/main" id="{51506617-5F43-3544-8E43-53551C4454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030" y="0"/>
            <a:ext cx="3867970" cy="2900978"/>
          </a:xfrm>
          <a:prstGeom prst="rect">
            <a:avLst/>
          </a:prstGeom>
        </p:spPr>
      </p:pic>
      <p:pic>
        <p:nvPicPr>
          <p:cNvPr id="7" name="Picture 6" descr="IMG_8906.jpg">
            <a:extLst>
              <a:ext uri="{FF2B5EF4-FFF2-40B4-BE49-F238E27FC236}">
                <a16:creationId xmlns:a16="http://schemas.microsoft.com/office/drawing/2014/main" id="{34F11B03-6556-004F-9B4D-6986AAC0A2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47" y="3508633"/>
            <a:ext cx="2907753" cy="163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55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AF7C-8D45-FB41-A437-00643847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20" y="3459371"/>
            <a:ext cx="3296054" cy="10651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Public Schools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b="1" dirty="0"/>
              <a:t>During COVID-19</a:t>
            </a:r>
            <a:endParaRPr lang="en-US" sz="27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food, indoor, table, cup&#10;&#10;Description automatically generated">
            <a:extLst>
              <a:ext uri="{FF2B5EF4-FFF2-40B4-BE49-F238E27FC236}">
                <a16:creationId xmlns:a16="http://schemas.microsoft.com/office/drawing/2014/main" id="{44F13FD2-FA09-D34B-A7D9-64F44930F6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933"/>
            <a:ext cx="4000500" cy="3295853"/>
          </a:xfrm>
          <a:prstGeom prst="rect">
            <a:avLst/>
          </a:prstGeom>
        </p:spPr>
      </p:pic>
      <p:cxnSp>
        <p:nvCxnSpPr>
          <p:cNvPr id="36" name="Straight Connector 31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938883"/>
            <a:ext cx="0" cy="1590675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wooden, table, board, sitting&#10;&#10;Description automatically generated">
            <a:extLst>
              <a:ext uri="{FF2B5EF4-FFF2-40B4-BE49-F238E27FC236}">
                <a16:creationId xmlns:a16="http://schemas.microsoft.com/office/drawing/2014/main" id="{7A252B0B-6192-3548-9BEE-882736AECA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0653D0-CFDD-FD4B-8157-A0147B1710A0}"/>
              </a:ext>
            </a:extLst>
          </p:cNvPr>
          <p:cNvSpPr/>
          <p:nvPr/>
        </p:nvSpPr>
        <p:spPr>
          <a:xfrm>
            <a:off x="646729" y="4524499"/>
            <a:ext cx="25170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effectLst>
                  <a:glow rad="127000">
                    <a:srgbClr val="FC02FF"/>
                  </a:glow>
                </a:effectLst>
              </a:rPr>
              <a:t>#showusyourbraincell</a:t>
            </a:r>
            <a:endParaRPr lang="en-US" sz="2000" dirty="0">
              <a:effectLst>
                <a:glow rad="127000">
                  <a:srgbClr val="FC02FF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0809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ron.jpg">
            <a:extLst>
              <a:ext uri="{FF2B5EF4-FFF2-40B4-BE49-F238E27FC236}">
                <a16:creationId xmlns:a16="http://schemas.microsoft.com/office/drawing/2014/main" id="{FBEEEA52-80AE-6247-90C5-A857B2D1CEE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0086" y="1536936"/>
            <a:ext cx="5446978" cy="2834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50CD72-0A13-AF4E-883C-3299DF7CD21B}"/>
              </a:ext>
            </a:extLst>
          </p:cNvPr>
          <p:cNvSpPr txBox="1"/>
          <p:nvPr/>
        </p:nvSpPr>
        <p:spPr>
          <a:xfrm>
            <a:off x="387294" y="1056233"/>
            <a:ext cx="2019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Dendrites</a:t>
            </a:r>
            <a:r>
              <a:rPr lang="en-US" dirty="0"/>
              <a:t> </a:t>
            </a:r>
          </a:p>
          <a:p>
            <a:r>
              <a:rPr lang="en-US" sz="1400" dirty="0"/>
              <a:t>(Receive input from other neurons at gaps called </a:t>
            </a:r>
            <a:r>
              <a:rPr lang="en-US" sz="1400" dirty="0">
                <a:solidFill>
                  <a:srgbClr val="C00000"/>
                </a:solidFill>
              </a:rPr>
              <a:t>synapses</a:t>
            </a:r>
            <a:r>
              <a:rPr lang="en-US" sz="1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AEA9-13DE-AC41-AF85-FDE2EB502BDB}"/>
              </a:ext>
            </a:extLst>
          </p:cNvPr>
          <p:cNvSpPr txBox="1"/>
          <p:nvPr/>
        </p:nvSpPr>
        <p:spPr>
          <a:xfrm>
            <a:off x="182457" y="2882781"/>
            <a:ext cx="1828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Cell Body</a:t>
            </a:r>
            <a:r>
              <a:rPr lang="en-US" dirty="0"/>
              <a:t> </a:t>
            </a:r>
          </a:p>
          <a:p>
            <a:r>
              <a:rPr lang="en-US" sz="1400" dirty="0"/>
              <a:t>(or Soma, location of </a:t>
            </a:r>
            <a:r>
              <a:rPr lang="en-US" sz="1400" dirty="0">
                <a:solidFill>
                  <a:srgbClr val="C00000"/>
                </a:solidFill>
              </a:rPr>
              <a:t>nucleus</a:t>
            </a:r>
            <a:r>
              <a:rPr lang="en-US" sz="1400" dirty="0"/>
              <a:t> and cell </a:t>
            </a:r>
            <a:r>
              <a:rPr lang="en-US" sz="1400" dirty="0">
                <a:solidFill>
                  <a:srgbClr val="C00000"/>
                </a:solidFill>
              </a:rPr>
              <a:t>DNA</a:t>
            </a:r>
            <a:r>
              <a:rPr lang="en-US" sz="14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6435E-A439-B24F-9C0D-C30DD603F7A7}"/>
              </a:ext>
            </a:extLst>
          </p:cNvPr>
          <p:cNvSpPr txBox="1"/>
          <p:nvPr/>
        </p:nvSpPr>
        <p:spPr>
          <a:xfrm>
            <a:off x="5674547" y="109867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Axon</a:t>
            </a:r>
            <a:r>
              <a:rPr lang="en-US" dirty="0"/>
              <a:t> </a:t>
            </a:r>
            <a:r>
              <a:rPr lang="en-US" sz="1400" dirty="0"/>
              <a:t>(Carries electric message)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29380-DA27-F443-BD84-98998AF25A09}"/>
              </a:ext>
            </a:extLst>
          </p:cNvPr>
          <p:cNvSpPr txBox="1"/>
          <p:nvPr/>
        </p:nvSpPr>
        <p:spPr>
          <a:xfrm>
            <a:off x="7086600" y="5867401"/>
            <a:ext cx="1676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Axon Terminals </a:t>
            </a:r>
            <a:r>
              <a:rPr lang="en-US" sz="1400" dirty="0"/>
              <a:t>(release of </a:t>
            </a:r>
            <a:r>
              <a:rPr lang="en-US" sz="1400" dirty="0">
                <a:solidFill>
                  <a:srgbClr val="FF0000"/>
                </a:solidFill>
              </a:rPr>
              <a:t>neurotransmitters</a:t>
            </a:r>
            <a:r>
              <a:rPr lang="en-US" sz="1400" dirty="0"/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C644E9-4AD6-0843-8DF8-A6C93FBD86A1}"/>
              </a:ext>
            </a:extLst>
          </p:cNvPr>
          <p:cNvCxnSpPr>
            <a:cxnSpLocks/>
          </p:cNvCxnSpPr>
          <p:nvPr/>
        </p:nvCxnSpPr>
        <p:spPr>
          <a:xfrm>
            <a:off x="1430936" y="1261339"/>
            <a:ext cx="2018911" cy="3483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A6B564-6B00-7F48-9D9E-88A682A997AA}"/>
              </a:ext>
            </a:extLst>
          </p:cNvPr>
          <p:cNvCxnSpPr>
            <a:cxnSpLocks/>
          </p:cNvCxnSpPr>
          <p:nvPr/>
        </p:nvCxnSpPr>
        <p:spPr>
          <a:xfrm flipV="1">
            <a:off x="1176936" y="2717800"/>
            <a:ext cx="2272911" cy="3693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527F25-3920-1D4C-A0B0-42F1C5A34EC2}"/>
              </a:ext>
            </a:extLst>
          </p:cNvPr>
          <p:cNvCxnSpPr/>
          <p:nvPr/>
        </p:nvCxnSpPr>
        <p:spPr>
          <a:xfrm flipH="1" flipV="1">
            <a:off x="7086600" y="5208508"/>
            <a:ext cx="265378" cy="582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84D256-343A-2343-82D3-0DF925E136FE}"/>
              </a:ext>
            </a:extLst>
          </p:cNvPr>
          <p:cNvCxnSpPr>
            <a:cxnSpLocks/>
          </p:cNvCxnSpPr>
          <p:nvPr/>
        </p:nvCxnSpPr>
        <p:spPr>
          <a:xfrm flipH="1">
            <a:off x="5426230" y="1430591"/>
            <a:ext cx="441170" cy="15905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2553062-102A-5A49-B330-0754184A59CA}"/>
              </a:ext>
            </a:extLst>
          </p:cNvPr>
          <p:cNvSpPr/>
          <p:nvPr/>
        </p:nvSpPr>
        <p:spPr>
          <a:xfrm>
            <a:off x="533400" y="666125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majority of neurons share some basic features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BEB92-E36D-D449-90D8-F8643B028DAD}"/>
              </a:ext>
            </a:extLst>
          </p:cNvPr>
          <p:cNvSpPr txBox="1"/>
          <p:nvPr/>
        </p:nvSpPr>
        <p:spPr>
          <a:xfrm>
            <a:off x="2867355" y="233571"/>
            <a:ext cx="336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Neurons are a type of brain cell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8C22AC-43CD-1E44-8187-0D82487F3C15}"/>
              </a:ext>
            </a:extLst>
          </p:cNvPr>
          <p:cNvSpPr txBox="1"/>
          <p:nvPr/>
        </p:nvSpPr>
        <p:spPr>
          <a:xfrm>
            <a:off x="-954157" y="365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AA2587-0A5F-AC4B-8F07-63A34882431E}"/>
              </a:ext>
            </a:extLst>
          </p:cNvPr>
          <p:cNvSpPr/>
          <p:nvPr/>
        </p:nvSpPr>
        <p:spPr>
          <a:xfrm>
            <a:off x="2104001" y="4247078"/>
            <a:ext cx="7039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Found Object Brain Cells</a:t>
            </a:r>
          </a:p>
        </p:txBody>
      </p:sp>
    </p:spTree>
    <p:extLst>
      <p:ext uri="{BB962C8B-B14F-4D97-AF65-F5344CB8AC3E}">
        <p14:creationId xmlns:p14="http://schemas.microsoft.com/office/powerpoint/2010/main" val="611514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late of cookies&#10;&#10;Description automatically generated with low confidence">
            <a:extLst>
              <a:ext uri="{FF2B5EF4-FFF2-40B4-BE49-F238E27FC236}">
                <a16:creationId xmlns:a16="http://schemas.microsoft.com/office/drawing/2014/main" id="{C7E792F8-6218-844E-A5FD-A9F4616FB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03" r="-2" b="12240"/>
          <a:stretch/>
        </p:blipFill>
        <p:spPr>
          <a:xfrm>
            <a:off x="20" y="10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CA6917-811E-A844-8524-E5F021ECB182}"/>
              </a:ext>
            </a:extLst>
          </p:cNvPr>
          <p:cNvSpPr txBox="1"/>
          <p:nvPr/>
        </p:nvSpPr>
        <p:spPr>
          <a:xfrm>
            <a:off x="6921029" y="4620280"/>
            <a:ext cx="222068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160347">
                    <a:srgbClr val="080360"/>
                  </a:glow>
                </a:effectLst>
              </a:rPr>
              <a:t>nwnoggin.org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ABC1AD-99E5-2143-9DBD-3DD78A0E1DAB}"/>
              </a:ext>
            </a:extLst>
          </p:cNvPr>
          <p:cNvSpPr txBox="1"/>
          <p:nvPr/>
        </p:nvSpPr>
        <p:spPr>
          <a:xfrm>
            <a:off x="0" y="0"/>
            <a:ext cx="2460506" cy="830997"/>
          </a:xfrm>
          <a:prstGeom prst="rect">
            <a:avLst/>
          </a:prstGeom>
          <a:solidFill>
            <a:srgbClr val="FF0000"/>
          </a:solidFill>
          <a:effectLst>
            <a:glow>
              <a:srgbClr val="00FE0B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BFF"/>
                </a:solidFill>
                <a:effectLst>
                  <a:glow rad="178765">
                    <a:schemeClr val="bg1"/>
                  </a:glow>
                </a:effectLst>
              </a:rPr>
              <a:t>DUTCH NEURON</a:t>
            </a:r>
          </a:p>
          <a:p>
            <a:r>
              <a:rPr lang="en-US" sz="2400" b="1" dirty="0">
                <a:solidFill>
                  <a:srgbClr val="000BFF"/>
                </a:solidFill>
                <a:effectLst>
                  <a:glow rad="178765">
                    <a:schemeClr val="bg1"/>
                  </a:glow>
                </a:effectLst>
              </a:rPr>
              <a:t>By Austin Howard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F1EDF0-493E-7441-A18A-ED77074BA503}"/>
              </a:ext>
            </a:extLst>
          </p:cNvPr>
          <p:cNvSpPr txBox="1"/>
          <p:nvPr/>
        </p:nvSpPr>
        <p:spPr>
          <a:xfrm>
            <a:off x="6630800" y="0"/>
            <a:ext cx="251320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glow rad="186254">
                    <a:srgbClr val="080360"/>
                  </a:glow>
                </a:effectLst>
              </a:rPr>
              <a:t>#showusyourbraincell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B47935-E1EE-C742-9331-55FBE9E27085}"/>
              </a:ext>
            </a:extLst>
          </p:cNvPr>
          <p:cNvSpPr txBox="1"/>
          <p:nvPr/>
        </p:nvSpPr>
        <p:spPr>
          <a:xfrm>
            <a:off x="7381855" y="830997"/>
            <a:ext cx="1701065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86254">
                    <a:srgbClr val="080360"/>
                  </a:glow>
                </a:effectLst>
              </a:rPr>
              <a:t>Hagelslag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86254">
                    <a:srgbClr val="080360"/>
                  </a:glow>
                </a:effectLst>
              </a:rPr>
              <a:t>AXON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86254">
                    <a:srgbClr val="080360"/>
                  </a:glow>
                </a:effectLst>
              </a:rPr>
              <a:t>TERMINALS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B6938B-2F4C-094A-89DE-99603D6E7069}"/>
              </a:ext>
            </a:extLst>
          </p:cNvPr>
          <p:cNvCxnSpPr>
            <a:cxnSpLocks/>
          </p:cNvCxnSpPr>
          <p:nvPr/>
        </p:nvCxnSpPr>
        <p:spPr>
          <a:xfrm flipH="1" flipV="1">
            <a:off x="5807903" y="1111065"/>
            <a:ext cx="1801211" cy="227764"/>
          </a:xfrm>
          <a:prstGeom prst="straightConnector1">
            <a:avLst/>
          </a:prstGeom>
          <a:ln w="38100">
            <a:solidFill>
              <a:srgbClr val="F501FF"/>
            </a:solidFill>
            <a:tailEnd type="triangle"/>
          </a:ln>
          <a:effectLst>
            <a:glow rad="127000">
              <a:srgbClr val="FFFF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B37F5D-52B7-8B41-8887-2D51A00CCF0F}"/>
              </a:ext>
            </a:extLst>
          </p:cNvPr>
          <p:cNvCxnSpPr>
            <a:cxnSpLocks/>
          </p:cNvCxnSpPr>
          <p:nvPr/>
        </p:nvCxnSpPr>
        <p:spPr>
          <a:xfrm flipH="1">
            <a:off x="7067457" y="1338829"/>
            <a:ext cx="541657" cy="898185"/>
          </a:xfrm>
          <a:prstGeom prst="straightConnector1">
            <a:avLst/>
          </a:prstGeom>
          <a:ln w="38100">
            <a:solidFill>
              <a:srgbClr val="F501FF"/>
            </a:solidFill>
            <a:tailEnd type="triangle"/>
          </a:ln>
          <a:effectLst>
            <a:glow rad="127000">
              <a:srgbClr val="FFFF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3E190F9-AA1A-CB47-8084-F7246E7A90A6}"/>
              </a:ext>
            </a:extLst>
          </p:cNvPr>
          <p:cNvSpPr txBox="1"/>
          <p:nvPr/>
        </p:nvSpPr>
        <p:spPr>
          <a:xfrm>
            <a:off x="0" y="4266337"/>
            <a:ext cx="151311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86254">
                    <a:srgbClr val="080360"/>
                  </a:glow>
                </a:effectLst>
              </a:rPr>
              <a:t>Hagelslag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86254">
                    <a:srgbClr val="080360"/>
                  </a:glow>
                </a:effectLst>
              </a:rPr>
              <a:t>DENDRITES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F29627-F5A5-4243-B58A-30420E12E123}"/>
              </a:ext>
            </a:extLst>
          </p:cNvPr>
          <p:cNvSpPr txBox="1"/>
          <p:nvPr/>
        </p:nvSpPr>
        <p:spPr>
          <a:xfrm>
            <a:off x="5324966" y="2606814"/>
            <a:ext cx="9658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86254">
                    <a:srgbClr val="080360"/>
                  </a:glow>
                </a:effectLst>
              </a:rPr>
              <a:t>Drop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86254">
                    <a:srgbClr val="080360"/>
                  </a:glow>
                </a:effectLst>
              </a:rPr>
              <a:t>AXON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586DCFC-1C28-0148-92C2-4A370BF5FABB}"/>
              </a:ext>
            </a:extLst>
          </p:cNvPr>
          <p:cNvCxnSpPr>
            <a:cxnSpLocks/>
          </p:cNvCxnSpPr>
          <p:nvPr/>
        </p:nvCxnSpPr>
        <p:spPr>
          <a:xfrm flipV="1">
            <a:off x="1441214" y="3624943"/>
            <a:ext cx="1889815" cy="828375"/>
          </a:xfrm>
          <a:prstGeom prst="straightConnector1">
            <a:avLst/>
          </a:prstGeom>
          <a:ln w="38100">
            <a:solidFill>
              <a:srgbClr val="F501FF"/>
            </a:solidFill>
            <a:tailEnd type="triangle"/>
          </a:ln>
          <a:effectLst>
            <a:glow rad="127000">
              <a:srgbClr val="FFFF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DD1EE5-7779-534A-A3B5-588B32DDA072}"/>
              </a:ext>
            </a:extLst>
          </p:cNvPr>
          <p:cNvCxnSpPr>
            <a:cxnSpLocks/>
          </p:cNvCxnSpPr>
          <p:nvPr/>
        </p:nvCxnSpPr>
        <p:spPr>
          <a:xfrm flipV="1">
            <a:off x="1443500" y="3314700"/>
            <a:ext cx="515929" cy="1138618"/>
          </a:xfrm>
          <a:prstGeom prst="straightConnector1">
            <a:avLst/>
          </a:prstGeom>
          <a:ln w="38100">
            <a:solidFill>
              <a:srgbClr val="F501FF"/>
            </a:solidFill>
            <a:tailEnd type="triangle"/>
          </a:ln>
          <a:effectLst>
            <a:glow rad="127000">
              <a:srgbClr val="FFFF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374BF4E-12C5-5248-BD90-533DE5E99738}"/>
              </a:ext>
            </a:extLst>
          </p:cNvPr>
          <p:cNvSpPr txBox="1"/>
          <p:nvPr/>
        </p:nvSpPr>
        <p:spPr>
          <a:xfrm>
            <a:off x="78276" y="1501762"/>
            <a:ext cx="157092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86254">
                    <a:srgbClr val="080360"/>
                  </a:glow>
                </a:effectLst>
              </a:rPr>
              <a:t>Stroopfwafel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86254">
                    <a:srgbClr val="080360"/>
                  </a:glow>
                </a:effectLst>
              </a:rPr>
              <a:t>SOMA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EA2A43-C77E-404D-BD36-157799F79E62}"/>
              </a:ext>
            </a:extLst>
          </p:cNvPr>
          <p:cNvCxnSpPr>
            <a:cxnSpLocks/>
          </p:cNvCxnSpPr>
          <p:nvPr/>
        </p:nvCxnSpPr>
        <p:spPr>
          <a:xfrm>
            <a:off x="1320899" y="1956626"/>
            <a:ext cx="638530" cy="0"/>
          </a:xfrm>
          <a:prstGeom prst="straightConnector1">
            <a:avLst/>
          </a:prstGeom>
          <a:ln w="38100">
            <a:solidFill>
              <a:srgbClr val="F501FF"/>
            </a:solidFill>
            <a:tailEnd type="triangle"/>
          </a:ln>
          <a:effectLst>
            <a:glow rad="127000">
              <a:srgbClr val="FFFF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64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food, dessert&#10;&#10;Description automatically generated">
            <a:extLst>
              <a:ext uri="{FF2B5EF4-FFF2-40B4-BE49-F238E27FC236}">
                <a16:creationId xmlns:a16="http://schemas.microsoft.com/office/drawing/2014/main" id="{C693BA4D-3AF4-8643-A224-13EDA73AB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3147C-BC55-4347-9C58-7C2CDB962DCC}"/>
              </a:ext>
            </a:extLst>
          </p:cNvPr>
          <p:cNvSpPr txBox="1"/>
          <p:nvPr/>
        </p:nvSpPr>
        <p:spPr>
          <a:xfrm>
            <a:off x="0" y="0"/>
            <a:ext cx="2460506" cy="830997"/>
          </a:xfrm>
          <a:prstGeom prst="rect">
            <a:avLst/>
          </a:prstGeom>
          <a:solidFill>
            <a:srgbClr val="FF0000"/>
          </a:solidFill>
          <a:effectLst>
            <a:glow>
              <a:srgbClr val="00FE0B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BFF"/>
                </a:solidFill>
                <a:effectLst>
                  <a:glow rad="178765">
                    <a:schemeClr val="bg1"/>
                  </a:glow>
                </a:effectLst>
              </a:rPr>
              <a:t>DUTCH NEURON</a:t>
            </a:r>
          </a:p>
          <a:p>
            <a:r>
              <a:rPr lang="en-US" sz="2400" b="1" dirty="0">
                <a:solidFill>
                  <a:srgbClr val="000BFF"/>
                </a:solidFill>
                <a:effectLst>
                  <a:glow rad="178765">
                    <a:schemeClr val="bg1"/>
                  </a:glow>
                </a:effectLst>
              </a:rPr>
              <a:t>By Austin Howard</a:t>
            </a:r>
          </a:p>
        </p:txBody>
      </p:sp>
    </p:spTree>
    <p:extLst>
      <p:ext uri="{BB962C8B-B14F-4D97-AF65-F5344CB8AC3E}">
        <p14:creationId xmlns:p14="http://schemas.microsoft.com/office/powerpoint/2010/main" val="2710170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B230A-5B25-EF4A-99A8-E145B5560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72" y="4191990"/>
            <a:ext cx="8074057" cy="9054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dirty="0"/>
              <a:t>#showusyourbraincell</a:t>
            </a:r>
          </a:p>
        </p:txBody>
      </p:sp>
      <p:cxnSp>
        <p:nvCxnSpPr>
          <p:cNvPr id="38" name="Straight Connector 29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940060"/>
            <a:ext cx="0" cy="159067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93E96C5-549D-334B-A9B8-C233F7C57B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009" y="-1"/>
            <a:ext cx="4191991" cy="4191991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4FA29DF-40F2-E343-ABAA-9C8A4E5A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191991" cy="419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08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accent3">
                <a:lumMod val="89000"/>
              </a:schemeClr>
            </a:gs>
            <a:gs pos="52000">
              <a:schemeClr val="accent3">
                <a:lumMod val="89000"/>
              </a:schemeClr>
            </a:gs>
            <a:gs pos="76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A1F6-8A89-D74D-95F4-319F71847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67" y="4204617"/>
            <a:ext cx="8071866" cy="9052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#showusyourbraincell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938883"/>
            <a:ext cx="0" cy="1590675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outdoor, sitting, small, old&#10;&#10;Description automatically generated">
            <a:extLst>
              <a:ext uri="{FF2B5EF4-FFF2-40B4-BE49-F238E27FC236}">
                <a16:creationId xmlns:a16="http://schemas.microsoft.com/office/drawing/2014/main" id="{3C275C23-32C3-C74A-A942-8DD29625B3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385" y="0"/>
            <a:ext cx="4204616" cy="4204616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49A0C88-CB60-2D4F-AC1F-CA69765A5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204613" cy="420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57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44CE76-FDBC-D44A-8B63-94D235963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67" y="4204617"/>
            <a:ext cx="8071866" cy="9052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#showusyourbraincell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A436FB8-3045-0246-9F0A-0A20355F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43" y="-1"/>
            <a:ext cx="4833257" cy="4310743"/>
          </a:xfrm>
          <a:prstGeom prst="rect">
            <a:avLst/>
          </a:prstGeom>
        </p:spPr>
      </p:pic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005E174-C987-124C-BEEB-D1D089811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10743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39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CC3FB04-12FA-2B42-82FC-BF05E8935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99" y="0"/>
            <a:ext cx="6858001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BF72066-3140-7143-AA07-A712B37BA76C}"/>
              </a:ext>
            </a:extLst>
          </p:cNvPr>
          <p:cNvSpPr txBox="1">
            <a:spLocks/>
          </p:cNvSpPr>
          <p:nvPr/>
        </p:nvSpPr>
        <p:spPr>
          <a:xfrm>
            <a:off x="2674344" y="647445"/>
            <a:ext cx="3040655" cy="426724"/>
          </a:xfrm>
          <a:prstGeom prst="rect">
            <a:avLst/>
          </a:prstGeom>
          <a:solidFill>
            <a:srgbClr val="0087FF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#showusyourbraincell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8CBE12-951A-E543-84C5-F172E4002BE8}"/>
              </a:ext>
            </a:extLst>
          </p:cNvPr>
          <p:cNvSpPr txBox="1"/>
          <p:nvPr/>
        </p:nvSpPr>
        <p:spPr>
          <a:xfrm>
            <a:off x="0" y="-7309"/>
            <a:ext cx="2298049" cy="230832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ANY BRAIN CELLS</a:t>
            </a:r>
          </a:p>
          <a:p>
            <a:r>
              <a:rPr lang="en-US" b="1" dirty="0">
                <a:solidFill>
                  <a:srgbClr val="FFFF00"/>
                </a:solidFill>
              </a:rPr>
              <a:t>Glial cells</a:t>
            </a:r>
          </a:p>
          <a:p>
            <a:r>
              <a:rPr lang="en-US" b="1" dirty="0">
                <a:solidFill>
                  <a:srgbClr val="FFFF00"/>
                </a:solidFill>
              </a:rPr>
              <a:t>Pyramidal neurons</a:t>
            </a:r>
          </a:p>
          <a:p>
            <a:r>
              <a:rPr lang="en-US" b="1" dirty="0">
                <a:solidFill>
                  <a:srgbClr val="FFFF00"/>
                </a:solidFill>
              </a:rPr>
              <a:t>Photoreceptors</a:t>
            </a:r>
          </a:p>
          <a:p>
            <a:r>
              <a:rPr lang="en-US" b="1" dirty="0">
                <a:solidFill>
                  <a:srgbClr val="FFFF00"/>
                </a:solidFill>
              </a:rPr>
              <a:t>Inner hair cells</a:t>
            </a:r>
          </a:p>
          <a:p>
            <a:r>
              <a:rPr lang="en-US" b="1" dirty="0">
                <a:solidFill>
                  <a:srgbClr val="FFFF00"/>
                </a:solidFill>
              </a:rPr>
              <a:t>Nociceptors</a:t>
            </a:r>
          </a:p>
          <a:p>
            <a:r>
              <a:rPr lang="en-US" b="1" dirty="0">
                <a:solidFill>
                  <a:srgbClr val="FFFF00"/>
                </a:solidFill>
              </a:rPr>
              <a:t>Rhombic lip neurons</a:t>
            </a:r>
          </a:p>
          <a:p>
            <a:r>
              <a:rPr lang="en-US" b="1" dirty="0">
                <a:solidFill>
                  <a:srgbClr val="FFFF00"/>
                </a:solidFill>
              </a:rPr>
              <a:t>Meissner’s corpuscles</a:t>
            </a:r>
          </a:p>
        </p:txBody>
      </p:sp>
      <p:pic>
        <p:nvPicPr>
          <p:cNvPr id="9" name="Picture 8" descr="A graffiti covered wall&#10;&#10;Description automatically generated">
            <a:extLst>
              <a:ext uri="{FF2B5EF4-FFF2-40B4-BE49-F238E27FC236}">
                <a16:creationId xmlns:a16="http://schemas.microsoft.com/office/drawing/2014/main" id="{10787C28-A844-FE40-AFA7-D8CBA4080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0" y="2296168"/>
            <a:ext cx="2298049" cy="2840022"/>
          </a:xfrm>
          <a:prstGeom prst="rect">
            <a:avLst/>
          </a:prstGeom>
        </p:spPr>
      </p:pic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8C4930F7-73FB-D446-8F14-3FC3FB63F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049" y="-731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82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897" y="1257902"/>
            <a:ext cx="4330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nwnoggin.org</a:t>
            </a:r>
          </a:p>
          <a:p>
            <a:endParaRPr lang="en-US" sz="800" b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Arts integrated neuroscience outreach for K-12 &amp; community</a:t>
            </a:r>
          </a:p>
          <a:p>
            <a:endParaRPr lang="en-US" sz="800" b="1" dirty="0">
              <a:solidFill>
                <a:srgbClr val="FC02FF"/>
              </a:solidFill>
            </a:endParaRPr>
          </a:p>
        </p:txBody>
      </p:sp>
      <p:pic>
        <p:nvPicPr>
          <p:cNvPr id="5" name="Picture 4" descr="image3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25" y="0"/>
            <a:ext cx="4583875" cy="2436047"/>
          </a:xfrm>
          <a:prstGeom prst="rect">
            <a:avLst/>
          </a:prstGeom>
        </p:spPr>
      </p:pic>
      <p:pic>
        <p:nvPicPr>
          <p:cNvPr id="6" name="Picture 5" descr="image1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656440"/>
            <a:ext cx="4560124" cy="2501669"/>
          </a:xfrm>
          <a:prstGeom prst="rect">
            <a:avLst/>
          </a:prstGeom>
        </p:spPr>
      </p:pic>
      <p:pic>
        <p:nvPicPr>
          <p:cNvPr id="7" name="Picture 6" descr="tc1.pdf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38" y="0"/>
            <a:ext cx="4586763" cy="1365698"/>
          </a:xfrm>
          <a:prstGeom prst="rect">
            <a:avLst/>
          </a:prstGeom>
        </p:spPr>
      </p:pic>
      <p:pic>
        <p:nvPicPr>
          <p:cNvPr id="8" name="Picture 7" descr="SittonSciArt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26" y="2436048"/>
            <a:ext cx="4583875" cy="2722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54FB3-CE25-474C-9FAC-916A5A079A61}"/>
              </a:ext>
            </a:extLst>
          </p:cNvPr>
          <p:cNvSpPr txBox="1"/>
          <p:nvPr/>
        </p:nvSpPr>
        <p:spPr>
          <a:xfrm>
            <a:off x="4560125" y="3773114"/>
            <a:ext cx="46317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TEN YEARS!</a:t>
            </a:r>
          </a:p>
          <a:p>
            <a:r>
              <a:rPr 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ALL VOLUNTEER (everyone)</a:t>
            </a:r>
          </a:p>
          <a:p>
            <a:r>
              <a:rPr 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50,000+ community members</a:t>
            </a:r>
          </a:p>
        </p:txBody>
      </p:sp>
    </p:spTree>
    <p:extLst>
      <p:ext uri="{BB962C8B-B14F-4D97-AF65-F5344CB8AC3E}">
        <p14:creationId xmlns:p14="http://schemas.microsoft.com/office/powerpoint/2010/main" val="1015468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A227B1-4F2E-054D-9EF6-97360B76C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67" y="4204617"/>
            <a:ext cx="8071866" cy="9052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#showusyourbraincell</a:t>
            </a:r>
          </a:p>
        </p:txBody>
      </p:sp>
      <p:pic>
        <p:nvPicPr>
          <p:cNvPr id="6" name="Picture 5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708CE901-DE7C-EC46-BD88-32CA427442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865" y="-1"/>
            <a:ext cx="4940135" cy="4269253"/>
          </a:xfrm>
          <a:prstGeom prst="rect">
            <a:avLst/>
          </a:prstGeom>
        </p:spPr>
      </p:pic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D9A941D-0DCF-2340-91F1-A442A90C8F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194462" cy="42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08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hoto, sitting, different, computer&#10;&#10;Description automatically generated">
            <a:extLst>
              <a:ext uri="{FF2B5EF4-FFF2-40B4-BE49-F238E27FC236}">
                <a16:creationId xmlns:a16="http://schemas.microsoft.com/office/drawing/2014/main" id="{C0808F5C-39D3-E94F-8B65-389593F21A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075" y="0"/>
            <a:ext cx="4263241" cy="42632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A3F87A-8978-6047-8233-E2A9B305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67" y="4204617"/>
            <a:ext cx="8071866" cy="9052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#showusyourbraincell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3CFDCF-D307-864D-8CF1-4C10983897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242" cy="4263242"/>
          </a:xfrm>
          <a:prstGeom prst="rect">
            <a:avLst/>
          </a:prstGeom>
        </p:spPr>
      </p:pic>
      <p:pic>
        <p:nvPicPr>
          <p:cNvPr id="3" name="Picture 2" descr="A picture containing text, plant, several&#10;&#10;Description automatically generated">
            <a:extLst>
              <a:ext uri="{FF2B5EF4-FFF2-40B4-BE49-F238E27FC236}">
                <a16:creationId xmlns:a16="http://schemas.microsoft.com/office/drawing/2014/main" id="{FDB3F689-D2E5-AC4B-99AD-1465121BA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538" y="0"/>
            <a:ext cx="3194462" cy="42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43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BB90D-A83A-A64E-9AF1-8DC990EE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72" y="4109292"/>
            <a:ext cx="8074057" cy="9054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dirty="0"/>
              <a:t>#showusyourbraincell</a:t>
            </a:r>
          </a:p>
        </p:txBody>
      </p:sp>
      <p:pic>
        <p:nvPicPr>
          <p:cNvPr id="5" name="Picture 4" descr="A picture containing sitting, table, different, flower&#10;&#10;Description automatically generated">
            <a:extLst>
              <a:ext uri="{FF2B5EF4-FFF2-40B4-BE49-F238E27FC236}">
                <a16:creationId xmlns:a16="http://schemas.microsoft.com/office/drawing/2014/main" id="{54C2F1B3-54FA-D849-B851-5E53320071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09292" cy="410929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940060"/>
            <a:ext cx="0" cy="159067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able, photo, small, sitting&#10;&#10;Description automatically generated">
            <a:extLst>
              <a:ext uri="{FF2B5EF4-FFF2-40B4-BE49-F238E27FC236}">
                <a16:creationId xmlns:a16="http://schemas.microsoft.com/office/drawing/2014/main" id="{F6C691E2-2E3D-8A41-AB24-F26B513BA3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708" y="0"/>
            <a:ext cx="4109292" cy="41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1434C-B544-F840-9479-68719F21C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71" y="4203440"/>
            <a:ext cx="8074057" cy="9054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dirty="0"/>
              <a:t>#showusyourbraincell</a:t>
            </a:r>
          </a:p>
        </p:txBody>
      </p:sp>
      <p:cxnSp>
        <p:nvCxnSpPr>
          <p:cNvPr id="14" name="Straight Connector 11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940060"/>
            <a:ext cx="0" cy="159067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vase of flowers on a table&#10;&#10;Description automatically generated">
            <a:extLst>
              <a:ext uri="{FF2B5EF4-FFF2-40B4-BE49-F238E27FC236}">
                <a16:creationId xmlns:a16="http://schemas.microsoft.com/office/drawing/2014/main" id="{4F330FE4-4CEF-A44B-B865-2CC34509A4D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445" y="-1"/>
            <a:ext cx="4285555" cy="4285555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AC456CD-F7F9-3044-BE71-8122176A5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5543" cy="42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9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603FC7-1EE0-3B4D-856A-E5B36CDC9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71" y="4203440"/>
            <a:ext cx="8074057" cy="9054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dirty="0">
                <a:solidFill>
                  <a:schemeClr val="bg1"/>
                </a:solidFill>
              </a:rPr>
              <a:t>#showusyourbraincell</a:t>
            </a:r>
          </a:p>
        </p:txBody>
      </p:sp>
      <p:pic>
        <p:nvPicPr>
          <p:cNvPr id="10" name="Picture 9" descr="A person standing in front of a toy&#10;&#10;Description automatically generated">
            <a:extLst>
              <a:ext uri="{FF2B5EF4-FFF2-40B4-BE49-F238E27FC236}">
                <a16:creationId xmlns:a16="http://schemas.microsoft.com/office/drawing/2014/main" id="{C2B1857D-509B-8048-A0F8-1CC631E1E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7" y="-12088"/>
            <a:ext cx="4310743" cy="4310743"/>
          </a:xfrm>
          <a:prstGeom prst="rect">
            <a:avLst/>
          </a:prstGeom>
        </p:spPr>
      </p:pic>
      <p:pic>
        <p:nvPicPr>
          <p:cNvPr id="12" name="Picture 11" descr="A picture containing decorated, table, hanging, large&#10;&#10;Description automatically generated">
            <a:extLst>
              <a:ext uri="{FF2B5EF4-FFF2-40B4-BE49-F238E27FC236}">
                <a16:creationId xmlns:a16="http://schemas.microsoft.com/office/drawing/2014/main" id="{976D8558-D5BC-D949-A3BC-546A6E1E6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98655" cy="42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56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BD779C-034F-3A4F-8CA7-564DDEF0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26" y="4243101"/>
            <a:ext cx="4996842" cy="697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100" b="1" dirty="0">
                <a:solidFill>
                  <a:srgbClr val="FFFF00"/>
                </a:solidFill>
              </a:rPr>
              <a:t>#showusyourbraincell</a:t>
            </a:r>
          </a:p>
        </p:txBody>
      </p:sp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A7B8126B-A200-E949-8E57-006E231A9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028207" cy="4037610"/>
          </a:xfrm>
          <a:prstGeom prst="rect">
            <a:avLst/>
          </a:prstGeom>
        </p:spPr>
      </p:pic>
      <p:pic>
        <p:nvPicPr>
          <p:cNvPr id="6" name="Picture 5" descr="A picture containing table, board, cutting&#10;&#10;Description automatically generated">
            <a:extLst>
              <a:ext uri="{FF2B5EF4-FFF2-40B4-BE49-F238E27FC236}">
                <a16:creationId xmlns:a16="http://schemas.microsoft.com/office/drawing/2014/main" id="{431A11AA-80A2-734E-B2C6-E387C0073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207" y="0"/>
            <a:ext cx="3087585" cy="4037610"/>
          </a:xfrm>
          <a:prstGeom prst="rect">
            <a:avLst/>
          </a:prstGeom>
        </p:spPr>
      </p:pic>
      <p:pic>
        <p:nvPicPr>
          <p:cNvPr id="7" name="Picture 6" descr="A picture containing board, table, display, yellow&#10;&#10;Description automatically generated">
            <a:extLst>
              <a:ext uri="{FF2B5EF4-FFF2-40B4-BE49-F238E27FC236}">
                <a16:creationId xmlns:a16="http://schemas.microsoft.com/office/drawing/2014/main" id="{3AC2690C-D2DD-464C-80AC-58D109F1C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792" y="0"/>
            <a:ext cx="3028208" cy="4037611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4BB3DCC-7A21-F34C-A50C-14F58B6C1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7610"/>
            <a:ext cx="1021652" cy="1105890"/>
          </a:xfrm>
          <a:prstGeom prst="rect">
            <a:avLst/>
          </a:prstGeom>
        </p:spPr>
      </p:pic>
      <p:pic>
        <p:nvPicPr>
          <p:cNvPr id="11" name="Picture 10" descr="A group of people standing on top of a cutting board with a cake&#10;&#10;Description automatically generated">
            <a:extLst>
              <a:ext uri="{FF2B5EF4-FFF2-40B4-BE49-F238E27FC236}">
                <a16:creationId xmlns:a16="http://schemas.microsoft.com/office/drawing/2014/main" id="{D4F521D6-9202-EA4C-892E-AA56FABE15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52" y="4022144"/>
            <a:ext cx="1519667" cy="1139751"/>
          </a:xfrm>
          <a:prstGeom prst="rect">
            <a:avLst/>
          </a:prstGeom>
        </p:spPr>
      </p:pic>
      <p:pic>
        <p:nvPicPr>
          <p:cNvPr id="13" name="Picture 12" descr="A picture containing object, large, orange, water&#10;&#10;Description automatically generated">
            <a:extLst>
              <a:ext uri="{FF2B5EF4-FFF2-40B4-BE49-F238E27FC236}">
                <a16:creationId xmlns:a16="http://schemas.microsoft.com/office/drawing/2014/main" id="{709175F1-33EA-B744-B6CC-2B7AB445F8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319" y="4027218"/>
            <a:ext cx="1116281" cy="11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78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ED239075-EC64-594A-B70E-61C4EE8C0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940060"/>
            <a:ext cx="0" cy="159067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ake made to look like a zebra&#10;&#10;Description automatically generated">
            <a:extLst>
              <a:ext uri="{FF2B5EF4-FFF2-40B4-BE49-F238E27FC236}">
                <a16:creationId xmlns:a16="http://schemas.microsoft.com/office/drawing/2014/main" id="{7A4F97BF-DFF4-E046-A57D-9545AA8EE4A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847B77-25CC-E045-A151-0E0851FB7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1673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9A0D53-E619-CF4C-BD19-258AFFEF6704}"/>
              </a:ext>
            </a:extLst>
          </p:cNvPr>
          <p:cNvSpPr txBox="1">
            <a:spLocks/>
          </p:cNvSpPr>
          <p:nvPr/>
        </p:nvSpPr>
        <p:spPr>
          <a:xfrm>
            <a:off x="2542469" y="477352"/>
            <a:ext cx="4059062" cy="6103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3200" b="1" dirty="0">
                <a:solidFill>
                  <a:srgbClr val="FFFF00"/>
                </a:solidFill>
              </a:rPr>
              <a:t>#showusyourbraincell</a:t>
            </a:r>
          </a:p>
        </p:txBody>
      </p:sp>
    </p:spTree>
    <p:extLst>
      <p:ext uri="{BB962C8B-B14F-4D97-AF65-F5344CB8AC3E}">
        <p14:creationId xmlns:p14="http://schemas.microsoft.com/office/powerpoint/2010/main" val="983738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4C034-8A38-6D42-8461-7530CF3F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97387" cy="863599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en-US" b="1" dirty="0"/>
              <a:t>Make your own – AND SHARE!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AD2328-7681-3640-8FB0-899EDBD77A4B}"/>
              </a:ext>
            </a:extLst>
          </p:cNvPr>
          <p:cNvSpPr txBox="1">
            <a:spLocks/>
          </p:cNvSpPr>
          <p:nvPr/>
        </p:nvSpPr>
        <p:spPr>
          <a:xfrm rot="16200000">
            <a:off x="1509260" y="2505600"/>
            <a:ext cx="4340055" cy="93574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3600" b="1" dirty="0"/>
              <a:t>  #showusyourbraincell</a:t>
            </a:r>
          </a:p>
        </p:txBody>
      </p:sp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FC5BDA8-F4BF-4141-AB7F-48A7F5FC4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387" y="0"/>
            <a:ext cx="1846613" cy="969623"/>
          </a:xfrm>
          <a:prstGeom prst="rect">
            <a:avLst/>
          </a:prstGeom>
        </p:spPr>
      </p:pic>
      <p:pic>
        <p:nvPicPr>
          <p:cNvPr id="8" name="Picture 7" descr="A picture containing table, wooden, sitting, different&#10;&#10;Description automatically generated">
            <a:extLst>
              <a:ext uri="{FF2B5EF4-FFF2-40B4-BE49-F238E27FC236}">
                <a16:creationId xmlns:a16="http://schemas.microsoft.com/office/drawing/2014/main" id="{BAE9649C-BFB4-0942-8266-A9A4DED6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58" y="863599"/>
            <a:ext cx="4996842" cy="4279899"/>
          </a:xfrm>
          <a:prstGeom prst="rect">
            <a:avLst/>
          </a:prstGeom>
        </p:spPr>
      </p:pic>
      <p:pic>
        <p:nvPicPr>
          <p:cNvPr id="10" name="Picture 9" descr="A picture containing text, food, clock&#10;&#10;Description automatically generated">
            <a:extLst>
              <a:ext uri="{FF2B5EF4-FFF2-40B4-BE49-F238E27FC236}">
                <a16:creationId xmlns:a16="http://schemas.microsoft.com/office/drawing/2014/main" id="{6115CD2E-C9AB-7046-990D-47AAEE9C6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3600"/>
            <a:ext cx="3211417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15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items, decorated, different&#10;&#10;Description automatically generated">
            <a:extLst>
              <a:ext uri="{FF2B5EF4-FFF2-40B4-BE49-F238E27FC236}">
                <a16:creationId xmlns:a16="http://schemas.microsoft.com/office/drawing/2014/main" id="{4BA6F923-762D-8248-9D3C-B4B8CA600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"/>
            <a:ext cx="5142016" cy="5142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3959678" cy="863204"/>
          </a:xfrm>
          <a:solidFill>
            <a:srgbClr val="00B0F0"/>
          </a:solidFill>
        </p:spPr>
        <p:txBody>
          <a:bodyPr/>
          <a:lstStyle/>
          <a:p>
            <a:pPr algn="l"/>
            <a:r>
              <a:rPr lang="en-US" b="1" dirty="0">
                <a:solidFill>
                  <a:srgbClr val="FFFF00"/>
                </a:solidFill>
              </a:rPr>
              <a:t>Art &amp; Brains!</a:t>
            </a:r>
          </a:p>
        </p:txBody>
      </p:sp>
      <p:pic>
        <p:nvPicPr>
          <p:cNvPr id="14" name="Picture 13" descr="A picture containing grass, woman, black, field&#10;&#10;Description automatically generated">
            <a:extLst>
              <a:ext uri="{FF2B5EF4-FFF2-40B4-BE49-F238E27FC236}">
                <a16:creationId xmlns:a16="http://schemas.microsoft.com/office/drawing/2014/main" id="{0F5238DD-4E96-604D-9349-7AECAF5EA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3203"/>
            <a:ext cx="4353930" cy="3268463"/>
          </a:xfrm>
          <a:prstGeom prst="rect">
            <a:avLst/>
          </a:prstGeom>
        </p:spPr>
      </p:pic>
      <p:pic>
        <p:nvPicPr>
          <p:cNvPr id="16" name="Picture 15" descr="A picture containing building, colorful, bird, small&#10;&#10;Description automatically generated">
            <a:extLst>
              <a:ext uri="{FF2B5EF4-FFF2-40B4-BE49-F238E27FC236}">
                <a16:creationId xmlns:a16="http://schemas.microsoft.com/office/drawing/2014/main" id="{8752717A-D3DD-074D-B882-28B09C2EDC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913" y="0"/>
            <a:ext cx="1151017" cy="863263"/>
          </a:xfrm>
          <a:prstGeom prst="rect">
            <a:avLst/>
          </a:prstGeom>
        </p:spPr>
      </p:pic>
      <p:pic>
        <p:nvPicPr>
          <p:cNvPr id="6" name="Picture 5" descr="A picture containing person, outdoor, people&#10;&#10;Description automatically generated">
            <a:extLst>
              <a:ext uri="{FF2B5EF4-FFF2-40B4-BE49-F238E27FC236}">
                <a16:creationId xmlns:a16="http://schemas.microsoft.com/office/drawing/2014/main" id="{8D64BD7F-9376-2D4C-B38D-F7FC910F5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930" y="-1"/>
            <a:ext cx="4790070" cy="5137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D24B09-FF8D-014F-8520-9829534B9B29}"/>
              </a:ext>
            </a:extLst>
          </p:cNvPr>
          <p:cNvSpPr txBox="1"/>
          <p:nvPr/>
        </p:nvSpPr>
        <p:spPr>
          <a:xfrm>
            <a:off x="2720329" y="4737122"/>
            <a:ext cx="1638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</a:rPr>
              <a:t>nwnoggin.org</a:t>
            </a:r>
            <a:endParaRPr lang="en-US" sz="2000" dirty="0">
              <a:solidFill>
                <a:schemeClr val="bg1"/>
              </a:solidFill>
              <a:effectLst>
                <a:glow rad="127000">
                  <a:srgbClr val="C000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3545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nter Bri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2122" y="3468557"/>
            <a:ext cx="2601878" cy="1696966"/>
          </a:xfrm>
          <a:solidFill>
            <a:srgbClr val="000000"/>
          </a:solidFill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What you do</a:t>
            </a:r>
            <a:br>
              <a:rPr lang="en-US" sz="3200" b="1" i="1" dirty="0">
                <a:solidFill>
                  <a:srgbClr val="FFFF00"/>
                </a:solidFill>
              </a:rPr>
            </a:br>
            <a:r>
              <a:rPr lang="en-US" sz="3200" b="1" i="1" dirty="0">
                <a:solidFill>
                  <a:srgbClr val="FFFF00"/>
                </a:solidFill>
              </a:rPr>
              <a:t> has relevance</a:t>
            </a:r>
            <a:br>
              <a:rPr lang="en-US" sz="3200" b="1" i="1" dirty="0">
                <a:solidFill>
                  <a:srgbClr val="FFFF00"/>
                </a:solidFill>
              </a:rPr>
            </a:br>
            <a:r>
              <a:rPr lang="en-US" sz="3200" b="1" i="1" dirty="0">
                <a:solidFill>
                  <a:srgbClr val="FFFF00"/>
                </a:solidFill>
              </a:rPr>
              <a:t>GO PLACES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72646"/>
            <a:ext cx="14843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Sleep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Anxiety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Depression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ADHD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Autism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Development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Perception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Drugs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Memory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Language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Racial Bias</a:t>
            </a:r>
          </a:p>
          <a:p>
            <a:r>
              <a:rPr lang="mr-IN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…</a:t>
            </a:r>
            <a:endParaRPr lang="en-US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397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ture neuroscienti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794" y="4378106"/>
            <a:ext cx="5623205" cy="765394"/>
          </a:xfrm>
          <a:solidFill>
            <a:schemeClr val="tx1"/>
          </a:solidFill>
        </p:spPr>
        <p:txBody>
          <a:bodyPr/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We all pay for research</a:t>
            </a:r>
          </a:p>
        </p:txBody>
      </p:sp>
    </p:spTree>
    <p:extLst>
      <p:ext uri="{BB962C8B-B14F-4D97-AF65-F5344CB8AC3E}">
        <p14:creationId xmlns:p14="http://schemas.microsoft.com/office/powerpoint/2010/main" val="1722130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tton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130" y="4286250"/>
            <a:ext cx="4393870" cy="857250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Connections matter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389173"/>
            <a:ext cx="2717398" cy="175432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Greater understanding</a:t>
            </a:r>
          </a:p>
          <a:p>
            <a:r>
              <a:rPr lang="en-US" b="1" dirty="0">
                <a:solidFill>
                  <a:srgbClr val="FFFF00"/>
                </a:solidFill>
              </a:rPr>
              <a:t>More support for research</a:t>
            </a:r>
          </a:p>
          <a:p>
            <a:r>
              <a:rPr lang="en-US" b="1" dirty="0">
                <a:solidFill>
                  <a:srgbClr val="FFFF00"/>
                </a:solidFill>
              </a:rPr>
              <a:t>Increased participation</a:t>
            </a:r>
          </a:p>
          <a:p>
            <a:r>
              <a:rPr lang="en-US" b="1" dirty="0">
                <a:solidFill>
                  <a:srgbClr val="FFFF00"/>
                </a:solidFill>
              </a:rPr>
              <a:t>Less confirmation bias</a:t>
            </a:r>
          </a:p>
          <a:p>
            <a:r>
              <a:rPr lang="en-US" b="1" dirty="0">
                <a:solidFill>
                  <a:srgbClr val="FFFF00"/>
                </a:solidFill>
              </a:rPr>
              <a:t>New directions</a:t>
            </a:r>
          </a:p>
          <a:p>
            <a:r>
              <a:rPr lang="en-US" b="1" dirty="0">
                <a:solidFill>
                  <a:srgbClr val="FFFF00"/>
                </a:solidFill>
              </a:rPr>
              <a:t>FUN!</a:t>
            </a:r>
          </a:p>
        </p:txBody>
      </p:sp>
    </p:spTree>
    <p:extLst>
      <p:ext uri="{BB962C8B-B14F-4D97-AF65-F5344CB8AC3E}">
        <p14:creationId xmlns:p14="http://schemas.microsoft.com/office/powerpoint/2010/main" val="999161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5305" y="140367"/>
            <a:ext cx="4926274" cy="57210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>
                <a:solidFill>
                  <a:srgbClr val="0000FF"/>
                </a:solidFill>
              </a:rPr>
              <a:t>Why art &amp; brains..?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961" y="2518429"/>
            <a:ext cx="3440040" cy="2625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9906"/>
            <a:ext cx="3407221" cy="319359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5306" y="714987"/>
            <a:ext cx="4614828" cy="110743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Motivation, engagement, </a:t>
            </a:r>
            <a:r>
              <a:rPr lang="en-US" sz="2000" b="1" dirty="0">
                <a:solidFill>
                  <a:srgbClr val="C00000"/>
                </a:solidFill>
              </a:rPr>
              <a:t>empathy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Exploration, creativity, INNOVATION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Personal relevance of STEAM material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</p:txBody>
      </p:sp>
      <p:pic>
        <p:nvPicPr>
          <p:cNvPr id="2" name="Picture 1" descr="Making pipe cleaner neuro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960" y="0"/>
            <a:ext cx="3440040" cy="2506374"/>
          </a:xfrm>
          <a:prstGeom prst="rect">
            <a:avLst/>
          </a:prstGeom>
        </p:spPr>
      </p:pic>
      <p:pic>
        <p:nvPicPr>
          <p:cNvPr id="3" name="Picture 2" descr="IMG_5106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222" y="1949907"/>
            <a:ext cx="2296740" cy="3193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949906"/>
            <a:ext cx="281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Build your own mouse line!</a:t>
            </a:r>
          </a:p>
        </p:txBody>
      </p:sp>
    </p:spTree>
    <p:extLst>
      <p:ext uri="{BB962C8B-B14F-4D97-AF65-F5344CB8AC3E}">
        <p14:creationId xmlns:p14="http://schemas.microsoft.com/office/powerpoint/2010/main" val="360453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4C4CB52B-FD9B-C843-8D13-401EDB3A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60203" cy="514350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6083DF-F6DE-574B-992F-071F975D6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203" y="83127"/>
            <a:ext cx="4683799" cy="4796822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5C165BF-F1C8-ED49-A557-7864EB5DC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279" y="1840675"/>
            <a:ext cx="2925785" cy="3302825"/>
          </a:xfrm>
          <a:prstGeom prst="rect">
            <a:avLst/>
          </a:prstGeom>
        </p:spPr>
      </p:pic>
      <p:pic>
        <p:nvPicPr>
          <p:cNvPr id="11" name="Picture 10" descr="A group of people sitting at desk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EC8C662-1251-334B-8E1D-6AAD14A70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214" y="1840675"/>
            <a:ext cx="2925784" cy="330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16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51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883" y="2680970"/>
            <a:ext cx="4508117" cy="2458881"/>
          </a:xfrm>
          <a:prstGeom prst="rect">
            <a:avLst/>
          </a:prstGeom>
        </p:spPr>
      </p:pic>
      <p:pic>
        <p:nvPicPr>
          <p:cNvPr id="4" name="Picture 3" descr="IMG_52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2703"/>
            <a:ext cx="4635885" cy="4740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5882" y="4681835"/>
            <a:ext cx="4508116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FFFF00"/>
                </a:solidFill>
              </a:rPr>
              <a:t>Public outreach and connection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" y="4681835"/>
            <a:ext cx="3141074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Turner Elementary, DC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092"/>
            <a:ext cx="2271480" cy="572797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FF00"/>
                </a:solidFill>
              </a:rPr>
              <a:t>School visits</a:t>
            </a:r>
          </a:p>
        </p:txBody>
      </p:sp>
      <p:pic>
        <p:nvPicPr>
          <p:cNvPr id="8" name="Picture 7" descr="IMG_9653.jpe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884" y="0"/>
            <a:ext cx="4508116" cy="309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17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317</Words>
  <Application>Microsoft Macintosh PowerPoint</Application>
  <PresentationFormat>On-screen Show (16:9)</PresentationFormat>
  <Paragraphs>93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Letting Knowledge Serve through interdisciplinary neuroscience (&amp; a few extra brains!)</vt:lpstr>
      <vt:lpstr>PowerPoint Presentation</vt:lpstr>
      <vt:lpstr>Art &amp; Brains!</vt:lpstr>
      <vt:lpstr>What you do  has relevance GO PLACES</vt:lpstr>
      <vt:lpstr>We all pay for research</vt:lpstr>
      <vt:lpstr>Connections matter</vt:lpstr>
      <vt:lpstr>Why art &amp; brains..?</vt:lpstr>
      <vt:lpstr>PowerPoint Presentation</vt:lpstr>
      <vt:lpstr>School visits</vt:lpstr>
      <vt:lpstr>Pipe cleaner brain cells!</vt:lpstr>
      <vt:lpstr>PowerPoint Presentation</vt:lpstr>
      <vt:lpstr>Public Schools During COVID-19</vt:lpstr>
      <vt:lpstr>PowerPoint Presentation</vt:lpstr>
      <vt:lpstr>PowerPoint Presentation</vt:lpstr>
      <vt:lpstr>PowerPoint Presentation</vt:lpstr>
      <vt:lpstr>#showusyourbraincell</vt:lpstr>
      <vt:lpstr>#showusyourbraincell</vt:lpstr>
      <vt:lpstr>#showusyourbraincell</vt:lpstr>
      <vt:lpstr>PowerPoint Presentation</vt:lpstr>
      <vt:lpstr>#showusyourbraincell</vt:lpstr>
      <vt:lpstr>#showusyourbraincell</vt:lpstr>
      <vt:lpstr>#showusyourbraincell</vt:lpstr>
      <vt:lpstr>#showusyourbraincell</vt:lpstr>
      <vt:lpstr>#showusyourbraincell</vt:lpstr>
      <vt:lpstr>#showusyourbraincell</vt:lpstr>
      <vt:lpstr>PowerPoint Presentation</vt:lpstr>
      <vt:lpstr>Make your own – AND SHARE!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Griesar</dc:creator>
  <cp:lastModifiedBy>Bill Griesar</cp:lastModifiedBy>
  <cp:revision>41</cp:revision>
  <dcterms:created xsi:type="dcterms:W3CDTF">2020-06-18T17:50:42Z</dcterms:created>
  <dcterms:modified xsi:type="dcterms:W3CDTF">2022-02-11T19:38:22Z</dcterms:modified>
</cp:coreProperties>
</file>