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sldIdLst>
    <p:sldId id="308" r:id="rId2"/>
    <p:sldId id="405" r:id="rId3"/>
    <p:sldId id="409" r:id="rId4"/>
    <p:sldId id="411" r:id="rId5"/>
    <p:sldId id="403" r:id="rId6"/>
    <p:sldId id="287" r:id="rId7"/>
    <p:sldId id="294" r:id="rId8"/>
    <p:sldId id="256" r:id="rId9"/>
    <p:sldId id="283" r:id="rId10"/>
    <p:sldId id="291" r:id="rId11"/>
    <p:sldId id="282" r:id="rId12"/>
    <p:sldId id="259" r:id="rId13"/>
    <p:sldId id="257" r:id="rId14"/>
    <p:sldId id="290" r:id="rId15"/>
    <p:sldId id="275" r:id="rId16"/>
    <p:sldId id="280" r:id="rId17"/>
    <p:sldId id="276" r:id="rId18"/>
    <p:sldId id="278" r:id="rId19"/>
    <p:sldId id="292" r:id="rId20"/>
    <p:sldId id="304" r:id="rId21"/>
    <p:sldId id="418" r:id="rId22"/>
    <p:sldId id="419" r:id="rId23"/>
    <p:sldId id="295" r:id="rId24"/>
    <p:sldId id="297" r:id="rId25"/>
    <p:sldId id="414" r:id="rId26"/>
    <p:sldId id="298" r:id="rId27"/>
    <p:sldId id="303" r:id="rId28"/>
    <p:sldId id="306" r:id="rId29"/>
    <p:sldId id="302" r:id="rId30"/>
    <p:sldId id="305" r:id="rId31"/>
    <p:sldId id="299" r:id="rId32"/>
    <p:sldId id="307" r:id="rId33"/>
    <p:sldId id="300" r:id="rId34"/>
    <p:sldId id="413" r:id="rId35"/>
    <p:sldId id="420" r:id="rId36"/>
    <p:sldId id="416" r:id="rId37"/>
    <p:sldId id="301" r:id="rId38"/>
    <p:sldId id="417" r:id="rId39"/>
    <p:sldId id="326" r:id="rId40"/>
    <p:sldId id="412" r:id="rId4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7FF"/>
    <a:srgbClr val="005493"/>
    <a:srgbClr val="0432FF"/>
    <a:srgbClr val="21FF06"/>
    <a:srgbClr val="FC02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64"/>
    <p:restoredTop sz="94593"/>
  </p:normalViewPr>
  <p:slideViewPr>
    <p:cSldViewPr snapToGrid="0" snapToObjects="1">
      <p:cViewPr varScale="1">
        <p:scale>
          <a:sx n="150" d="100"/>
          <a:sy n="150" d="100"/>
        </p:scale>
        <p:origin x="160" y="256"/>
      </p:cViewPr>
      <p:guideLst>
        <p:guide orient="horz" pos="2160"/>
        <p:guide pos="2880"/>
        <p:guide orient="horz" pos="162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22EAEE-259B-9C42-986B-C9A92423585C}" type="datetimeFigureOut">
              <a:rPr lang="en-US" smtClean="0"/>
              <a:t>6/22/20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005400-ACDE-2643-A15F-D78BFB3ECF90}" type="slidenum">
              <a:rPr lang="en-US" smtClean="0"/>
              <a:t>‹#›</a:t>
            </a:fld>
            <a:endParaRPr lang="en-US"/>
          </a:p>
        </p:txBody>
      </p:sp>
    </p:spTree>
    <p:extLst>
      <p:ext uri="{BB962C8B-B14F-4D97-AF65-F5344CB8AC3E}">
        <p14:creationId xmlns:p14="http://schemas.microsoft.com/office/powerpoint/2010/main" val="3489872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6AB882-9C02-4820-80F5-7B1FBE3FDD66}" type="slidenum">
              <a:rPr lang="en-US" smtClean="0"/>
              <a:pPr/>
              <a:t>5</a:t>
            </a:fld>
            <a:endParaRPr lang="en-US"/>
          </a:p>
        </p:txBody>
      </p:sp>
    </p:spTree>
    <p:extLst>
      <p:ext uri="{BB962C8B-B14F-4D97-AF65-F5344CB8AC3E}">
        <p14:creationId xmlns:p14="http://schemas.microsoft.com/office/powerpoint/2010/main" val="34359397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6AB882-9C02-4820-80F5-7B1FBE3FDD66}" type="slidenum">
              <a:rPr lang="en-US" smtClean="0"/>
              <a:pPr/>
              <a:t>6</a:t>
            </a:fld>
            <a:endParaRPr lang="en-US"/>
          </a:p>
        </p:txBody>
      </p:sp>
    </p:spTree>
    <p:extLst>
      <p:ext uri="{BB962C8B-B14F-4D97-AF65-F5344CB8AC3E}">
        <p14:creationId xmlns:p14="http://schemas.microsoft.com/office/powerpoint/2010/main" val="1092900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005400-ACDE-2643-A15F-D78BFB3ECF90}" type="slidenum">
              <a:rPr lang="en-US" smtClean="0"/>
              <a:t>15</a:t>
            </a:fld>
            <a:endParaRPr lang="en-US"/>
          </a:p>
        </p:txBody>
      </p:sp>
    </p:spTree>
    <p:extLst>
      <p:ext uri="{BB962C8B-B14F-4D97-AF65-F5344CB8AC3E}">
        <p14:creationId xmlns:p14="http://schemas.microsoft.com/office/powerpoint/2010/main" val="2950334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005400-ACDE-2643-A15F-D78BFB3ECF90}" type="slidenum">
              <a:rPr lang="en-US" smtClean="0"/>
              <a:t>16</a:t>
            </a:fld>
            <a:endParaRPr lang="en-US"/>
          </a:p>
        </p:txBody>
      </p:sp>
    </p:spTree>
    <p:extLst>
      <p:ext uri="{BB962C8B-B14F-4D97-AF65-F5344CB8AC3E}">
        <p14:creationId xmlns:p14="http://schemas.microsoft.com/office/powerpoint/2010/main" val="20732091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1005400-ACDE-2643-A15F-D78BFB3ECF90}" type="slidenum">
              <a:rPr lang="en-US" smtClean="0"/>
              <a:t>29</a:t>
            </a:fld>
            <a:endParaRPr lang="en-US"/>
          </a:p>
        </p:txBody>
      </p:sp>
    </p:spTree>
    <p:extLst>
      <p:ext uri="{BB962C8B-B14F-4D97-AF65-F5344CB8AC3E}">
        <p14:creationId xmlns:p14="http://schemas.microsoft.com/office/powerpoint/2010/main" val="24111459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B6AB882-9C02-4820-80F5-7B1FBE3FDD66}" type="slidenum">
              <a:rPr lang="en-US" smtClean="0"/>
              <a:pPr/>
              <a:t>40</a:t>
            </a:fld>
            <a:endParaRPr lang="en-US"/>
          </a:p>
        </p:txBody>
      </p:sp>
    </p:spTree>
    <p:extLst>
      <p:ext uri="{BB962C8B-B14F-4D97-AF65-F5344CB8AC3E}">
        <p14:creationId xmlns:p14="http://schemas.microsoft.com/office/powerpoint/2010/main" val="1703142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D80940D-2004-0349-8066-31A1E9D7BA54}" type="datetimeFigureOut">
              <a:rPr lang="en-US" smtClean="0"/>
              <a:t>6/22/20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B2CCE2-7BEF-944A-A9D6-A8DD644D7B92}" type="slidenum">
              <a:rPr lang="en-US" smtClean="0"/>
              <a:t>‹#›</a:t>
            </a:fld>
            <a:endParaRPr lang="en-US"/>
          </a:p>
        </p:txBody>
      </p:sp>
    </p:spTree>
    <p:extLst>
      <p:ext uri="{BB962C8B-B14F-4D97-AF65-F5344CB8AC3E}">
        <p14:creationId xmlns:p14="http://schemas.microsoft.com/office/powerpoint/2010/main" val="2230266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80940D-2004-0349-8066-31A1E9D7BA54}" type="datetimeFigureOut">
              <a:rPr lang="en-US" smtClean="0"/>
              <a:t>6/22/20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B2CCE2-7BEF-944A-A9D6-A8DD644D7B92}" type="slidenum">
              <a:rPr lang="en-US" smtClean="0"/>
              <a:t>‹#›</a:t>
            </a:fld>
            <a:endParaRPr lang="en-US"/>
          </a:p>
        </p:txBody>
      </p:sp>
    </p:spTree>
    <p:extLst>
      <p:ext uri="{BB962C8B-B14F-4D97-AF65-F5344CB8AC3E}">
        <p14:creationId xmlns:p14="http://schemas.microsoft.com/office/powerpoint/2010/main" val="3388695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80940D-2004-0349-8066-31A1E9D7BA54}" type="datetimeFigureOut">
              <a:rPr lang="en-US" smtClean="0"/>
              <a:t>6/22/20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B2CCE2-7BEF-944A-A9D6-A8DD644D7B92}" type="slidenum">
              <a:rPr lang="en-US" smtClean="0"/>
              <a:t>‹#›</a:t>
            </a:fld>
            <a:endParaRPr lang="en-US"/>
          </a:p>
        </p:txBody>
      </p:sp>
    </p:spTree>
    <p:extLst>
      <p:ext uri="{BB962C8B-B14F-4D97-AF65-F5344CB8AC3E}">
        <p14:creationId xmlns:p14="http://schemas.microsoft.com/office/powerpoint/2010/main" val="19321483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3" name="Rectangle 12"/>
          <p:cNvSpPr/>
          <p:nvPr userDrawn="1"/>
        </p:nvSpPr>
        <p:spPr>
          <a:xfrm>
            <a:off x="0" y="0"/>
            <a:ext cx="1524000" cy="171450"/>
          </a:xfrm>
          <a:prstGeom prst="rect">
            <a:avLst/>
          </a:prstGeom>
          <a:solidFill>
            <a:srgbClr val="613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6137A7"/>
              </a:solidFill>
              <a:latin typeface="Tw Cen MT"/>
            </a:endParaRPr>
          </a:p>
        </p:txBody>
      </p:sp>
      <p:sp>
        <p:nvSpPr>
          <p:cNvPr id="6" name="Rectangle 5"/>
          <p:cNvSpPr/>
          <p:nvPr userDrawn="1"/>
        </p:nvSpPr>
        <p:spPr>
          <a:xfrm>
            <a:off x="1524000" y="0"/>
            <a:ext cx="1524000" cy="1714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latin typeface="Tw Cen MT"/>
            </a:endParaRPr>
          </a:p>
        </p:txBody>
      </p:sp>
      <p:sp>
        <p:nvSpPr>
          <p:cNvPr id="7" name="Rectangle 6"/>
          <p:cNvSpPr/>
          <p:nvPr userDrawn="1"/>
        </p:nvSpPr>
        <p:spPr>
          <a:xfrm>
            <a:off x="3048000" y="0"/>
            <a:ext cx="1524000" cy="171450"/>
          </a:xfrm>
          <a:prstGeom prst="rect">
            <a:avLst/>
          </a:prstGeom>
          <a:solidFill>
            <a:srgbClr val="5C8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Tw Cen MT"/>
            </a:endParaRPr>
          </a:p>
        </p:txBody>
      </p:sp>
      <p:sp>
        <p:nvSpPr>
          <p:cNvPr id="8" name="Rectangle 7"/>
          <p:cNvSpPr/>
          <p:nvPr userDrawn="1"/>
        </p:nvSpPr>
        <p:spPr>
          <a:xfrm>
            <a:off x="4572000" y="0"/>
            <a:ext cx="1524000" cy="171450"/>
          </a:xfrm>
          <a:prstGeom prst="rect">
            <a:avLst/>
          </a:prstGeom>
          <a:solidFill>
            <a:srgbClr val="C580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Tw Cen MT"/>
            </a:endParaRPr>
          </a:p>
        </p:txBody>
      </p:sp>
      <p:sp>
        <p:nvSpPr>
          <p:cNvPr id="9" name="Rectangle 8"/>
          <p:cNvSpPr/>
          <p:nvPr userDrawn="1"/>
        </p:nvSpPr>
        <p:spPr>
          <a:xfrm>
            <a:off x="6096000" y="0"/>
            <a:ext cx="1524000" cy="171450"/>
          </a:xfrm>
          <a:prstGeom prst="rect">
            <a:avLst/>
          </a:prstGeom>
          <a:solidFill>
            <a:srgbClr val="B619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Tw Cen MT"/>
            </a:endParaRPr>
          </a:p>
        </p:txBody>
      </p:sp>
      <p:sp>
        <p:nvSpPr>
          <p:cNvPr id="10" name="Rectangle 9"/>
          <p:cNvSpPr/>
          <p:nvPr userDrawn="1"/>
        </p:nvSpPr>
        <p:spPr>
          <a:xfrm>
            <a:off x="7620000" y="0"/>
            <a:ext cx="1524000" cy="171450"/>
          </a:xfrm>
          <a:prstGeom prst="rect">
            <a:avLst/>
          </a:prstGeom>
          <a:solidFill>
            <a:srgbClr val="C31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Tw Cen MT"/>
            </a:endParaRPr>
          </a:p>
        </p:txBody>
      </p:sp>
      <p:pic>
        <p:nvPicPr>
          <p:cNvPr id="19" name="Picture 1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2000" y="1869430"/>
            <a:ext cx="7484074" cy="1403264"/>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653778" y="3042797"/>
            <a:ext cx="5619278" cy="614806"/>
          </a:xfrm>
          <a:prstGeom prst="rect">
            <a:avLst/>
          </a:prstGeom>
        </p:spPr>
      </p:pic>
      <p:sp>
        <p:nvSpPr>
          <p:cNvPr id="21" name="Rectangle 20"/>
          <p:cNvSpPr/>
          <p:nvPr userDrawn="1"/>
        </p:nvSpPr>
        <p:spPr>
          <a:xfrm>
            <a:off x="0" y="4972050"/>
            <a:ext cx="1524000" cy="171450"/>
          </a:xfrm>
          <a:prstGeom prst="rect">
            <a:avLst/>
          </a:prstGeom>
          <a:solidFill>
            <a:srgbClr val="613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6137A7"/>
              </a:solidFill>
              <a:latin typeface="Tw Cen MT"/>
            </a:endParaRPr>
          </a:p>
        </p:txBody>
      </p:sp>
      <p:sp>
        <p:nvSpPr>
          <p:cNvPr id="22" name="Rectangle 21"/>
          <p:cNvSpPr/>
          <p:nvPr userDrawn="1"/>
        </p:nvSpPr>
        <p:spPr>
          <a:xfrm>
            <a:off x="1524000" y="4972050"/>
            <a:ext cx="1524000" cy="17145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bg1"/>
              </a:solidFill>
              <a:latin typeface="Tw Cen MT"/>
            </a:endParaRPr>
          </a:p>
        </p:txBody>
      </p:sp>
      <p:sp>
        <p:nvSpPr>
          <p:cNvPr id="23" name="Rectangle 22"/>
          <p:cNvSpPr/>
          <p:nvPr userDrawn="1"/>
        </p:nvSpPr>
        <p:spPr>
          <a:xfrm>
            <a:off x="3048000" y="4972050"/>
            <a:ext cx="1524000" cy="171450"/>
          </a:xfrm>
          <a:prstGeom prst="rect">
            <a:avLst/>
          </a:prstGeom>
          <a:solidFill>
            <a:srgbClr val="5C8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Tw Cen MT"/>
            </a:endParaRPr>
          </a:p>
        </p:txBody>
      </p:sp>
      <p:sp>
        <p:nvSpPr>
          <p:cNvPr id="24" name="Rectangle 23"/>
          <p:cNvSpPr/>
          <p:nvPr userDrawn="1"/>
        </p:nvSpPr>
        <p:spPr>
          <a:xfrm>
            <a:off x="4572000" y="4972050"/>
            <a:ext cx="1524000" cy="171450"/>
          </a:xfrm>
          <a:prstGeom prst="rect">
            <a:avLst/>
          </a:prstGeom>
          <a:solidFill>
            <a:srgbClr val="C580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Tw Cen MT"/>
            </a:endParaRPr>
          </a:p>
        </p:txBody>
      </p:sp>
      <p:sp>
        <p:nvSpPr>
          <p:cNvPr id="25" name="Rectangle 24"/>
          <p:cNvSpPr/>
          <p:nvPr userDrawn="1"/>
        </p:nvSpPr>
        <p:spPr>
          <a:xfrm>
            <a:off x="6096000" y="4972050"/>
            <a:ext cx="1524000" cy="171450"/>
          </a:xfrm>
          <a:prstGeom prst="rect">
            <a:avLst/>
          </a:prstGeom>
          <a:solidFill>
            <a:srgbClr val="B619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Tw Cen MT"/>
            </a:endParaRPr>
          </a:p>
        </p:txBody>
      </p:sp>
      <p:sp>
        <p:nvSpPr>
          <p:cNvPr id="26" name="Rectangle 25"/>
          <p:cNvSpPr/>
          <p:nvPr userDrawn="1"/>
        </p:nvSpPr>
        <p:spPr>
          <a:xfrm>
            <a:off x="7620000" y="4972050"/>
            <a:ext cx="1524000" cy="171450"/>
          </a:xfrm>
          <a:prstGeom prst="rect">
            <a:avLst/>
          </a:prstGeom>
          <a:solidFill>
            <a:srgbClr val="C31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Tw Cen MT"/>
            </a:endParaRPr>
          </a:p>
        </p:txBody>
      </p:sp>
    </p:spTree>
    <p:extLst>
      <p:ext uri="{BB962C8B-B14F-4D97-AF65-F5344CB8AC3E}">
        <p14:creationId xmlns:p14="http://schemas.microsoft.com/office/powerpoint/2010/main" val="1896411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80940D-2004-0349-8066-31A1E9D7BA54}" type="datetimeFigureOut">
              <a:rPr lang="en-US" smtClean="0"/>
              <a:t>6/22/20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B2CCE2-7BEF-944A-A9D6-A8DD644D7B92}" type="slidenum">
              <a:rPr lang="en-US" smtClean="0"/>
              <a:t>‹#›</a:t>
            </a:fld>
            <a:endParaRPr lang="en-US"/>
          </a:p>
        </p:txBody>
      </p:sp>
    </p:spTree>
    <p:extLst>
      <p:ext uri="{BB962C8B-B14F-4D97-AF65-F5344CB8AC3E}">
        <p14:creationId xmlns:p14="http://schemas.microsoft.com/office/powerpoint/2010/main" val="2667624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D80940D-2004-0349-8066-31A1E9D7BA54}" type="datetimeFigureOut">
              <a:rPr lang="en-US" smtClean="0"/>
              <a:t>6/22/20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B2CCE2-7BEF-944A-A9D6-A8DD644D7B92}" type="slidenum">
              <a:rPr lang="en-US" smtClean="0"/>
              <a:t>‹#›</a:t>
            </a:fld>
            <a:endParaRPr lang="en-US"/>
          </a:p>
        </p:txBody>
      </p:sp>
    </p:spTree>
    <p:extLst>
      <p:ext uri="{BB962C8B-B14F-4D97-AF65-F5344CB8AC3E}">
        <p14:creationId xmlns:p14="http://schemas.microsoft.com/office/powerpoint/2010/main" val="2842574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D80940D-2004-0349-8066-31A1E9D7BA54}" type="datetimeFigureOut">
              <a:rPr lang="en-US" smtClean="0"/>
              <a:t>6/22/20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B2CCE2-7BEF-944A-A9D6-A8DD644D7B92}" type="slidenum">
              <a:rPr lang="en-US" smtClean="0"/>
              <a:t>‹#›</a:t>
            </a:fld>
            <a:endParaRPr lang="en-US"/>
          </a:p>
        </p:txBody>
      </p:sp>
    </p:spTree>
    <p:extLst>
      <p:ext uri="{BB962C8B-B14F-4D97-AF65-F5344CB8AC3E}">
        <p14:creationId xmlns:p14="http://schemas.microsoft.com/office/powerpoint/2010/main" val="17090981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D80940D-2004-0349-8066-31A1E9D7BA54}" type="datetimeFigureOut">
              <a:rPr lang="en-US" smtClean="0"/>
              <a:t>6/22/20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B2CCE2-7BEF-944A-A9D6-A8DD644D7B92}" type="slidenum">
              <a:rPr lang="en-US" smtClean="0"/>
              <a:t>‹#›</a:t>
            </a:fld>
            <a:endParaRPr lang="en-US"/>
          </a:p>
        </p:txBody>
      </p:sp>
    </p:spTree>
    <p:extLst>
      <p:ext uri="{BB962C8B-B14F-4D97-AF65-F5344CB8AC3E}">
        <p14:creationId xmlns:p14="http://schemas.microsoft.com/office/powerpoint/2010/main" val="1226260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D80940D-2004-0349-8066-31A1E9D7BA54}" type="datetimeFigureOut">
              <a:rPr lang="en-US" smtClean="0"/>
              <a:t>6/22/20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B2CCE2-7BEF-944A-A9D6-A8DD644D7B92}" type="slidenum">
              <a:rPr lang="en-US" smtClean="0"/>
              <a:t>‹#›</a:t>
            </a:fld>
            <a:endParaRPr lang="en-US"/>
          </a:p>
        </p:txBody>
      </p:sp>
    </p:spTree>
    <p:extLst>
      <p:ext uri="{BB962C8B-B14F-4D97-AF65-F5344CB8AC3E}">
        <p14:creationId xmlns:p14="http://schemas.microsoft.com/office/powerpoint/2010/main" val="3656060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80940D-2004-0349-8066-31A1E9D7BA54}" type="datetimeFigureOut">
              <a:rPr lang="en-US" smtClean="0"/>
              <a:t>6/22/20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B2CCE2-7BEF-944A-A9D6-A8DD644D7B92}" type="slidenum">
              <a:rPr lang="en-US" smtClean="0"/>
              <a:t>‹#›</a:t>
            </a:fld>
            <a:endParaRPr lang="en-US"/>
          </a:p>
        </p:txBody>
      </p:sp>
    </p:spTree>
    <p:extLst>
      <p:ext uri="{BB962C8B-B14F-4D97-AF65-F5344CB8AC3E}">
        <p14:creationId xmlns:p14="http://schemas.microsoft.com/office/powerpoint/2010/main" val="16813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80940D-2004-0349-8066-31A1E9D7BA54}" type="datetimeFigureOut">
              <a:rPr lang="en-US" smtClean="0"/>
              <a:t>6/22/20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B2CCE2-7BEF-944A-A9D6-A8DD644D7B92}" type="slidenum">
              <a:rPr lang="en-US" smtClean="0"/>
              <a:t>‹#›</a:t>
            </a:fld>
            <a:endParaRPr lang="en-US"/>
          </a:p>
        </p:txBody>
      </p:sp>
    </p:spTree>
    <p:extLst>
      <p:ext uri="{BB962C8B-B14F-4D97-AF65-F5344CB8AC3E}">
        <p14:creationId xmlns:p14="http://schemas.microsoft.com/office/powerpoint/2010/main" val="438461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D80940D-2004-0349-8066-31A1E9D7BA54}" type="datetimeFigureOut">
              <a:rPr lang="en-US" smtClean="0"/>
              <a:t>6/22/20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B2CCE2-7BEF-944A-A9D6-A8DD644D7B92}" type="slidenum">
              <a:rPr lang="en-US" smtClean="0"/>
              <a:t>‹#›</a:t>
            </a:fld>
            <a:endParaRPr lang="en-US"/>
          </a:p>
        </p:txBody>
      </p:sp>
    </p:spTree>
    <p:extLst>
      <p:ext uri="{BB962C8B-B14F-4D97-AF65-F5344CB8AC3E}">
        <p14:creationId xmlns:p14="http://schemas.microsoft.com/office/powerpoint/2010/main" val="26498359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3">
                <a:lumMod val="60000"/>
                <a:lumOff val="40000"/>
              </a:schemeClr>
            </a:gs>
            <a:gs pos="100000">
              <a:srgbClr val="FFFFFF"/>
            </a:gs>
          </a:gsLst>
          <a:lin ang="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3D80940D-2004-0349-8066-31A1E9D7BA54}" type="datetimeFigureOut">
              <a:rPr lang="en-US" smtClean="0"/>
              <a:t>6/22/20</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2EB2CCE2-7BEF-944A-A9D6-A8DD644D7B92}" type="slidenum">
              <a:rPr lang="en-US" smtClean="0"/>
              <a:t>‹#›</a:t>
            </a:fld>
            <a:endParaRPr lang="en-US"/>
          </a:p>
        </p:txBody>
      </p:sp>
    </p:spTree>
    <p:extLst>
      <p:ext uri="{BB962C8B-B14F-4D97-AF65-F5344CB8AC3E}">
        <p14:creationId xmlns:p14="http://schemas.microsoft.com/office/powerpoint/2010/main" val="6325060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1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g"/></Relationships>
</file>

<file path=ppt/slides/_rels/slide1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5" Type="http://schemas.openxmlformats.org/officeDocument/2006/relationships/image" Target="../media/image53.jpg"/><Relationship Id="rId4" Type="http://schemas.openxmlformats.org/officeDocument/2006/relationships/image" Target="../media/image52.jpeg"/></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81.JPG"/></Relationships>
</file>

<file path=ppt/slides/_rels/slide36.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image" Target="../media/image84.jpeg"/><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3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92.jpeg"/><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3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http://www.twitter.com/sfntweets" TargetMode="External"/><Relationship Id="rId7" Type="http://schemas.openxmlformats.org/officeDocument/2006/relationships/image" Target="../media/image9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jpeg"/><Relationship Id="rId4" Type="http://schemas.openxmlformats.org/officeDocument/2006/relationships/image" Target="../media/image9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5.emf"/></Relationships>
</file>

<file path=ppt/slides/_rels/slide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766381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Future neuroscientist.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3520794" y="4378106"/>
            <a:ext cx="5623205" cy="765394"/>
          </a:xfrm>
          <a:solidFill>
            <a:schemeClr val="tx1"/>
          </a:solidFill>
        </p:spPr>
        <p:txBody>
          <a:bodyPr/>
          <a:lstStyle/>
          <a:p>
            <a:pPr algn="r"/>
            <a:r>
              <a:rPr lang="en-US" b="1" dirty="0">
                <a:solidFill>
                  <a:srgbClr val="FFFF00"/>
                </a:solidFill>
              </a:rPr>
              <a:t>We all pay for research</a:t>
            </a:r>
          </a:p>
        </p:txBody>
      </p:sp>
    </p:spTree>
    <p:extLst>
      <p:ext uri="{BB962C8B-B14F-4D97-AF65-F5344CB8AC3E}">
        <p14:creationId xmlns:p14="http://schemas.microsoft.com/office/powerpoint/2010/main" val="17221304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itton 1.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4750130" y="4286250"/>
            <a:ext cx="4393870" cy="857250"/>
          </a:xfrm>
          <a:solidFill>
            <a:srgbClr val="000000"/>
          </a:solidFill>
        </p:spPr>
        <p:txBody>
          <a:bodyPr>
            <a:normAutofit fontScale="90000"/>
          </a:bodyPr>
          <a:lstStyle/>
          <a:p>
            <a:pPr algn="r"/>
            <a:r>
              <a:rPr lang="en-US" b="1" dirty="0">
                <a:solidFill>
                  <a:srgbClr val="FFFF00"/>
                </a:solidFill>
              </a:rPr>
              <a:t>Connections matter</a:t>
            </a:r>
          </a:p>
        </p:txBody>
      </p:sp>
      <p:sp>
        <p:nvSpPr>
          <p:cNvPr id="3" name="TextBox 2"/>
          <p:cNvSpPr txBox="1"/>
          <p:nvPr/>
        </p:nvSpPr>
        <p:spPr>
          <a:xfrm>
            <a:off x="0" y="3389173"/>
            <a:ext cx="2717398" cy="1754327"/>
          </a:xfrm>
          <a:prstGeom prst="rect">
            <a:avLst/>
          </a:prstGeom>
          <a:solidFill>
            <a:schemeClr val="tx1"/>
          </a:solidFill>
        </p:spPr>
        <p:txBody>
          <a:bodyPr wrap="none" rtlCol="0">
            <a:spAutoFit/>
          </a:bodyPr>
          <a:lstStyle/>
          <a:p>
            <a:r>
              <a:rPr lang="en-US" b="1" dirty="0">
                <a:solidFill>
                  <a:srgbClr val="FFFF00"/>
                </a:solidFill>
              </a:rPr>
              <a:t>Greater understanding</a:t>
            </a:r>
          </a:p>
          <a:p>
            <a:r>
              <a:rPr lang="en-US" b="1" dirty="0">
                <a:solidFill>
                  <a:srgbClr val="FFFF00"/>
                </a:solidFill>
              </a:rPr>
              <a:t>More support for research</a:t>
            </a:r>
          </a:p>
          <a:p>
            <a:r>
              <a:rPr lang="en-US" b="1" dirty="0">
                <a:solidFill>
                  <a:srgbClr val="FFFF00"/>
                </a:solidFill>
              </a:rPr>
              <a:t>Increased participation</a:t>
            </a:r>
          </a:p>
          <a:p>
            <a:r>
              <a:rPr lang="en-US" b="1" dirty="0">
                <a:solidFill>
                  <a:srgbClr val="FFFF00"/>
                </a:solidFill>
              </a:rPr>
              <a:t>Less confirmation bias</a:t>
            </a:r>
          </a:p>
          <a:p>
            <a:r>
              <a:rPr lang="en-US" b="1" dirty="0">
                <a:solidFill>
                  <a:srgbClr val="FFFF00"/>
                </a:solidFill>
              </a:rPr>
              <a:t>New directions</a:t>
            </a:r>
          </a:p>
          <a:p>
            <a:r>
              <a:rPr lang="en-US" b="1" dirty="0">
                <a:solidFill>
                  <a:srgbClr val="FFFF00"/>
                </a:solidFill>
              </a:rPr>
              <a:t>FUN!</a:t>
            </a:r>
          </a:p>
        </p:txBody>
      </p:sp>
    </p:spTree>
    <p:extLst>
      <p:ext uri="{BB962C8B-B14F-4D97-AF65-F5344CB8AC3E}">
        <p14:creationId xmlns:p14="http://schemas.microsoft.com/office/powerpoint/2010/main" val="9991617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rain art.jpg"/>
          <p:cNvPicPr>
            <a:picLocks noChangeAspect="1"/>
          </p:cNvPicPr>
          <p:nvPr/>
        </p:nvPicPr>
        <p:blipFill>
          <a:blip r:embed="rId2" cstate="print">
            <a:alphaModFix amt="20000"/>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127499" y="285906"/>
            <a:ext cx="3534954" cy="754700"/>
          </a:xfrm>
        </p:spPr>
        <p:txBody>
          <a:bodyPr>
            <a:noAutofit/>
          </a:bodyPr>
          <a:lstStyle/>
          <a:p>
            <a:pPr>
              <a:lnSpc>
                <a:spcPct val="90000"/>
              </a:lnSpc>
            </a:pPr>
            <a:br>
              <a:rPr lang="en-US" b="1" i="1" dirty="0">
                <a:solidFill>
                  <a:srgbClr val="0000FF"/>
                </a:solidFill>
              </a:rPr>
            </a:br>
            <a:endParaRPr lang="en-US" b="1" dirty="0"/>
          </a:p>
        </p:txBody>
      </p:sp>
      <p:sp>
        <p:nvSpPr>
          <p:cNvPr id="3" name="Content Placeholder 2"/>
          <p:cNvSpPr>
            <a:spLocks noGrp="1"/>
          </p:cNvSpPr>
          <p:nvPr>
            <p:ph idx="1"/>
          </p:nvPr>
        </p:nvSpPr>
        <p:spPr>
          <a:xfrm>
            <a:off x="66969" y="1805829"/>
            <a:ext cx="8695659" cy="3225070"/>
          </a:xfrm>
        </p:spPr>
        <p:txBody>
          <a:bodyPr>
            <a:normAutofit fontScale="47500" lnSpcReduction="20000"/>
          </a:bodyPr>
          <a:lstStyle/>
          <a:p>
            <a:r>
              <a:rPr lang="en-US" b="1" dirty="0">
                <a:solidFill>
                  <a:srgbClr val="FF0000"/>
                </a:solidFill>
              </a:rPr>
              <a:t>Academic priority K-12, urban/rural communities, tribal majority schools</a:t>
            </a:r>
          </a:p>
          <a:p>
            <a:pPr lvl="1"/>
            <a:r>
              <a:rPr lang="en-US" dirty="0"/>
              <a:t>Not always well-funded, or valued, often ignored, subjected to standardized testing that primarily benefits others. Complex brain development underway, unacknowledged diversity, racism, bias, police brutality, mental health</a:t>
            </a:r>
            <a:r>
              <a:rPr lang="mr-IN" dirty="0"/>
              <a:t>…</a:t>
            </a:r>
            <a:endParaRPr lang="en-US" dirty="0"/>
          </a:p>
          <a:p>
            <a:r>
              <a:rPr lang="en-US" b="1" dirty="0">
                <a:solidFill>
                  <a:srgbClr val="FF0000"/>
                </a:solidFill>
              </a:rPr>
              <a:t>Houseless youth (p:ear), incarcerated youth (</a:t>
            </a:r>
            <a:r>
              <a:rPr lang="en-US" b="1" dirty="0" err="1">
                <a:solidFill>
                  <a:srgbClr val="FF0000"/>
                </a:solidFill>
              </a:rPr>
              <a:t>MacLaren</a:t>
            </a:r>
            <a:r>
              <a:rPr lang="en-US" b="1" dirty="0">
                <a:solidFill>
                  <a:srgbClr val="FF0000"/>
                </a:solidFill>
              </a:rPr>
              <a:t>/Coffee Creek Correctional Facilities)</a:t>
            </a:r>
          </a:p>
          <a:p>
            <a:pPr lvl="1"/>
            <a:r>
              <a:rPr lang="en-US" i="1" dirty="0"/>
              <a:t>“It’s like people see me as an object, not as a human being”</a:t>
            </a:r>
          </a:p>
          <a:p>
            <a:r>
              <a:rPr lang="en-US" b="1" dirty="0">
                <a:solidFill>
                  <a:srgbClr val="FF0000"/>
                </a:solidFill>
              </a:rPr>
              <a:t>Young graduate researchers, undergraduates (PSU, OHSU,</a:t>
            </a:r>
            <a:r>
              <a:rPr lang="mr-IN" b="1" dirty="0">
                <a:solidFill>
                  <a:srgbClr val="FF0000"/>
                </a:solidFill>
              </a:rPr>
              <a:t>…</a:t>
            </a:r>
            <a:r>
              <a:rPr lang="en-US" b="1" dirty="0">
                <a:solidFill>
                  <a:srgbClr val="FF0000"/>
                </a:solidFill>
              </a:rPr>
              <a:t>)</a:t>
            </a:r>
          </a:p>
          <a:p>
            <a:pPr lvl="1"/>
            <a:r>
              <a:rPr lang="en-US" i="1" dirty="0"/>
              <a:t>How does my research relate to the world? How can I explain it?</a:t>
            </a:r>
          </a:p>
          <a:p>
            <a:pPr lvl="1"/>
            <a:r>
              <a:rPr lang="en-US" i="1" dirty="0"/>
              <a:t>Where can I go from here? “Alternative careers” in science</a:t>
            </a:r>
            <a:r>
              <a:rPr lang="mr-IN" i="1" dirty="0"/>
              <a:t>…</a:t>
            </a:r>
            <a:endParaRPr lang="en-US" i="1" dirty="0"/>
          </a:p>
          <a:p>
            <a:r>
              <a:rPr lang="en-US" b="1" dirty="0">
                <a:solidFill>
                  <a:srgbClr val="FF0000"/>
                </a:solidFill>
              </a:rPr>
              <a:t>Artists: Painters, Dancers, Storytellers, Musicians, Poets</a:t>
            </a:r>
          </a:p>
          <a:p>
            <a:pPr lvl="1"/>
            <a:r>
              <a:rPr lang="en-US" i="1" dirty="0"/>
              <a:t>How does my work relate to other fields? How do I connect with new audiences?</a:t>
            </a:r>
          </a:p>
          <a:p>
            <a:pPr lvl="1"/>
            <a:r>
              <a:rPr lang="en-US" i="1" dirty="0"/>
              <a:t>How is my practice influenced and enriched by discoveries about the brain?</a:t>
            </a:r>
          </a:p>
          <a:p>
            <a:r>
              <a:rPr lang="en-US" b="1" dirty="0">
                <a:solidFill>
                  <a:srgbClr val="FF0000"/>
                </a:solidFill>
              </a:rPr>
              <a:t>Area businesses (BioGift, Intel, Fort George, Floyds/Street 14, Hospitals)</a:t>
            </a:r>
          </a:p>
          <a:p>
            <a:pPr lvl="1"/>
            <a:r>
              <a:rPr lang="en-US" i="1" dirty="0"/>
              <a:t>How can we better connect with everyone in our community?</a:t>
            </a:r>
          </a:p>
          <a:p>
            <a:r>
              <a:rPr lang="en-US" b="1" dirty="0">
                <a:solidFill>
                  <a:srgbClr val="FF0000"/>
                </a:solidFill>
              </a:rPr>
              <a:t>Members of the public</a:t>
            </a:r>
          </a:p>
          <a:p>
            <a:pPr lvl="1"/>
            <a:r>
              <a:rPr lang="en-US" i="1" dirty="0"/>
              <a:t>Why are my taxes spent on research? Art? What are we discovering? Making?</a:t>
            </a:r>
          </a:p>
        </p:txBody>
      </p:sp>
      <p:pic>
        <p:nvPicPr>
          <p:cNvPr id="4" name="Picture 3" descr="Awe Brain.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998020" y="0"/>
            <a:ext cx="2593349" cy="1541685"/>
          </a:xfrm>
          <a:prstGeom prst="rect">
            <a:avLst/>
          </a:prstGeom>
        </p:spPr>
      </p:pic>
      <p:sp>
        <p:nvSpPr>
          <p:cNvPr id="9" name="TextBox 8"/>
          <p:cNvSpPr txBox="1"/>
          <p:nvPr/>
        </p:nvSpPr>
        <p:spPr>
          <a:xfrm>
            <a:off x="237503" y="95135"/>
            <a:ext cx="3631924" cy="1446550"/>
          </a:xfrm>
          <a:prstGeom prst="rect">
            <a:avLst/>
          </a:prstGeom>
          <a:noFill/>
        </p:spPr>
        <p:txBody>
          <a:bodyPr wrap="none" rtlCol="0">
            <a:spAutoFit/>
          </a:bodyPr>
          <a:lstStyle/>
          <a:p>
            <a:pPr algn="ctr"/>
            <a:r>
              <a:rPr lang="en-US" sz="4400" b="1" dirty="0">
                <a:solidFill>
                  <a:srgbClr val="0000FF"/>
                </a:solidFill>
              </a:rPr>
              <a:t>BUILD NEW</a:t>
            </a:r>
          </a:p>
          <a:p>
            <a:pPr algn="ctr"/>
            <a:r>
              <a:rPr lang="en-US" sz="4400" b="1" dirty="0">
                <a:solidFill>
                  <a:srgbClr val="0000FF"/>
                </a:solidFill>
              </a:rPr>
              <a:t>CONNECTIONS</a:t>
            </a:r>
          </a:p>
        </p:txBody>
      </p:sp>
      <p:pic>
        <p:nvPicPr>
          <p:cNvPr id="10" name="Picture 9" descr="brains2DC2.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403228" y="0"/>
            <a:ext cx="2740773" cy="1541685"/>
          </a:xfrm>
          <a:prstGeom prst="rect">
            <a:avLst/>
          </a:prstGeom>
        </p:spPr>
      </p:pic>
      <p:pic>
        <p:nvPicPr>
          <p:cNvPr id="5" name="Picture 4" descr="IMG_3455.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292381" y="2653711"/>
            <a:ext cx="2851620" cy="2489790"/>
          </a:xfrm>
          <a:prstGeom prst="rect">
            <a:avLst/>
          </a:prstGeom>
        </p:spPr>
      </p:pic>
      <p:sp>
        <p:nvSpPr>
          <p:cNvPr id="7" name="TextBox 6"/>
          <p:cNvSpPr txBox="1"/>
          <p:nvPr/>
        </p:nvSpPr>
        <p:spPr>
          <a:xfrm>
            <a:off x="6556495" y="4066282"/>
            <a:ext cx="2587505" cy="1077218"/>
          </a:xfrm>
          <a:prstGeom prst="rect">
            <a:avLst/>
          </a:prstGeom>
          <a:noFill/>
        </p:spPr>
        <p:txBody>
          <a:bodyPr wrap="none" rtlCol="0">
            <a:spAutoFit/>
          </a:bodyPr>
          <a:lstStyle/>
          <a:p>
            <a:pPr algn="ctr"/>
            <a:r>
              <a:rPr lang="en-US" sz="3200" b="1" i="1" dirty="0">
                <a:solidFill>
                  <a:srgbClr val="FFFF00"/>
                </a:solidFill>
              </a:rPr>
              <a:t>Oh the places </a:t>
            </a:r>
          </a:p>
          <a:p>
            <a:pPr algn="ctr"/>
            <a:r>
              <a:rPr lang="en-US" sz="3200" b="1" i="1" dirty="0">
                <a:solidFill>
                  <a:srgbClr val="FFFF00"/>
                </a:solidFill>
              </a:rPr>
              <a:t>you’ll go!</a:t>
            </a:r>
            <a:endParaRPr lang="en-US" sz="3200" dirty="0">
              <a:solidFill>
                <a:srgbClr val="FFFF00"/>
              </a:solidFill>
            </a:endParaRPr>
          </a:p>
        </p:txBody>
      </p:sp>
    </p:spTree>
    <p:extLst>
      <p:ext uri="{BB962C8B-B14F-4D97-AF65-F5344CB8AC3E}">
        <p14:creationId xmlns:p14="http://schemas.microsoft.com/office/powerpoint/2010/main" val="42401847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245305" y="140367"/>
            <a:ext cx="4926274" cy="572109"/>
          </a:xfrm>
        </p:spPr>
        <p:txBody>
          <a:bodyPr>
            <a:normAutofit fontScale="90000"/>
          </a:bodyPr>
          <a:lstStyle/>
          <a:p>
            <a:pPr algn="l"/>
            <a:r>
              <a:rPr lang="en-US" b="1" i="1" dirty="0">
                <a:solidFill>
                  <a:srgbClr val="0000FF"/>
                </a:solidFill>
              </a:rPr>
              <a:t>Why art &amp; brains..?</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03961" y="2518429"/>
            <a:ext cx="3440040" cy="2625071"/>
          </a:xfrm>
          <a:prstGeom prst="rect">
            <a:avLst/>
          </a:prstGeom>
        </p:spPr>
      </p:pic>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949906"/>
            <a:ext cx="3407221" cy="3193594"/>
          </a:xfrm>
          <a:prstGeom prst="rect">
            <a:avLst/>
          </a:prstGeom>
        </p:spPr>
      </p:pic>
      <p:sp>
        <p:nvSpPr>
          <p:cNvPr id="8" name="Content Placeholder 2"/>
          <p:cNvSpPr>
            <a:spLocks noGrp="1"/>
          </p:cNvSpPr>
          <p:nvPr>
            <p:ph idx="1"/>
          </p:nvPr>
        </p:nvSpPr>
        <p:spPr>
          <a:xfrm>
            <a:off x="245306" y="714987"/>
            <a:ext cx="4614828" cy="1107436"/>
          </a:xfrm>
        </p:spPr>
        <p:txBody>
          <a:bodyPr>
            <a:noAutofit/>
          </a:bodyPr>
          <a:lstStyle/>
          <a:p>
            <a:pPr>
              <a:lnSpc>
                <a:spcPct val="90000"/>
              </a:lnSpc>
            </a:pPr>
            <a:r>
              <a:rPr lang="en-US" sz="2000" dirty="0"/>
              <a:t>Motivation, engagement, </a:t>
            </a:r>
            <a:r>
              <a:rPr lang="en-US" sz="2000" b="1" dirty="0">
                <a:solidFill>
                  <a:srgbClr val="FF0000"/>
                </a:solidFill>
              </a:rPr>
              <a:t>empathy</a:t>
            </a:r>
          </a:p>
          <a:p>
            <a:pPr>
              <a:lnSpc>
                <a:spcPct val="90000"/>
              </a:lnSpc>
            </a:pPr>
            <a:r>
              <a:rPr lang="en-US" sz="2000" dirty="0"/>
              <a:t>Exploration, creativity, INNOVATION</a:t>
            </a:r>
          </a:p>
          <a:p>
            <a:pPr>
              <a:lnSpc>
                <a:spcPct val="90000"/>
              </a:lnSpc>
            </a:pPr>
            <a:r>
              <a:rPr lang="en-US" sz="2000" b="1" dirty="0">
                <a:solidFill>
                  <a:srgbClr val="FF0000"/>
                </a:solidFill>
              </a:rPr>
              <a:t>Personal relevance of STEAM material</a:t>
            </a:r>
          </a:p>
          <a:p>
            <a:pPr marL="0" indent="0">
              <a:lnSpc>
                <a:spcPct val="90000"/>
              </a:lnSpc>
              <a:buNone/>
            </a:pPr>
            <a:endParaRPr lang="en-US" sz="2000" dirty="0"/>
          </a:p>
        </p:txBody>
      </p:sp>
      <p:pic>
        <p:nvPicPr>
          <p:cNvPr id="2" name="Picture 1" descr="Making pipe cleaner neurons.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703960" y="0"/>
            <a:ext cx="3440040" cy="2506374"/>
          </a:xfrm>
          <a:prstGeom prst="rect">
            <a:avLst/>
          </a:prstGeom>
        </p:spPr>
      </p:pic>
      <p:pic>
        <p:nvPicPr>
          <p:cNvPr id="3" name="Picture 2" descr="IMG_5106.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407222" y="1949907"/>
            <a:ext cx="2296740" cy="3193594"/>
          </a:xfrm>
          <a:prstGeom prst="rect">
            <a:avLst/>
          </a:prstGeom>
        </p:spPr>
      </p:pic>
      <p:sp>
        <p:nvSpPr>
          <p:cNvPr id="7" name="TextBox 6"/>
          <p:cNvSpPr txBox="1"/>
          <p:nvPr/>
        </p:nvSpPr>
        <p:spPr>
          <a:xfrm>
            <a:off x="0" y="1949906"/>
            <a:ext cx="2815908" cy="369332"/>
          </a:xfrm>
          <a:prstGeom prst="rect">
            <a:avLst/>
          </a:prstGeom>
          <a:noFill/>
        </p:spPr>
        <p:txBody>
          <a:bodyPr wrap="none" rtlCol="0">
            <a:spAutoFit/>
          </a:bodyPr>
          <a:lstStyle/>
          <a:p>
            <a:r>
              <a:rPr lang="en-US" b="1" dirty="0"/>
              <a:t>Build your own mouse line!</a:t>
            </a:r>
          </a:p>
        </p:txBody>
      </p:sp>
    </p:spTree>
    <p:extLst>
      <p:ext uri="{BB962C8B-B14F-4D97-AF65-F5344CB8AC3E}">
        <p14:creationId xmlns:p14="http://schemas.microsoft.com/office/powerpoint/2010/main" val="36045341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95180" y="0"/>
            <a:ext cx="4848820" cy="51435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
            <a:ext cx="4317999" cy="252412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2307284"/>
            <a:ext cx="4318000" cy="2836216"/>
          </a:xfrm>
          <a:prstGeom prst="rect">
            <a:avLst/>
          </a:prstGeom>
        </p:spPr>
      </p:pic>
      <p:sp>
        <p:nvSpPr>
          <p:cNvPr id="2" name="TextBox 1"/>
          <p:cNvSpPr txBox="1"/>
          <p:nvPr/>
        </p:nvSpPr>
        <p:spPr>
          <a:xfrm>
            <a:off x="2" y="3820061"/>
            <a:ext cx="1931689" cy="1323439"/>
          </a:xfrm>
          <a:prstGeom prst="rect">
            <a:avLst/>
          </a:prstGeom>
          <a:noFill/>
        </p:spPr>
        <p:txBody>
          <a:bodyPr wrap="none" rtlCol="0">
            <a:spAutoFit/>
          </a:bodyPr>
          <a:lstStyle/>
          <a:p>
            <a:r>
              <a:rPr lang="en-US" sz="2000" b="1" dirty="0">
                <a:solidFill>
                  <a:srgbClr val="FFFF00"/>
                </a:solidFill>
              </a:rPr>
              <a:t>Researchers</a:t>
            </a:r>
          </a:p>
          <a:p>
            <a:r>
              <a:rPr lang="en-US" sz="2000" b="1" dirty="0">
                <a:solidFill>
                  <a:srgbClr val="FFFF00"/>
                </a:solidFill>
              </a:rPr>
              <a:t>Clinicians</a:t>
            </a:r>
          </a:p>
          <a:p>
            <a:r>
              <a:rPr lang="en-US" sz="2000" b="1" dirty="0">
                <a:solidFill>
                  <a:srgbClr val="FFFF00"/>
                </a:solidFill>
              </a:rPr>
              <a:t>Policy makers</a:t>
            </a:r>
          </a:p>
          <a:p>
            <a:r>
              <a:rPr lang="en-US" sz="2000" b="1" dirty="0">
                <a:solidFill>
                  <a:srgbClr val="FFFF00"/>
                </a:solidFill>
              </a:rPr>
              <a:t>Houseless youth</a:t>
            </a:r>
          </a:p>
        </p:txBody>
      </p:sp>
      <p:sp>
        <p:nvSpPr>
          <p:cNvPr id="6" name="TextBox 5">
            <a:extLst>
              <a:ext uri="{FF2B5EF4-FFF2-40B4-BE49-F238E27FC236}">
                <a16:creationId xmlns:a16="http://schemas.microsoft.com/office/drawing/2014/main" id="{9923BDAC-8110-5940-BDA1-C1F0458E48D4}"/>
              </a:ext>
            </a:extLst>
          </p:cNvPr>
          <p:cNvSpPr txBox="1"/>
          <p:nvPr/>
        </p:nvSpPr>
        <p:spPr>
          <a:xfrm>
            <a:off x="0" y="0"/>
            <a:ext cx="2283254" cy="400110"/>
          </a:xfrm>
          <a:prstGeom prst="rect">
            <a:avLst/>
          </a:prstGeom>
          <a:solidFill>
            <a:schemeClr val="tx1"/>
          </a:solidFill>
        </p:spPr>
        <p:txBody>
          <a:bodyPr wrap="none" rtlCol="0">
            <a:spAutoFit/>
          </a:bodyPr>
          <a:lstStyle/>
          <a:p>
            <a:r>
              <a:rPr lang="en-US" sz="2000" b="1" dirty="0">
                <a:solidFill>
                  <a:srgbClr val="FFFF00"/>
                </a:solidFill>
              </a:rPr>
              <a:t>To see other people</a:t>
            </a:r>
          </a:p>
        </p:txBody>
      </p:sp>
    </p:spTree>
    <p:extLst>
      <p:ext uri="{BB962C8B-B14F-4D97-AF65-F5344CB8AC3E}">
        <p14:creationId xmlns:p14="http://schemas.microsoft.com/office/powerpoint/2010/main" val="3156915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a:spLocks noGrp="1"/>
          </p:cNvSpPr>
          <p:nvPr>
            <p:ph type="title"/>
          </p:nvPr>
        </p:nvSpPr>
        <p:spPr>
          <a:xfrm>
            <a:off x="117564" y="0"/>
            <a:ext cx="3847432" cy="774599"/>
          </a:xfrm>
        </p:spPr>
        <p:txBody>
          <a:bodyPr/>
          <a:lstStyle/>
          <a:p>
            <a:pPr algn="l"/>
            <a:r>
              <a:rPr lang="en-US" b="1" dirty="0">
                <a:solidFill>
                  <a:srgbClr val="0000FF"/>
                </a:solidFill>
              </a:rPr>
              <a:t>Rural Outreach</a:t>
            </a:r>
          </a:p>
        </p:txBody>
      </p:sp>
      <p:pic>
        <p:nvPicPr>
          <p:cNvPr id="5" name="Picture 4"/>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43760" y="1830240"/>
            <a:ext cx="2732617" cy="1977116"/>
          </a:xfrm>
          <a:prstGeom prst="rect">
            <a:avLst/>
          </a:prstGeom>
        </p:spPr>
      </p:pic>
      <p:sp>
        <p:nvSpPr>
          <p:cNvPr id="6" name="Oval 5"/>
          <p:cNvSpPr>
            <a:spLocks/>
          </p:cNvSpPr>
          <p:nvPr/>
        </p:nvSpPr>
        <p:spPr>
          <a:xfrm>
            <a:off x="1347070" y="2443676"/>
            <a:ext cx="82296" cy="61722"/>
          </a:xfrm>
          <a:prstGeom prst="ellipse">
            <a:avLst/>
          </a:prstGeom>
          <a:solidFill>
            <a:schemeClr val="tx1"/>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7" name="Oval 6"/>
          <p:cNvSpPr>
            <a:spLocks/>
          </p:cNvSpPr>
          <p:nvPr/>
        </p:nvSpPr>
        <p:spPr>
          <a:xfrm>
            <a:off x="1448154" y="2952437"/>
            <a:ext cx="82296" cy="61722"/>
          </a:xfrm>
          <a:prstGeom prst="ellipse">
            <a:avLst/>
          </a:prstGeom>
          <a:solidFill>
            <a:schemeClr val="tx1"/>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8" name="Isosceles Triangle 7"/>
          <p:cNvSpPr/>
          <p:nvPr/>
        </p:nvSpPr>
        <p:spPr>
          <a:xfrm rot="14493603" flipH="1">
            <a:off x="2139483" y="1216376"/>
            <a:ext cx="113151" cy="1683434"/>
          </a:xfrm>
          <a:prstGeom prst="triangle">
            <a:avLst/>
          </a:prstGeom>
          <a:solidFill>
            <a:schemeClr val="tx1"/>
          </a:solidFill>
          <a:ln>
            <a:solidFill>
              <a:schemeClr val="tx1"/>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9" name="Isosceles Triangle 8"/>
          <p:cNvSpPr/>
          <p:nvPr/>
        </p:nvSpPr>
        <p:spPr>
          <a:xfrm rot="20383092" flipH="1">
            <a:off x="1697495" y="2980088"/>
            <a:ext cx="45719" cy="977177"/>
          </a:xfrm>
          <a:prstGeom prst="triangle">
            <a:avLst>
              <a:gd name="adj" fmla="val 100000"/>
            </a:avLst>
          </a:prstGeom>
          <a:solidFill>
            <a:schemeClr val="tx1"/>
          </a:solidFill>
          <a:ln>
            <a:solidFill>
              <a:schemeClr val="tx1"/>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0" name="TextBox 9"/>
          <p:cNvSpPr txBox="1"/>
          <p:nvPr/>
        </p:nvSpPr>
        <p:spPr>
          <a:xfrm>
            <a:off x="2158291" y="1133392"/>
            <a:ext cx="1898713" cy="646331"/>
          </a:xfrm>
          <a:prstGeom prst="rect">
            <a:avLst/>
          </a:prstGeom>
          <a:solidFill>
            <a:srgbClr val="000000"/>
          </a:solidFill>
          <a:ln w="38100" cmpd="sng">
            <a:solidFill>
              <a:schemeClr val="tx1"/>
            </a:solidFill>
          </a:ln>
        </p:spPr>
        <p:txBody>
          <a:bodyPr wrap="square" rtlCol="0">
            <a:spAutoFit/>
          </a:bodyPr>
          <a:lstStyle/>
          <a:p>
            <a:r>
              <a:rPr lang="en-US" dirty="0">
                <a:solidFill>
                  <a:srgbClr val="FFFF00"/>
                </a:solidFill>
              </a:rPr>
              <a:t>Davenport, WA</a:t>
            </a:r>
          </a:p>
          <a:p>
            <a:r>
              <a:rPr lang="en-US" dirty="0">
                <a:solidFill>
                  <a:srgbClr val="FFFF00"/>
                </a:solidFill>
              </a:rPr>
              <a:t>Pop: 1,700</a:t>
            </a:r>
          </a:p>
        </p:txBody>
      </p:sp>
      <p:pic>
        <p:nvPicPr>
          <p:cNvPr id="12" name="Picture 11"/>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069180" y="16387"/>
            <a:ext cx="5093192" cy="2864921"/>
          </a:xfrm>
          <a:prstGeom prst="rect">
            <a:avLst/>
          </a:prstGeom>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a:ext>
            </a:extLst>
          </a:blip>
          <a:srcRect t="-37826"/>
          <a:stretch/>
        </p:blipFill>
        <p:spPr>
          <a:xfrm>
            <a:off x="5259965" y="2731389"/>
            <a:ext cx="3632099" cy="2230851"/>
          </a:xfrm>
          <a:prstGeom prst="rect">
            <a:avLst/>
          </a:prstGeom>
        </p:spPr>
      </p:pic>
      <p:sp>
        <p:nvSpPr>
          <p:cNvPr id="16" name="Oval 15"/>
          <p:cNvSpPr>
            <a:spLocks/>
          </p:cNvSpPr>
          <p:nvPr/>
        </p:nvSpPr>
        <p:spPr>
          <a:xfrm>
            <a:off x="617483" y="2903933"/>
            <a:ext cx="82296" cy="61722"/>
          </a:xfrm>
          <a:prstGeom prst="ellipse">
            <a:avLst/>
          </a:prstGeom>
          <a:solidFill>
            <a:srgbClr val="C0504D"/>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5" name="Isosceles Triangle 14"/>
          <p:cNvSpPr/>
          <p:nvPr/>
        </p:nvSpPr>
        <p:spPr>
          <a:xfrm rot="20383092" flipH="1">
            <a:off x="1337915" y="2915442"/>
            <a:ext cx="45719" cy="1610865"/>
          </a:xfrm>
          <a:prstGeom prst="triangle">
            <a:avLst>
              <a:gd name="adj" fmla="val 100000"/>
            </a:avLst>
          </a:prstGeom>
          <a:solidFill>
            <a:schemeClr val="tx1"/>
          </a:solidFill>
          <a:ln>
            <a:solidFill>
              <a:schemeClr val="tx1"/>
            </a:solidFill>
          </a:ln>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7" name="Oval 16"/>
          <p:cNvSpPr>
            <a:spLocks/>
          </p:cNvSpPr>
          <p:nvPr/>
        </p:nvSpPr>
        <p:spPr>
          <a:xfrm>
            <a:off x="1008008" y="2922670"/>
            <a:ext cx="82296" cy="61722"/>
          </a:xfrm>
          <a:prstGeom prst="ellipse">
            <a:avLst/>
          </a:prstGeom>
          <a:solidFill>
            <a:schemeClr val="tx1"/>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8" name="Oval 17"/>
          <p:cNvSpPr>
            <a:spLocks/>
          </p:cNvSpPr>
          <p:nvPr/>
        </p:nvSpPr>
        <p:spPr>
          <a:xfrm>
            <a:off x="374904" y="3506389"/>
            <a:ext cx="82296" cy="61722"/>
          </a:xfrm>
          <a:prstGeom prst="ellipse">
            <a:avLst/>
          </a:prstGeom>
          <a:solidFill>
            <a:schemeClr val="tx1"/>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9" name="Oval 18"/>
          <p:cNvSpPr>
            <a:spLocks/>
          </p:cNvSpPr>
          <p:nvPr/>
        </p:nvSpPr>
        <p:spPr>
          <a:xfrm>
            <a:off x="351037" y="3256358"/>
            <a:ext cx="82296" cy="61722"/>
          </a:xfrm>
          <a:prstGeom prst="ellipse">
            <a:avLst/>
          </a:prstGeom>
          <a:solidFill>
            <a:schemeClr val="tx1"/>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20" name="Oval 19"/>
          <p:cNvSpPr>
            <a:spLocks/>
          </p:cNvSpPr>
          <p:nvPr/>
        </p:nvSpPr>
        <p:spPr>
          <a:xfrm>
            <a:off x="457200" y="3018232"/>
            <a:ext cx="82296" cy="61722"/>
          </a:xfrm>
          <a:prstGeom prst="ellipse">
            <a:avLst/>
          </a:prstGeom>
          <a:solidFill>
            <a:schemeClr val="tx1"/>
          </a:solidFill>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cxnSp>
        <p:nvCxnSpPr>
          <p:cNvPr id="3" name="Straight Arrow Connector 2"/>
          <p:cNvCxnSpPr>
            <a:cxnSpLocks/>
            <a:stCxn id="20" idx="4"/>
          </p:cNvCxnSpPr>
          <p:nvPr/>
        </p:nvCxnSpPr>
        <p:spPr>
          <a:xfrm flipV="1">
            <a:off x="498348" y="2056724"/>
            <a:ext cx="201431" cy="1023230"/>
          </a:xfrm>
          <a:prstGeom prst="straightConnector1">
            <a:avLst/>
          </a:prstGeom>
          <a:ln w="28575"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237387" y="1133392"/>
            <a:ext cx="1782483" cy="923330"/>
          </a:xfrm>
          <a:prstGeom prst="rect">
            <a:avLst/>
          </a:prstGeom>
          <a:solidFill>
            <a:srgbClr val="000000"/>
          </a:solidFill>
          <a:ln w="38100" cmpd="sng">
            <a:solidFill>
              <a:schemeClr val="tx1"/>
            </a:solidFill>
          </a:ln>
        </p:spPr>
        <p:txBody>
          <a:bodyPr wrap="square" rtlCol="0">
            <a:spAutoFit/>
          </a:bodyPr>
          <a:lstStyle/>
          <a:p>
            <a:r>
              <a:rPr lang="en-US" dirty="0">
                <a:solidFill>
                  <a:srgbClr val="FFFF00"/>
                </a:solidFill>
              </a:rPr>
              <a:t>Siletz, Amity &amp; Willamina, OR</a:t>
            </a:r>
          </a:p>
          <a:p>
            <a:r>
              <a:rPr lang="en-US" dirty="0">
                <a:solidFill>
                  <a:srgbClr val="FFFF00"/>
                </a:solidFill>
              </a:rPr>
              <a:t>Pop: 4,000</a:t>
            </a:r>
          </a:p>
        </p:txBody>
      </p:sp>
      <p:cxnSp>
        <p:nvCxnSpPr>
          <p:cNvPr id="24" name="Straight Arrow Connector 23"/>
          <p:cNvCxnSpPr>
            <a:cxnSpLocks/>
            <a:stCxn id="19" idx="4"/>
          </p:cNvCxnSpPr>
          <p:nvPr/>
        </p:nvCxnSpPr>
        <p:spPr>
          <a:xfrm flipV="1">
            <a:off x="392185" y="2056724"/>
            <a:ext cx="41148" cy="1261356"/>
          </a:xfrm>
          <a:prstGeom prst="straightConnector1">
            <a:avLst/>
          </a:prstGeom>
          <a:ln w="28575"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6" name="TextBox 25"/>
          <p:cNvSpPr txBox="1"/>
          <p:nvPr/>
        </p:nvSpPr>
        <p:spPr>
          <a:xfrm>
            <a:off x="171793" y="3807356"/>
            <a:ext cx="1201411" cy="1200329"/>
          </a:xfrm>
          <a:prstGeom prst="rect">
            <a:avLst/>
          </a:prstGeom>
          <a:solidFill>
            <a:srgbClr val="000000"/>
          </a:solidFill>
          <a:ln w="38100" cmpd="sng">
            <a:solidFill>
              <a:schemeClr val="tx1"/>
            </a:solidFill>
          </a:ln>
        </p:spPr>
        <p:txBody>
          <a:bodyPr wrap="square" rtlCol="0">
            <a:spAutoFit/>
          </a:bodyPr>
          <a:lstStyle/>
          <a:p>
            <a:r>
              <a:rPr lang="en-US" dirty="0">
                <a:solidFill>
                  <a:srgbClr val="FFFF00"/>
                </a:solidFill>
              </a:rPr>
              <a:t>Meservy Meadows, OR Pop: ~40</a:t>
            </a:r>
          </a:p>
        </p:txBody>
      </p:sp>
      <p:cxnSp>
        <p:nvCxnSpPr>
          <p:cNvPr id="28" name="Straight Arrow Connector 27"/>
          <p:cNvCxnSpPr>
            <a:cxnSpLocks/>
            <a:stCxn id="18" idx="4"/>
          </p:cNvCxnSpPr>
          <p:nvPr/>
        </p:nvCxnSpPr>
        <p:spPr>
          <a:xfrm>
            <a:off x="416052" y="3568111"/>
            <a:ext cx="29096" cy="239245"/>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pic>
        <p:nvPicPr>
          <p:cNvPr id="22" name="Picture 2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27089" y="1741661"/>
            <a:ext cx="3480977" cy="1958050"/>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178584" y="2881308"/>
            <a:ext cx="3983789" cy="2263506"/>
          </a:xfrm>
          <a:prstGeom prst="rect">
            <a:avLst/>
          </a:prstGeom>
        </p:spPr>
      </p:pic>
      <p:sp>
        <p:nvSpPr>
          <p:cNvPr id="27" name="TextBox 26"/>
          <p:cNvSpPr txBox="1"/>
          <p:nvPr/>
        </p:nvSpPr>
        <p:spPr>
          <a:xfrm>
            <a:off x="496948" y="601474"/>
            <a:ext cx="2099101" cy="461665"/>
          </a:xfrm>
          <a:prstGeom prst="rect">
            <a:avLst/>
          </a:prstGeom>
          <a:noFill/>
        </p:spPr>
        <p:txBody>
          <a:bodyPr wrap="none" rtlCol="0">
            <a:spAutoFit/>
          </a:bodyPr>
          <a:lstStyle/>
          <a:p>
            <a:r>
              <a:rPr lang="en-US" sz="2400" b="1" i="1" dirty="0">
                <a:solidFill>
                  <a:srgbClr val="FF0000"/>
                </a:solidFill>
              </a:rPr>
              <a:t>TO GO PLACES!</a:t>
            </a:r>
          </a:p>
        </p:txBody>
      </p:sp>
      <p:sp>
        <p:nvSpPr>
          <p:cNvPr id="29" name="TextBox 28"/>
          <p:cNvSpPr txBox="1"/>
          <p:nvPr/>
        </p:nvSpPr>
        <p:spPr>
          <a:xfrm>
            <a:off x="6339023" y="0"/>
            <a:ext cx="2823350" cy="369332"/>
          </a:xfrm>
          <a:prstGeom prst="rect">
            <a:avLst/>
          </a:prstGeom>
          <a:solidFill>
            <a:srgbClr val="000000"/>
          </a:solidFill>
        </p:spPr>
        <p:txBody>
          <a:bodyPr wrap="none" rtlCol="0">
            <a:spAutoFit/>
          </a:bodyPr>
          <a:lstStyle/>
          <a:p>
            <a:r>
              <a:rPr lang="en-US" dirty="0">
                <a:solidFill>
                  <a:srgbClr val="FFFF00"/>
                </a:solidFill>
              </a:rPr>
              <a:t>Food, housing, baby goats</a:t>
            </a:r>
            <a:r>
              <a:rPr lang="mr-IN" dirty="0">
                <a:solidFill>
                  <a:srgbClr val="FFFF00"/>
                </a:solidFill>
              </a:rPr>
              <a:t>…</a:t>
            </a:r>
            <a:endParaRPr lang="en-US" dirty="0">
              <a:solidFill>
                <a:srgbClr val="FFFF00"/>
              </a:solidFill>
            </a:endParaRPr>
          </a:p>
        </p:txBody>
      </p:sp>
      <p:sp>
        <p:nvSpPr>
          <p:cNvPr id="21" name="TextBox 20"/>
          <p:cNvSpPr txBox="1"/>
          <p:nvPr/>
        </p:nvSpPr>
        <p:spPr>
          <a:xfrm>
            <a:off x="1661410" y="4154326"/>
            <a:ext cx="2269339" cy="646331"/>
          </a:xfrm>
          <a:prstGeom prst="rect">
            <a:avLst/>
          </a:prstGeom>
          <a:solidFill>
            <a:srgbClr val="000000"/>
          </a:solidFill>
          <a:ln w="38100" cmpd="sng">
            <a:solidFill>
              <a:schemeClr val="tx1"/>
            </a:solidFill>
          </a:ln>
        </p:spPr>
        <p:txBody>
          <a:bodyPr wrap="square" rtlCol="0">
            <a:spAutoFit/>
          </a:bodyPr>
          <a:lstStyle/>
          <a:p>
            <a:r>
              <a:rPr lang="en-US" dirty="0">
                <a:solidFill>
                  <a:srgbClr val="FFFF00"/>
                </a:solidFill>
              </a:rPr>
              <a:t>Heppner &amp; Ione, OR</a:t>
            </a:r>
          </a:p>
          <a:p>
            <a:r>
              <a:rPr lang="en-US" dirty="0">
                <a:solidFill>
                  <a:srgbClr val="FFFF00"/>
                </a:solidFill>
              </a:rPr>
              <a:t>Pop: 1,240</a:t>
            </a:r>
          </a:p>
        </p:txBody>
      </p:sp>
      <p:sp>
        <p:nvSpPr>
          <p:cNvPr id="11" name="TextBox 10"/>
          <p:cNvSpPr txBox="1"/>
          <p:nvPr/>
        </p:nvSpPr>
        <p:spPr>
          <a:xfrm>
            <a:off x="1911160" y="3376545"/>
            <a:ext cx="1977239" cy="646331"/>
          </a:xfrm>
          <a:prstGeom prst="rect">
            <a:avLst/>
          </a:prstGeom>
          <a:solidFill>
            <a:srgbClr val="000000"/>
          </a:solidFill>
          <a:ln w="38100" cmpd="sng">
            <a:solidFill>
              <a:schemeClr val="tx1"/>
            </a:solidFill>
          </a:ln>
        </p:spPr>
        <p:txBody>
          <a:bodyPr wrap="square" rtlCol="0">
            <a:spAutoFit/>
          </a:bodyPr>
          <a:lstStyle/>
          <a:p>
            <a:r>
              <a:rPr lang="en-US" dirty="0">
                <a:solidFill>
                  <a:srgbClr val="FFFF00"/>
                </a:solidFill>
              </a:rPr>
              <a:t>La Grande, OR</a:t>
            </a:r>
          </a:p>
          <a:p>
            <a:r>
              <a:rPr lang="en-US" dirty="0">
                <a:solidFill>
                  <a:srgbClr val="FFFF00"/>
                </a:solidFill>
              </a:rPr>
              <a:t>Pop: 13,000</a:t>
            </a:r>
          </a:p>
        </p:txBody>
      </p:sp>
    </p:spTree>
    <p:extLst>
      <p:ext uri="{BB962C8B-B14F-4D97-AF65-F5344CB8AC3E}">
        <p14:creationId xmlns:p14="http://schemas.microsoft.com/office/powerpoint/2010/main" val="6421738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049" y="5089"/>
            <a:ext cx="5705952" cy="5138411"/>
          </a:xfrm>
          <a:prstGeom prst="rect">
            <a:avLst/>
          </a:prstGeom>
        </p:spPr>
      </p:pic>
      <p:sp>
        <p:nvSpPr>
          <p:cNvPr id="2" name="Title 1"/>
          <p:cNvSpPr>
            <a:spLocks noGrp="1"/>
          </p:cNvSpPr>
          <p:nvPr>
            <p:ph type="title"/>
          </p:nvPr>
        </p:nvSpPr>
        <p:spPr>
          <a:xfrm>
            <a:off x="1" y="1"/>
            <a:ext cx="4795202" cy="688768"/>
          </a:xfrm>
        </p:spPr>
        <p:txBody>
          <a:bodyPr>
            <a:normAutofit fontScale="90000"/>
          </a:bodyPr>
          <a:lstStyle/>
          <a:p>
            <a:pPr algn="l"/>
            <a:r>
              <a:rPr lang="en-US" b="1" dirty="0">
                <a:solidFill>
                  <a:srgbClr val="0000FF"/>
                </a:solidFill>
              </a:rPr>
              <a:t>Neuroscience &amp; Law</a:t>
            </a:r>
          </a:p>
        </p:txBody>
      </p:sp>
      <p:pic>
        <p:nvPicPr>
          <p:cNvPr id="5" name="Picture 4" descr="A screenshot of a social media post of a person&#10;&#10;Description automatically generated">
            <a:extLst>
              <a:ext uri="{FF2B5EF4-FFF2-40B4-BE49-F238E27FC236}">
                <a16:creationId xmlns:a16="http://schemas.microsoft.com/office/drawing/2014/main" id="{778E1DAB-3C26-4E4B-B976-3EC443884F6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04252" y="0"/>
            <a:ext cx="4330700" cy="4629150"/>
          </a:xfrm>
          <a:prstGeom prst="rect">
            <a:avLst/>
          </a:prstGeom>
        </p:spPr>
      </p:pic>
      <p:sp>
        <p:nvSpPr>
          <p:cNvPr id="3" name="Content Placeholder 2"/>
          <p:cNvSpPr>
            <a:spLocks noGrp="1"/>
          </p:cNvSpPr>
          <p:nvPr>
            <p:ph idx="1"/>
          </p:nvPr>
        </p:nvSpPr>
        <p:spPr>
          <a:xfrm>
            <a:off x="2628772" y="4557712"/>
            <a:ext cx="6515229" cy="585788"/>
          </a:xfrm>
          <a:solidFill>
            <a:srgbClr val="000000"/>
          </a:solidFill>
        </p:spPr>
        <p:txBody>
          <a:bodyPr/>
          <a:lstStyle/>
          <a:p>
            <a:pPr marL="0" indent="0">
              <a:buNone/>
            </a:pPr>
            <a:r>
              <a:rPr lang="en-US" b="1" dirty="0" err="1">
                <a:solidFill>
                  <a:srgbClr val="FFFF00"/>
                </a:solidFill>
              </a:rPr>
              <a:t>MacLaren</a:t>
            </a:r>
            <a:r>
              <a:rPr lang="en-US" b="1" dirty="0">
                <a:solidFill>
                  <a:srgbClr val="FFFF00"/>
                </a:solidFill>
              </a:rPr>
              <a:t> Youth Correctional Facility</a:t>
            </a:r>
          </a:p>
        </p:txBody>
      </p:sp>
      <p:sp>
        <p:nvSpPr>
          <p:cNvPr id="7" name="TextBox 6">
            <a:extLst>
              <a:ext uri="{FF2B5EF4-FFF2-40B4-BE49-F238E27FC236}">
                <a16:creationId xmlns:a16="http://schemas.microsoft.com/office/drawing/2014/main" id="{34D23C0A-2935-A748-878E-BAF13F7B4595}"/>
              </a:ext>
            </a:extLst>
          </p:cNvPr>
          <p:cNvSpPr txBox="1"/>
          <p:nvPr/>
        </p:nvSpPr>
        <p:spPr>
          <a:xfrm>
            <a:off x="9048" y="688769"/>
            <a:ext cx="4574907" cy="400110"/>
          </a:xfrm>
          <a:prstGeom prst="rect">
            <a:avLst/>
          </a:prstGeom>
          <a:solidFill>
            <a:schemeClr val="tx1"/>
          </a:solidFill>
        </p:spPr>
        <p:txBody>
          <a:bodyPr wrap="none" rtlCol="0">
            <a:spAutoFit/>
          </a:bodyPr>
          <a:lstStyle/>
          <a:p>
            <a:r>
              <a:rPr lang="en-US" sz="2000" b="1" dirty="0">
                <a:solidFill>
                  <a:srgbClr val="FFFF00"/>
                </a:solidFill>
              </a:rPr>
              <a:t>To listen, learn, empower &amp; make change</a:t>
            </a:r>
          </a:p>
        </p:txBody>
      </p:sp>
    </p:spTree>
    <p:extLst>
      <p:ext uri="{BB962C8B-B14F-4D97-AF65-F5344CB8AC3E}">
        <p14:creationId xmlns:p14="http://schemas.microsoft.com/office/powerpoint/2010/main" val="28921137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G_4226.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7158" y="80795"/>
            <a:ext cx="5099196" cy="3657116"/>
          </a:xfrm>
          <a:prstGeom prst="rect">
            <a:avLst/>
          </a:prstGeom>
        </p:spPr>
      </p:pic>
      <p:sp>
        <p:nvSpPr>
          <p:cNvPr id="2" name="Title 1"/>
          <p:cNvSpPr>
            <a:spLocks noGrp="1"/>
          </p:cNvSpPr>
          <p:nvPr>
            <p:ph type="title"/>
          </p:nvPr>
        </p:nvSpPr>
        <p:spPr>
          <a:xfrm>
            <a:off x="187157" y="2082389"/>
            <a:ext cx="4558633" cy="601105"/>
          </a:xfrm>
          <a:solidFill>
            <a:schemeClr val="tx1"/>
          </a:solidFill>
        </p:spPr>
        <p:txBody>
          <a:bodyPr>
            <a:normAutofit fontScale="90000"/>
          </a:bodyPr>
          <a:lstStyle/>
          <a:p>
            <a:pPr algn="l"/>
            <a:r>
              <a:rPr lang="en-US" b="1" dirty="0">
                <a:solidFill>
                  <a:srgbClr val="FFFF00"/>
                </a:solidFill>
              </a:rPr>
              <a:t>At SfN conferences</a:t>
            </a:r>
          </a:p>
        </p:txBody>
      </p:sp>
      <p:pic>
        <p:nvPicPr>
          <p:cNvPr id="5" name="Picture 4" descr="IMG_4465.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45790" y="2211666"/>
            <a:ext cx="4284340" cy="2854394"/>
          </a:xfrm>
          <a:prstGeom prst="rect">
            <a:avLst/>
          </a:prstGeom>
        </p:spPr>
      </p:pic>
      <p:pic>
        <p:nvPicPr>
          <p:cNvPr id="7" name="Picture 6" descr="IMG_4424.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87158" y="2683494"/>
            <a:ext cx="4558632" cy="2382566"/>
          </a:xfrm>
          <a:prstGeom prst="rect">
            <a:avLst/>
          </a:prstGeom>
        </p:spPr>
      </p:pic>
      <p:sp>
        <p:nvSpPr>
          <p:cNvPr id="9" name="TextBox 8"/>
          <p:cNvSpPr txBox="1"/>
          <p:nvPr/>
        </p:nvSpPr>
        <p:spPr>
          <a:xfrm>
            <a:off x="4490129" y="4604395"/>
            <a:ext cx="4540001" cy="461665"/>
          </a:xfrm>
          <a:prstGeom prst="rect">
            <a:avLst/>
          </a:prstGeom>
          <a:solidFill>
            <a:srgbClr val="000000"/>
          </a:solidFill>
        </p:spPr>
        <p:txBody>
          <a:bodyPr wrap="square" rtlCol="0">
            <a:spAutoFit/>
          </a:bodyPr>
          <a:lstStyle/>
          <a:p>
            <a:pPr algn="ctr"/>
            <a:r>
              <a:rPr lang="en-US" sz="2400" b="1" dirty="0">
                <a:solidFill>
                  <a:srgbClr val="FFFF00"/>
                </a:solidFill>
              </a:rPr>
              <a:t>Posters, art of neuroscience </a:t>
            </a:r>
            <a:r>
              <a:rPr lang="en-US" sz="2400" b="1" i="1" dirty="0">
                <a:solidFill>
                  <a:srgbClr val="FFFF00"/>
                </a:solidFill>
              </a:rPr>
              <a:t>and</a:t>
            </a:r>
            <a:r>
              <a:rPr lang="mr-IN" sz="2400" b="1" i="1" dirty="0">
                <a:solidFill>
                  <a:srgbClr val="FFFF00"/>
                </a:solidFill>
              </a:rPr>
              <a:t>…</a:t>
            </a:r>
            <a:endParaRPr lang="en-US" sz="2400" b="1" i="1" dirty="0">
              <a:solidFill>
                <a:srgbClr val="FFFF00"/>
              </a:solidFill>
            </a:endParaRPr>
          </a:p>
        </p:txBody>
      </p:sp>
      <p:pic>
        <p:nvPicPr>
          <p:cNvPr id="11" name="Picture 10" descr="IMG_3855.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286354" y="80795"/>
            <a:ext cx="3653073" cy="2506227"/>
          </a:xfrm>
          <a:prstGeom prst="rect">
            <a:avLst/>
          </a:prstGeom>
        </p:spPr>
      </p:pic>
    </p:spTree>
    <p:extLst>
      <p:ext uri="{BB962C8B-B14F-4D97-AF65-F5344CB8AC3E}">
        <p14:creationId xmlns:p14="http://schemas.microsoft.com/office/powerpoint/2010/main" val="12214056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G_5159.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635883" y="2680970"/>
            <a:ext cx="4508117" cy="2458881"/>
          </a:xfrm>
          <a:prstGeom prst="rect">
            <a:avLst/>
          </a:prstGeom>
        </p:spPr>
      </p:pic>
      <p:pic>
        <p:nvPicPr>
          <p:cNvPr id="4" name="Picture 3" descr="IMG_5234.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402703"/>
            <a:ext cx="4635885" cy="4740797"/>
          </a:xfrm>
          <a:prstGeom prst="rect">
            <a:avLst/>
          </a:prstGeom>
        </p:spPr>
      </p:pic>
      <p:sp>
        <p:nvSpPr>
          <p:cNvPr id="3" name="TextBox 2"/>
          <p:cNvSpPr txBox="1"/>
          <p:nvPr/>
        </p:nvSpPr>
        <p:spPr>
          <a:xfrm>
            <a:off x="4635884" y="4678185"/>
            <a:ext cx="4508116" cy="461665"/>
          </a:xfrm>
          <a:prstGeom prst="rect">
            <a:avLst/>
          </a:prstGeom>
          <a:solidFill>
            <a:srgbClr val="000000"/>
          </a:solidFill>
        </p:spPr>
        <p:txBody>
          <a:bodyPr wrap="square" rtlCol="0">
            <a:spAutoFit/>
          </a:bodyPr>
          <a:lstStyle/>
          <a:p>
            <a:pPr algn="r"/>
            <a:r>
              <a:rPr lang="en-US" sz="2400" b="1" i="1" dirty="0">
                <a:solidFill>
                  <a:srgbClr val="FFFF00"/>
                </a:solidFill>
              </a:rPr>
              <a:t>Public outreach and connection</a:t>
            </a:r>
            <a:endParaRPr lang="en-US" sz="2400" b="1" dirty="0">
              <a:solidFill>
                <a:srgbClr val="FFFF00"/>
              </a:solidFill>
            </a:endParaRPr>
          </a:p>
        </p:txBody>
      </p:sp>
      <p:sp>
        <p:nvSpPr>
          <p:cNvPr id="7" name="TextBox 6"/>
          <p:cNvSpPr txBox="1"/>
          <p:nvPr/>
        </p:nvSpPr>
        <p:spPr>
          <a:xfrm>
            <a:off x="-2301" y="4678186"/>
            <a:ext cx="3141074" cy="461665"/>
          </a:xfrm>
          <a:prstGeom prst="rect">
            <a:avLst/>
          </a:prstGeom>
          <a:solidFill>
            <a:srgbClr val="000000"/>
          </a:solidFill>
        </p:spPr>
        <p:txBody>
          <a:bodyPr wrap="square" rtlCol="0">
            <a:spAutoFit/>
          </a:bodyPr>
          <a:lstStyle/>
          <a:p>
            <a:r>
              <a:rPr lang="en-US" sz="2400" b="1" dirty="0">
                <a:solidFill>
                  <a:srgbClr val="FFFF00"/>
                </a:solidFill>
              </a:rPr>
              <a:t>Turner Elementary, DC</a:t>
            </a:r>
          </a:p>
        </p:txBody>
      </p:sp>
      <p:sp>
        <p:nvSpPr>
          <p:cNvPr id="2" name="Title 1"/>
          <p:cNvSpPr>
            <a:spLocks noGrp="1"/>
          </p:cNvSpPr>
          <p:nvPr>
            <p:ph type="title"/>
          </p:nvPr>
        </p:nvSpPr>
        <p:spPr>
          <a:xfrm>
            <a:off x="1" y="14308"/>
            <a:ext cx="2271480" cy="572797"/>
          </a:xfrm>
          <a:solidFill>
            <a:srgbClr val="000000"/>
          </a:solidFill>
        </p:spPr>
        <p:txBody>
          <a:bodyPr>
            <a:normAutofit fontScale="90000"/>
          </a:bodyPr>
          <a:lstStyle/>
          <a:p>
            <a:pPr algn="l"/>
            <a:r>
              <a:rPr lang="en-US" sz="3600" b="1" dirty="0">
                <a:solidFill>
                  <a:srgbClr val="FFFF00"/>
                </a:solidFill>
              </a:rPr>
              <a:t>School visits</a:t>
            </a:r>
          </a:p>
        </p:txBody>
      </p:sp>
      <p:pic>
        <p:nvPicPr>
          <p:cNvPr id="8" name="Picture 7" descr="IMG_9653.jpe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635884" y="0"/>
            <a:ext cx="4508116" cy="3093427"/>
          </a:xfrm>
          <a:prstGeom prst="rect">
            <a:avLst/>
          </a:prstGeom>
        </p:spPr>
      </p:pic>
    </p:spTree>
    <p:extLst>
      <p:ext uri="{BB962C8B-B14F-4D97-AF65-F5344CB8AC3E}">
        <p14:creationId xmlns:p14="http://schemas.microsoft.com/office/powerpoint/2010/main" val="24422178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5" name="TextBox 4"/>
          <p:cNvSpPr txBox="1"/>
          <p:nvPr/>
        </p:nvSpPr>
        <p:spPr>
          <a:xfrm>
            <a:off x="1" y="20053"/>
            <a:ext cx="5991181" cy="1261884"/>
          </a:xfrm>
          <a:prstGeom prst="rect">
            <a:avLst/>
          </a:prstGeom>
          <a:noFill/>
        </p:spPr>
        <p:txBody>
          <a:bodyPr wrap="none" rtlCol="0">
            <a:spAutoFit/>
          </a:bodyPr>
          <a:lstStyle/>
          <a:p>
            <a:r>
              <a:rPr lang="en-US" sz="2800" b="1" i="1" dirty="0">
                <a:solidFill>
                  <a:srgbClr val="FC02FF"/>
                </a:solidFill>
              </a:rPr>
              <a:t>And also, in the U.S., to Capitol Hill</a:t>
            </a:r>
          </a:p>
          <a:p>
            <a:r>
              <a:rPr lang="en-US" sz="2400" b="1" dirty="0"/>
              <a:t>More connections: Congressional office visits</a:t>
            </a:r>
          </a:p>
          <a:p>
            <a:r>
              <a:rPr lang="en-US" sz="2400" b="1" dirty="0"/>
              <a:t>Congressional Neuroscience/STEAM briefing</a:t>
            </a: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51246" y="2707105"/>
            <a:ext cx="2192755" cy="2436395"/>
          </a:xfrm>
          <a:prstGeom prst="rect">
            <a:avLst/>
          </a:prstGeom>
        </p:spPr>
      </p:pic>
      <p:sp>
        <p:nvSpPr>
          <p:cNvPr id="7" name="TextBox 6"/>
          <p:cNvSpPr txBox="1"/>
          <p:nvPr/>
        </p:nvSpPr>
        <p:spPr>
          <a:xfrm>
            <a:off x="0" y="4558724"/>
            <a:ext cx="5316680" cy="584776"/>
          </a:xfrm>
          <a:prstGeom prst="rect">
            <a:avLst/>
          </a:prstGeom>
          <a:solidFill>
            <a:srgbClr val="000000"/>
          </a:solidFill>
        </p:spPr>
        <p:txBody>
          <a:bodyPr wrap="none" rtlCol="0">
            <a:spAutoFit/>
          </a:bodyPr>
          <a:lstStyle/>
          <a:p>
            <a:r>
              <a:rPr lang="en-US" sz="3200" b="1" dirty="0">
                <a:solidFill>
                  <a:srgbClr val="FFFF00"/>
                </a:solidFill>
              </a:rPr>
              <a:t>Research should inform policy</a:t>
            </a:r>
          </a:p>
        </p:txBody>
      </p:sp>
      <p:sp>
        <p:nvSpPr>
          <p:cNvPr id="2" name="TextBox 1">
            <a:extLst>
              <a:ext uri="{FF2B5EF4-FFF2-40B4-BE49-F238E27FC236}">
                <a16:creationId xmlns:a16="http://schemas.microsoft.com/office/drawing/2014/main" id="{DEC970E0-19FC-6E4D-BCAB-30A0C34FDE2C}"/>
              </a:ext>
            </a:extLst>
          </p:cNvPr>
          <p:cNvSpPr txBox="1"/>
          <p:nvPr/>
        </p:nvSpPr>
        <p:spPr>
          <a:xfrm>
            <a:off x="7453974" y="1030387"/>
            <a:ext cx="1356462" cy="646331"/>
          </a:xfrm>
          <a:prstGeom prst="rect">
            <a:avLst/>
          </a:prstGeom>
          <a:noFill/>
        </p:spPr>
        <p:txBody>
          <a:bodyPr wrap="none" rtlCol="0">
            <a:spAutoFit/>
          </a:bodyPr>
          <a:lstStyle/>
          <a:p>
            <a:pPr algn="ctr"/>
            <a:r>
              <a:rPr lang="en-US" b="1" dirty="0"/>
              <a:t>“Bipartisan”</a:t>
            </a:r>
          </a:p>
          <a:p>
            <a:pPr algn="ctr"/>
            <a:r>
              <a:rPr lang="en-US" b="1" dirty="0"/>
              <a:t>neuron</a:t>
            </a:r>
          </a:p>
        </p:txBody>
      </p:sp>
      <p:cxnSp>
        <p:nvCxnSpPr>
          <p:cNvPr id="8" name="Straight Arrow Connector 7">
            <a:extLst>
              <a:ext uri="{FF2B5EF4-FFF2-40B4-BE49-F238E27FC236}">
                <a16:creationId xmlns:a16="http://schemas.microsoft.com/office/drawing/2014/main" id="{52B86E4D-992F-3D4E-969F-BFC66EBB3575}"/>
              </a:ext>
            </a:extLst>
          </p:cNvPr>
          <p:cNvCxnSpPr/>
          <p:nvPr/>
        </p:nvCxnSpPr>
        <p:spPr>
          <a:xfrm flipH="1">
            <a:off x="7491470" y="1707614"/>
            <a:ext cx="649995" cy="1751682"/>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86382B2F-385E-4542-8DD7-9893007FA01B}"/>
              </a:ext>
            </a:extLst>
          </p:cNvPr>
          <p:cNvCxnSpPr/>
          <p:nvPr/>
        </p:nvCxnSpPr>
        <p:spPr>
          <a:xfrm>
            <a:off x="8132204" y="1676718"/>
            <a:ext cx="686799" cy="2248584"/>
          </a:xfrm>
          <a:prstGeom prst="straightConnector1">
            <a:avLst/>
          </a:prstGeom>
          <a:ln w="38100">
            <a:solidFill>
              <a:srgbClr val="00B0F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500636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B81EF8ED-1B17-46ED-B75C-0354FC7588D0}"/>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853888" y="-19392"/>
            <a:ext cx="7436224" cy="5182284"/>
          </a:xfrm>
        </p:spPr>
      </p:pic>
    </p:spTree>
    <p:extLst>
      <p:ext uri="{BB962C8B-B14F-4D97-AF65-F5344CB8AC3E}">
        <p14:creationId xmlns:p14="http://schemas.microsoft.com/office/powerpoint/2010/main" val="1719059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89000"/>
              </a:schemeClr>
            </a:gs>
            <a:gs pos="23000">
              <a:schemeClr val="accent4">
                <a:lumMod val="89000"/>
              </a:schemeClr>
            </a:gs>
            <a:gs pos="69000">
              <a:schemeClr val="accent4">
                <a:lumMod val="75000"/>
              </a:schemeClr>
            </a:gs>
            <a:gs pos="97000">
              <a:schemeClr val="accent4">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7" name="Picture 6" descr="A vase of flowers sitting on top of a wooden table&#10;&#10;Description automatically generated">
            <a:extLst>
              <a:ext uri="{FF2B5EF4-FFF2-40B4-BE49-F238E27FC236}">
                <a16:creationId xmlns:a16="http://schemas.microsoft.com/office/drawing/2014/main" id="{41F3AC88-3D6B-F940-8184-07220977F71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51163" y="0"/>
            <a:ext cx="4292837" cy="4205102"/>
          </a:xfrm>
          <a:prstGeom prst="rect">
            <a:avLst/>
          </a:prstGeom>
        </p:spPr>
      </p:pic>
      <p:sp>
        <p:nvSpPr>
          <p:cNvPr id="2" name="Title 1">
            <a:extLst>
              <a:ext uri="{FF2B5EF4-FFF2-40B4-BE49-F238E27FC236}">
                <a16:creationId xmlns:a16="http://schemas.microsoft.com/office/drawing/2014/main" id="{0CEB61D7-69D9-0A4A-9ED9-0199ABD3A840}"/>
              </a:ext>
            </a:extLst>
          </p:cNvPr>
          <p:cNvSpPr>
            <a:spLocks noGrp="1"/>
          </p:cNvSpPr>
          <p:nvPr>
            <p:ph type="title"/>
          </p:nvPr>
        </p:nvSpPr>
        <p:spPr>
          <a:xfrm>
            <a:off x="280930" y="4205102"/>
            <a:ext cx="8229600" cy="857250"/>
          </a:xfrm>
        </p:spPr>
        <p:txBody>
          <a:bodyPr/>
          <a:lstStyle/>
          <a:p>
            <a:r>
              <a:rPr lang="en-US" b="1" dirty="0">
                <a:solidFill>
                  <a:srgbClr val="FFFF00"/>
                </a:solidFill>
              </a:rPr>
              <a:t>Pipe cleaner brain cells!</a:t>
            </a:r>
          </a:p>
        </p:txBody>
      </p:sp>
      <p:pic>
        <p:nvPicPr>
          <p:cNvPr id="5" name="Picture 4" descr="A picture containing building, outdoor, yellow, front&#10;&#10;Description automatically generated">
            <a:extLst>
              <a:ext uri="{FF2B5EF4-FFF2-40B4-BE49-F238E27FC236}">
                <a16:creationId xmlns:a16="http://schemas.microsoft.com/office/drawing/2014/main" id="{6DD4AA3A-E846-4945-8F03-7D0F05E390B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2"/>
            <a:ext cx="4891491" cy="3835771"/>
          </a:xfrm>
          <a:prstGeom prst="rect">
            <a:avLst/>
          </a:prstGeom>
        </p:spPr>
      </p:pic>
      <p:sp>
        <p:nvSpPr>
          <p:cNvPr id="8" name="TextBox 7">
            <a:extLst>
              <a:ext uri="{FF2B5EF4-FFF2-40B4-BE49-F238E27FC236}">
                <a16:creationId xmlns:a16="http://schemas.microsoft.com/office/drawing/2014/main" id="{A2F0E59A-485C-F840-9AB3-B4769F63D6D7}"/>
              </a:ext>
            </a:extLst>
          </p:cNvPr>
          <p:cNvSpPr txBox="1"/>
          <p:nvPr/>
        </p:nvSpPr>
        <p:spPr>
          <a:xfrm>
            <a:off x="0" y="3835770"/>
            <a:ext cx="4891490" cy="369332"/>
          </a:xfrm>
          <a:prstGeom prst="rect">
            <a:avLst/>
          </a:prstGeom>
          <a:solidFill>
            <a:schemeClr val="tx1"/>
          </a:solidFill>
        </p:spPr>
        <p:txBody>
          <a:bodyPr wrap="square" rtlCol="0">
            <a:spAutoFit/>
          </a:bodyPr>
          <a:lstStyle/>
          <a:p>
            <a:r>
              <a:rPr lang="en-US" b="1" dirty="0">
                <a:solidFill>
                  <a:srgbClr val="FFFF00"/>
                </a:solidFill>
              </a:rPr>
              <a:t>MAKE YOUR OWN: Details @ </a:t>
            </a:r>
            <a:r>
              <a:rPr lang="en-US" b="1" dirty="0" err="1">
                <a:solidFill>
                  <a:srgbClr val="FFFF00"/>
                </a:solidFill>
              </a:rPr>
              <a:t>nwnoggin.org</a:t>
            </a:r>
            <a:endParaRPr lang="en-US" b="1" dirty="0">
              <a:solidFill>
                <a:srgbClr val="FFFF00"/>
              </a:solidFill>
            </a:endParaRPr>
          </a:p>
        </p:txBody>
      </p:sp>
    </p:spTree>
    <p:extLst>
      <p:ext uri="{BB962C8B-B14F-4D97-AF65-F5344CB8AC3E}">
        <p14:creationId xmlns:p14="http://schemas.microsoft.com/office/powerpoint/2010/main" val="12444214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euron.jpg">
            <a:extLst>
              <a:ext uri="{FF2B5EF4-FFF2-40B4-BE49-F238E27FC236}">
                <a16:creationId xmlns:a16="http://schemas.microsoft.com/office/drawing/2014/main" id="{FBEEEA52-80AE-6247-90C5-A857B2D1CEE5}"/>
              </a:ext>
            </a:extLst>
          </p:cNvPr>
          <p:cNvPicPr/>
          <p:nvPr/>
        </p:nvPicPr>
        <p:blipFill>
          <a:blip r:embed="rId2" cstate="print"/>
          <a:stretch>
            <a:fillRect/>
          </a:stretch>
        </p:blipFill>
        <p:spPr>
          <a:xfrm>
            <a:off x="2520086" y="1536936"/>
            <a:ext cx="5446978" cy="2834640"/>
          </a:xfrm>
          <a:prstGeom prst="rect">
            <a:avLst/>
          </a:prstGeom>
        </p:spPr>
      </p:pic>
      <p:sp>
        <p:nvSpPr>
          <p:cNvPr id="5" name="TextBox 4">
            <a:extLst>
              <a:ext uri="{FF2B5EF4-FFF2-40B4-BE49-F238E27FC236}">
                <a16:creationId xmlns:a16="http://schemas.microsoft.com/office/drawing/2014/main" id="{2D50CD72-0A13-AF4E-883C-3299DF7CD21B}"/>
              </a:ext>
            </a:extLst>
          </p:cNvPr>
          <p:cNvSpPr txBox="1"/>
          <p:nvPr/>
        </p:nvSpPr>
        <p:spPr>
          <a:xfrm>
            <a:off x="387294" y="1056233"/>
            <a:ext cx="2019300" cy="1015663"/>
          </a:xfrm>
          <a:prstGeom prst="rect">
            <a:avLst/>
          </a:prstGeom>
          <a:noFill/>
        </p:spPr>
        <p:txBody>
          <a:bodyPr wrap="square" rtlCol="0">
            <a:spAutoFit/>
          </a:bodyPr>
          <a:lstStyle/>
          <a:p>
            <a:r>
              <a:rPr lang="en-US" b="1" dirty="0"/>
              <a:t>Dendrites</a:t>
            </a:r>
            <a:r>
              <a:rPr lang="en-US" dirty="0"/>
              <a:t> </a:t>
            </a:r>
          </a:p>
          <a:p>
            <a:r>
              <a:rPr lang="en-US" sz="1400" dirty="0"/>
              <a:t>(Receive input from other neurons at gaps called </a:t>
            </a:r>
            <a:r>
              <a:rPr lang="en-US" sz="1400" dirty="0">
                <a:solidFill>
                  <a:srgbClr val="FF0000"/>
                </a:solidFill>
              </a:rPr>
              <a:t>synapses</a:t>
            </a:r>
            <a:r>
              <a:rPr lang="en-US" sz="1400" dirty="0"/>
              <a:t>)</a:t>
            </a:r>
          </a:p>
        </p:txBody>
      </p:sp>
      <p:sp>
        <p:nvSpPr>
          <p:cNvPr id="6" name="TextBox 5">
            <a:extLst>
              <a:ext uri="{FF2B5EF4-FFF2-40B4-BE49-F238E27FC236}">
                <a16:creationId xmlns:a16="http://schemas.microsoft.com/office/drawing/2014/main" id="{D7DAAEA9-13DE-AC41-AF85-FDE2EB502BDB}"/>
              </a:ext>
            </a:extLst>
          </p:cNvPr>
          <p:cNvSpPr txBox="1"/>
          <p:nvPr/>
        </p:nvSpPr>
        <p:spPr>
          <a:xfrm>
            <a:off x="182457" y="2882781"/>
            <a:ext cx="1828800" cy="800219"/>
          </a:xfrm>
          <a:prstGeom prst="rect">
            <a:avLst/>
          </a:prstGeom>
          <a:noFill/>
        </p:spPr>
        <p:txBody>
          <a:bodyPr wrap="square" rtlCol="0">
            <a:spAutoFit/>
          </a:bodyPr>
          <a:lstStyle/>
          <a:p>
            <a:r>
              <a:rPr lang="en-US" b="1" dirty="0"/>
              <a:t>Cell Body</a:t>
            </a:r>
            <a:r>
              <a:rPr lang="en-US" dirty="0"/>
              <a:t> </a:t>
            </a:r>
          </a:p>
          <a:p>
            <a:r>
              <a:rPr lang="en-US" sz="1400" dirty="0"/>
              <a:t>(or Soma, location of </a:t>
            </a:r>
            <a:r>
              <a:rPr lang="en-US" sz="1400" dirty="0">
                <a:solidFill>
                  <a:srgbClr val="FF0000"/>
                </a:solidFill>
              </a:rPr>
              <a:t>nucleus</a:t>
            </a:r>
            <a:r>
              <a:rPr lang="en-US" sz="1400" dirty="0"/>
              <a:t> and cell </a:t>
            </a:r>
            <a:r>
              <a:rPr lang="en-US" sz="1400" dirty="0">
                <a:solidFill>
                  <a:srgbClr val="FF0000"/>
                </a:solidFill>
              </a:rPr>
              <a:t>DNA</a:t>
            </a:r>
            <a:r>
              <a:rPr lang="en-US" sz="1400" dirty="0"/>
              <a:t>)</a:t>
            </a:r>
          </a:p>
        </p:txBody>
      </p:sp>
      <p:sp>
        <p:nvSpPr>
          <p:cNvPr id="7" name="TextBox 6">
            <a:extLst>
              <a:ext uri="{FF2B5EF4-FFF2-40B4-BE49-F238E27FC236}">
                <a16:creationId xmlns:a16="http://schemas.microsoft.com/office/drawing/2014/main" id="{4AF6435E-A439-B24F-9C0D-C30DD603F7A7}"/>
              </a:ext>
            </a:extLst>
          </p:cNvPr>
          <p:cNvSpPr txBox="1"/>
          <p:nvPr/>
        </p:nvSpPr>
        <p:spPr>
          <a:xfrm>
            <a:off x="5674547" y="1098679"/>
            <a:ext cx="3429000" cy="369332"/>
          </a:xfrm>
          <a:prstGeom prst="rect">
            <a:avLst/>
          </a:prstGeom>
          <a:noFill/>
        </p:spPr>
        <p:txBody>
          <a:bodyPr wrap="square" rtlCol="0">
            <a:spAutoFit/>
          </a:bodyPr>
          <a:lstStyle/>
          <a:p>
            <a:r>
              <a:rPr lang="en-US" b="1" dirty="0"/>
              <a:t>Axon</a:t>
            </a:r>
            <a:r>
              <a:rPr lang="en-US" dirty="0"/>
              <a:t> </a:t>
            </a:r>
            <a:r>
              <a:rPr lang="en-US" sz="1400" dirty="0"/>
              <a:t>(Carries electric message)</a:t>
            </a:r>
          </a:p>
        </p:txBody>
      </p:sp>
      <p:sp>
        <p:nvSpPr>
          <p:cNvPr id="8" name="TextBox 7">
            <a:extLst>
              <a:ext uri="{FF2B5EF4-FFF2-40B4-BE49-F238E27FC236}">
                <a16:creationId xmlns:a16="http://schemas.microsoft.com/office/drawing/2014/main" id="{A7A29380-DA27-F443-BD84-98998AF25A09}"/>
              </a:ext>
            </a:extLst>
          </p:cNvPr>
          <p:cNvSpPr txBox="1"/>
          <p:nvPr/>
        </p:nvSpPr>
        <p:spPr>
          <a:xfrm>
            <a:off x="7086600" y="5867401"/>
            <a:ext cx="1676400" cy="800219"/>
          </a:xfrm>
          <a:prstGeom prst="rect">
            <a:avLst/>
          </a:prstGeom>
          <a:noFill/>
        </p:spPr>
        <p:txBody>
          <a:bodyPr wrap="square" rtlCol="0">
            <a:spAutoFit/>
          </a:bodyPr>
          <a:lstStyle/>
          <a:p>
            <a:r>
              <a:rPr lang="en-US" dirty="0"/>
              <a:t>Axon Terminals </a:t>
            </a:r>
            <a:r>
              <a:rPr lang="en-US" sz="1400" dirty="0"/>
              <a:t>(release of </a:t>
            </a:r>
            <a:r>
              <a:rPr lang="en-US" sz="1400" dirty="0">
                <a:solidFill>
                  <a:srgbClr val="FF0000"/>
                </a:solidFill>
              </a:rPr>
              <a:t>neurotransmitters</a:t>
            </a:r>
            <a:r>
              <a:rPr lang="en-US" sz="1400" dirty="0"/>
              <a:t>)</a:t>
            </a:r>
          </a:p>
        </p:txBody>
      </p:sp>
      <p:cxnSp>
        <p:nvCxnSpPr>
          <p:cNvPr id="9" name="Straight Arrow Connector 8">
            <a:extLst>
              <a:ext uri="{FF2B5EF4-FFF2-40B4-BE49-F238E27FC236}">
                <a16:creationId xmlns:a16="http://schemas.microsoft.com/office/drawing/2014/main" id="{7FC644E9-4AD6-0843-8DF8-A6C93FBD86A1}"/>
              </a:ext>
            </a:extLst>
          </p:cNvPr>
          <p:cNvCxnSpPr>
            <a:cxnSpLocks/>
          </p:cNvCxnSpPr>
          <p:nvPr/>
        </p:nvCxnSpPr>
        <p:spPr>
          <a:xfrm>
            <a:off x="1430936" y="1261339"/>
            <a:ext cx="2018911" cy="34830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EA6B564-6B00-7F48-9D9E-88A682A997AA}"/>
              </a:ext>
            </a:extLst>
          </p:cNvPr>
          <p:cNvCxnSpPr>
            <a:cxnSpLocks/>
          </p:cNvCxnSpPr>
          <p:nvPr/>
        </p:nvCxnSpPr>
        <p:spPr>
          <a:xfrm flipV="1">
            <a:off x="1176936" y="2717800"/>
            <a:ext cx="2272911" cy="36933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D5527F25-3920-1D4C-A0B0-42F1C5A34EC2}"/>
              </a:ext>
            </a:extLst>
          </p:cNvPr>
          <p:cNvCxnSpPr/>
          <p:nvPr/>
        </p:nvCxnSpPr>
        <p:spPr>
          <a:xfrm flipH="1" flipV="1">
            <a:off x="7086600" y="5208508"/>
            <a:ext cx="265378" cy="5826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384D256-343A-2343-82D3-0DF925E136FE}"/>
              </a:ext>
            </a:extLst>
          </p:cNvPr>
          <p:cNvCxnSpPr>
            <a:cxnSpLocks/>
          </p:cNvCxnSpPr>
          <p:nvPr/>
        </p:nvCxnSpPr>
        <p:spPr>
          <a:xfrm flipH="1">
            <a:off x="5426230" y="1430591"/>
            <a:ext cx="441170" cy="1590534"/>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2553062-102A-5A49-B330-0754184A59CA}"/>
              </a:ext>
            </a:extLst>
          </p:cNvPr>
          <p:cNvSpPr/>
          <p:nvPr/>
        </p:nvSpPr>
        <p:spPr>
          <a:xfrm>
            <a:off x="533400" y="666125"/>
            <a:ext cx="5334000" cy="369332"/>
          </a:xfrm>
          <a:prstGeom prst="rect">
            <a:avLst/>
          </a:prstGeom>
        </p:spPr>
        <p:txBody>
          <a:bodyPr wrap="square">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The majority of neurons share some basic features</a:t>
            </a:r>
          </a:p>
        </p:txBody>
      </p:sp>
      <p:sp>
        <p:nvSpPr>
          <p:cNvPr id="14" name="TextBox 13">
            <a:extLst>
              <a:ext uri="{FF2B5EF4-FFF2-40B4-BE49-F238E27FC236}">
                <a16:creationId xmlns:a16="http://schemas.microsoft.com/office/drawing/2014/main" id="{4E1BEB92-E36D-D449-90D8-F8643B028DAD}"/>
              </a:ext>
            </a:extLst>
          </p:cNvPr>
          <p:cNvSpPr txBox="1"/>
          <p:nvPr/>
        </p:nvSpPr>
        <p:spPr>
          <a:xfrm>
            <a:off x="2867355" y="233571"/>
            <a:ext cx="3364112" cy="369332"/>
          </a:xfrm>
          <a:prstGeom prst="rect">
            <a:avLst/>
          </a:prstGeom>
          <a:noFill/>
        </p:spPr>
        <p:txBody>
          <a:bodyPr wrap="square" rtlCol="0">
            <a:spAutoFit/>
          </a:bodyPr>
          <a:lstStyle/>
          <a:p>
            <a:r>
              <a:rPr lang="en-US" b="1" dirty="0">
                <a:solidFill>
                  <a:srgbClr val="FF0000"/>
                </a:solidFill>
              </a:rPr>
              <a:t>Neurons are a type of brain cell</a:t>
            </a:r>
          </a:p>
        </p:txBody>
      </p:sp>
      <p:sp>
        <p:nvSpPr>
          <p:cNvPr id="15" name="TextBox 14">
            <a:extLst>
              <a:ext uri="{FF2B5EF4-FFF2-40B4-BE49-F238E27FC236}">
                <a16:creationId xmlns:a16="http://schemas.microsoft.com/office/drawing/2014/main" id="{8B8C22AC-43CD-1E44-8187-0D82487F3C15}"/>
              </a:ext>
            </a:extLst>
          </p:cNvPr>
          <p:cNvSpPr txBox="1"/>
          <p:nvPr/>
        </p:nvSpPr>
        <p:spPr>
          <a:xfrm>
            <a:off x="-954157" y="3657600"/>
            <a:ext cx="184731" cy="369332"/>
          </a:xfrm>
          <a:prstGeom prst="rect">
            <a:avLst/>
          </a:prstGeom>
          <a:noFill/>
        </p:spPr>
        <p:txBody>
          <a:bodyPr wrap="none" rtlCol="0">
            <a:spAutoFit/>
          </a:bodyPr>
          <a:lstStyle/>
          <a:p>
            <a:endParaRPr lang="en-US"/>
          </a:p>
        </p:txBody>
      </p:sp>
      <p:sp>
        <p:nvSpPr>
          <p:cNvPr id="19" name="Rectangle 18">
            <a:extLst>
              <a:ext uri="{FF2B5EF4-FFF2-40B4-BE49-F238E27FC236}">
                <a16:creationId xmlns:a16="http://schemas.microsoft.com/office/drawing/2014/main" id="{A0AA2587-0A5F-AC4B-8F07-63A34882431E}"/>
              </a:ext>
            </a:extLst>
          </p:cNvPr>
          <p:cNvSpPr/>
          <p:nvPr/>
        </p:nvSpPr>
        <p:spPr>
          <a:xfrm>
            <a:off x="2104001" y="4247078"/>
            <a:ext cx="7039492" cy="923330"/>
          </a:xfrm>
          <a:prstGeom prst="rect">
            <a:avLst/>
          </a:prstGeom>
          <a:noFill/>
        </p:spPr>
        <p:txBody>
          <a:bodyPr wrap="none" lIns="91440" tIns="45720" rIns="91440" bIns="45720">
            <a:spAutoFit/>
          </a:bodyPr>
          <a:lstStyle/>
          <a:p>
            <a:pPr algn="ct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Found Object Brain Cells</a:t>
            </a:r>
          </a:p>
        </p:txBody>
      </p:sp>
    </p:spTree>
    <p:extLst>
      <p:ext uri="{BB962C8B-B14F-4D97-AF65-F5344CB8AC3E}">
        <p14:creationId xmlns:p14="http://schemas.microsoft.com/office/powerpoint/2010/main" val="6115140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71117D-6CC2-F445-9986-5D1DE7102DEB}"/>
              </a:ext>
            </a:extLst>
          </p:cNvPr>
          <p:cNvSpPr/>
          <p:nvPr/>
        </p:nvSpPr>
        <p:spPr>
          <a:xfrm>
            <a:off x="684087" y="104621"/>
            <a:ext cx="7467600" cy="369332"/>
          </a:xfrm>
          <a:prstGeom prst="rect">
            <a:avLst/>
          </a:prstGeom>
        </p:spPr>
        <p:txBody>
          <a:bodyPr wrap="square">
            <a:spAutoFit/>
          </a:bodyPr>
          <a:lstStyle/>
          <a:p>
            <a:r>
              <a:rPr lang="en-US"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Take a look around you, what things do you see that share those structures?</a:t>
            </a:r>
          </a:p>
        </p:txBody>
      </p:sp>
      <p:sp>
        <p:nvSpPr>
          <p:cNvPr id="5" name="Rectangle 4">
            <a:extLst>
              <a:ext uri="{FF2B5EF4-FFF2-40B4-BE49-F238E27FC236}">
                <a16:creationId xmlns:a16="http://schemas.microsoft.com/office/drawing/2014/main" id="{0CD81595-0025-B443-9D06-3AF9FB29BF23}"/>
              </a:ext>
            </a:extLst>
          </p:cNvPr>
          <p:cNvSpPr/>
          <p:nvPr/>
        </p:nvSpPr>
        <p:spPr>
          <a:xfrm>
            <a:off x="100117" y="3049766"/>
            <a:ext cx="3505200" cy="646331"/>
          </a:xfrm>
          <a:prstGeom prst="rect">
            <a:avLst/>
          </a:prstGeom>
        </p:spPr>
        <p:txBody>
          <a:bodyPr wrap="square">
            <a:spAutoFit/>
          </a:bodyPr>
          <a:lstStyle/>
          <a:p>
            <a:r>
              <a:rPr lang="en-US" b="1" i="1" dirty="0">
                <a:solidFill>
                  <a:srgbClr val="FF0000"/>
                </a:solidFill>
                <a:latin typeface="Calibri" panose="020F0502020204030204" pitchFamily="34" charset="0"/>
                <a:ea typeface="Calibri" panose="020F0502020204030204" pitchFamily="34" charset="0"/>
                <a:cs typeface="Times New Roman" panose="02020603050405020304" pitchFamily="18" charset="0"/>
              </a:rPr>
              <a:t>Can you construct a neuron out of things that you find?</a:t>
            </a:r>
          </a:p>
        </p:txBody>
      </p:sp>
      <p:pic>
        <p:nvPicPr>
          <p:cNvPr id="7" name="Picture 6">
            <a:extLst>
              <a:ext uri="{FF2B5EF4-FFF2-40B4-BE49-F238E27FC236}">
                <a16:creationId xmlns:a16="http://schemas.microsoft.com/office/drawing/2014/main" id="{A5994F9A-A3E7-F649-952A-107D8877BCA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5400000">
            <a:off x="2628082" y="-317480"/>
            <a:ext cx="2444178" cy="4114800"/>
          </a:xfrm>
          <a:prstGeom prst="rect">
            <a:avLst/>
          </a:prstGeom>
        </p:spPr>
      </p:pic>
      <p:sp>
        <p:nvSpPr>
          <p:cNvPr id="8" name="TextBox 7">
            <a:extLst>
              <a:ext uri="{FF2B5EF4-FFF2-40B4-BE49-F238E27FC236}">
                <a16:creationId xmlns:a16="http://schemas.microsoft.com/office/drawing/2014/main" id="{AC62BA2D-3B74-9448-8F81-EDE4D348328E}"/>
              </a:ext>
            </a:extLst>
          </p:cNvPr>
          <p:cNvSpPr txBox="1"/>
          <p:nvPr/>
        </p:nvSpPr>
        <p:spPr>
          <a:xfrm>
            <a:off x="2288071" y="2378546"/>
            <a:ext cx="1752600" cy="369332"/>
          </a:xfrm>
          <a:prstGeom prst="rect">
            <a:avLst/>
          </a:prstGeom>
          <a:noFill/>
        </p:spPr>
        <p:txBody>
          <a:bodyPr wrap="square" rtlCol="0">
            <a:spAutoFit/>
          </a:bodyPr>
          <a:lstStyle/>
          <a:p>
            <a:r>
              <a:rPr lang="en-US" dirty="0"/>
              <a:t>Axon</a:t>
            </a:r>
          </a:p>
        </p:txBody>
      </p:sp>
      <p:sp>
        <p:nvSpPr>
          <p:cNvPr id="9" name="TextBox 8">
            <a:extLst>
              <a:ext uri="{FF2B5EF4-FFF2-40B4-BE49-F238E27FC236}">
                <a16:creationId xmlns:a16="http://schemas.microsoft.com/office/drawing/2014/main" id="{155A40B3-48AB-924C-A0E9-33FBC00AE357}"/>
              </a:ext>
            </a:extLst>
          </p:cNvPr>
          <p:cNvSpPr txBox="1"/>
          <p:nvPr/>
        </p:nvSpPr>
        <p:spPr>
          <a:xfrm>
            <a:off x="0" y="855537"/>
            <a:ext cx="1943100" cy="369333"/>
          </a:xfrm>
          <a:prstGeom prst="rect">
            <a:avLst/>
          </a:prstGeom>
          <a:noFill/>
        </p:spPr>
        <p:txBody>
          <a:bodyPr wrap="square" rtlCol="0">
            <a:spAutoFit/>
          </a:bodyPr>
          <a:lstStyle/>
          <a:p>
            <a:r>
              <a:rPr lang="en-US" dirty="0"/>
              <a:t>Axon Terminals</a:t>
            </a:r>
          </a:p>
        </p:txBody>
      </p:sp>
      <p:sp>
        <p:nvSpPr>
          <p:cNvPr id="10" name="TextBox 9">
            <a:extLst>
              <a:ext uri="{FF2B5EF4-FFF2-40B4-BE49-F238E27FC236}">
                <a16:creationId xmlns:a16="http://schemas.microsoft.com/office/drawing/2014/main" id="{DE65CCAC-9AE6-FC43-A8A0-07CCC1627F43}"/>
              </a:ext>
            </a:extLst>
          </p:cNvPr>
          <p:cNvSpPr txBox="1"/>
          <p:nvPr/>
        </p:nvSpPr>
        <p:spPr>
          <a:xfrm>
            <a:off x="6155221" y="2080410"/>
            <a:ext cx="1790700" cy="369332"/>
          </a:xfrm>
          <a:prstGeom prst="rect">
            <a:avLst/>
          </a:prstGeom>
          <a:noFill/>
        </p:spPr>
        <p:txBody>
          <a:bodyPr wrap="square" rtlCol="0">
            <a:spAutoFit/>
          </a:bodyPr>
          <a:lstStyle/>
          <a:p>
            <a:r>
              <a:rPr lang="en-US" dirty="0"/>
              <a:t>Dendrites</a:t>
            </a:r>
          </a:p>
        </p:txBody>
      </p:sp>
      <p:sp>
        <p:nvSpPr>
          <p:cNvPr id="11" name="TextBox 10">
            <a:extLst>
              <a:ext uri="{FF2B5EF4-FFF2-40B4-BE49-F238E27FC236}">
                <a16:creationId xmlns:a16="http://schemas.microsoft.com/office/drawing/2014/main" id="{998D9044-41BF-0441-8B80-3954A2B639E6}"/>
              </a:ext>
            </a:extLst>
          </p:cNvPr>
          <p:cNvSpPr txBox="1"/>
          <p:nvPr/>
        </p:nvSpPr>
        <p:spPr>
          <a:xfrm>
            <a:off x="4802671" y="678575"/>
            <a:ext cx="1447800" cy="369332"/>
          </a:xfrm>
          <a:prstGeom prst="rect">
            <a:avLst/>
          </a:prstGeom>
          <a:noFill/>
        </p:spPr>
        <p:txBody>
          <a:bodyPr wrap="square" rtlCol="0">
            <a:spAutoFit/>
          </a:bodyPr>
          <a:lstStyle/>
          <a:p>
            <a:r>
              <a:rPr lang="en-US" dirty="0"/>
              <a:t>Cell Body</a:t>
            </a:r>
          </a:p>
        </p:txBody>
      </p:sp>
      <p:cxnSp>
        <p:nvCxnSpPr>
          <p:cNvPr id="12" name="Straight Arrow Connector 11">
            <a:extLst>
              <a:ext uri="{FF2B5EF4-FFF2-40B4-BE49-F238E27FC236}">
                <a16:creationId xmlns:a16="http://schemas.microsoft.com/office/drawing/2014/main" id="{4F31F8D0-AAE3-954C-A271-56C8ADF9FBB8}"/>
              </a:ext>
            </a:extLst>
          </p:cNvPr>
          <p:cNvCxnSpPr>
            <a:cxnSpLocks/>
          </p:cNvCxnSpPr>
          <p:nvPr/>
        </p:nvCxnSpPr>
        <p:spPr>
          <a:xfrm flipV="1">
            <a:off x="1545121" y="863241"/>
            <a:ext cx="895350" cy="158154"/>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3" name="Straight Arrow Connector 12">
            <a:extLst>
              <a:ext uri="{FF2B5EF4-FFF2-40B4-BE49-F238E27FC236}">
                <a16:creationId xmlns:a16="http://schemas.microsoft.com/office/drawing/2014/main" id="{5A573E9A-F3DC-ED47-B8EA-1FA89FFC309B}"/>
              </a:ext>
            </a:extLst>
          </p:cNvPr>
          <p:cNvCxnSpPr/>
          <p:nvPr/>
        </p:nvCxnSpPr>
        <p:spPr>
          <a:xfrm flipH="1">
            <a:off x="4574071" y="1029099"/>
            <a:ext cx="533400" cy="572179"/>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4" name="Straight Arrow Connector 13">
            <a:extLst>
              <a:ext uri="{FF2B5EF4-FFF2-40B4-BE49-F238E27FC236}">
                <a16:creationId xmlns:a16="http://schemas.microsoft.com/office/drawing/2014/main" id="{288A90ED-237D-924B-8BA7-4E6D86AFB116}"/>
              </a:ext>
            </a:extLst>
          </p:cNvPr>
          <p:cNvCxnSpPr/>
          <p:nvPr/>
        </p:nvCxnSpPr>
        <p:spPr>
          <a:xfrm flipV="1">
            <a:off x="2592871" y="1845146"/>
            <a:ext cx="304800" cy="60459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5" name="Straight Arrow Connector 14">
            <a:extLst>
              <a:ext uri="{FF2B5EF4-FFF2-40B4-BE49-F238E27FC236}">
                <a16:creationId xmlns:a16="http://schemas.microsoft.com/office/drawing/2014/main" id="{0CF92837-17E6-AC4B-A4B7-517F9E110399}"/>
              </a:ext>
            </a:extLst>
          </p:cNvPr>
          <p:cNvCxnSpPr>
            <a:stCxn id="10" idx="1"/>
          </p:cNvCxnSpPr>
          <p:nvPr/>
        </p:nvCxnSpPr>
        <p:spPr>
          <a:xfrm flipH="1" flipV="1">
            <a:off x="5526571" y="2080410"/>
            <a:ext cx="628650" cy="18466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6" name="Straight Arrow Connector 15">
            <a:extLst>
              <a:ext uri="{FF2B5EF4-FFF2-40B4-BE49-F238E27FC236}">
                <a16:creationId xmlns:a16="http://schemas.microsoft.com/office/drawing/2014/main" id="{34884A08-2B09-6D4E-A22F-461EDC5BFB6C}"/>
              </a:ext>
            </a:extLst>
          </p:cNvPr>
          <p:cNvCxnSpPr>
            <a:stCxn id="10" idx="1"/>
          </p:cNvCxnSpPr>
          <p:nvPr/>
        </p:nvCxnSpPr>
        <p:spPr>
          <a:xfrm flipH="1">
            <a:off x="4840771" y="2265076"/>
            <a:ext cx="1314450" cy="178323"/>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7" name="Straight Arrow Connector 16">
            <a:extLst>
              <a:ext uri="{FF2B5EF4-FFF2-40B4-BE49-F238E27FC236}">
                <a16:creationId xmlns:a16="http://schemas.microsoft.com/office/drawing/2014/main" id="{BA3F8C62-7A25-824C-93E1-8638140DBBDE}"/>
              </a:ext>
            </a:extLst>
          </p:cNvPr>
          <p:cNvCxnSpPr/>
          <p:nvPr/>
        </p:nvCxnSpPr>
        <p:spPr>
          <a:xfrm>
            <a:off x="1545121" y="1021395"/>
            <a:ext cx="397979" cy="823751"/>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8" name="Rectangle 17">
            <a:extLst>
              <a:ext uri="{FF2B5EF4-FFF2-40B4-BE49-F238E27FC236}">
                <a16:creationId xmlns:a16="http://schemas.microsoft.com/office/drawing/2014/main" id="{F1C0915B-9D38-9040-84E0-95824135B084}"/>
              </a:ext>
            </a:extLst>
          </p:cNvPr>
          <p:cNvSpPr/>
          <p:nvPr/>
        </p:nvSpPr>
        <p:spPr>
          <a:xfrm>
            <a:off x="305681" y="3654362"/>
            <a:ext cx="3782978" cy="1477328"/>
          </a:xfrm>
          <a:prstGeom prst="rect">
            <a:avLst/>
          </a:prstGeom>
        </p:spPr>
        <p:txBody>
          <a:bodyPr wrap="square">
            <a:sp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What things for you represent the function of a neuron? Or the function of specific parts of a neuron?</a:t>
            </a:r>
            <a:r>
              <a:rPr lang="en-US" dirty="0"/>
              <a:t> Do those things have personal meaning, or say something about you?</a:t>
            </a:r>
          </a:p>
        </p:txBody>
      </p:sp>
      <p:pic>
        <p:nvPicPr>
          <p:cNvPr id="22" name="Picture 21" descr="A picture containing indoor, table, stuffed, bed&#10;&#10;Description automatically generated">
            <a:extLst>
              <a:ext uri="{FF2B5EF4-FFF2-40B4-BE49-F238E27FC236}">
                <a16:creationId xmlns:a16="http://schemas.microsoft.com/office/drawing/2014/main" id="{9D024770-8DEB-A746-8163-508C16C2A86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90287" y="3146675"/>
            <a:ext cx="2160221" cy="1746193"/>
          </a:xfrm>
          <a:prstGeom prst="rect">
            <a:avLst/>
          </a:prstGeom>
        </p:spPr>
      </p:pic>
      <p:pic>
        <p:nvPicPr>
          <p:cNvPr id="24" name="Picture 23" descr="A picture containing text, book&#10;&#10;Description automatically generated">
            <a:extLst>
              <a:ext uri="{FF2B5EF4-FFF2-40B4-BE49-F238E27FC236}">
                <a16:creationId xmlns:a16="http://schemas.microsoft.com/office/drawing/2014/main" id="{814E06F2-2671-F847-8690-5F5C0C2ED79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02488" y="543337"/>
            <a:ext cx="1757846" cy="2343795"/>
          </a:xfrm>
          <a:prstGeom prst="rect">
            <a:avLst/>
          </a:prstGeom>
        </p:spPr>
      </p:pic>
      <p:pic>
        <p:nvPicPr>
          <p:cNvPr id="26" name="Picture 25" descr="A picture containing table, wooden, sitting, different&#10;&#10;Description automatically generated">
            <a:extLst>
              <a:ext uri="{FF2B5EF4-FFF2-40B4-BE49-F238E27FC236}">
                <a16:creationId xmlns:a16="http://schemas.microsoft.com/office/drawing/2014/main" id="{57C04E7F-94EF-2D43-8D6D-0570CB95256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584474" y="3146675"/>
            <a:ext cx="2375860" cy="1746192"/>
          </a:xfrm>
          <a:prstGeom prst="rect">
            <a:avLst/>
          </a:prstGeom>
        </p:spPr>
      </p:pic>
    </p:spTree>
    <p:extLst>
      <p:ext uri="{BB962C8B-B14F-4D97-AF65-F5344CB8AC3E}">
        <p14:creationId xmlns:p14="http://schemas.microsoft.com/office/powerpoint/2010/main" val="25117755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9">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3729445" cy="51435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D28E87-89D2-0A40-BCC5-F600A573264B}"/>
              </a:ext>
            </a:extLst>
          </p:cNvPr>
          <p:cNvSpPr>
            <a:spLocks noGrp="1"/>
          </p:cNvSpPr>
          <p:nvPr>
            <p:ph type="title"/>
          </p:nvPr>
        </p:nvSpPr>
        <p:spPr>
          <a:xfrm>
            <a:off x="198181" y="196630"/>
            <a:ext cx="3011804" cy="1276679"/>
          </a:xfrm>
          <a:noFill/>
        </p:spPr>
        <p:txBody>
          <a:bodyPr vert="horz" lIns="91440" tIns="45720" rIns="91440" bIns="45720" rtlCol="0" anchor="b">
            <a:noAutofit/>
          </a:bodyPr>
          <a:lstStyle/>
          <a:p>
            <a:pPr algn="l" defTabSz="914400">
              <a:lnSpc>
                <a:spcPct val="90000"/>
              </a:lnSpc>
            </a:pPr>
            <a:r>
              <a:rPr lang="en-US" b="1" dirty="0">
                <a:solidFill>
                  <a:schemeClr val="bg1"/>
                </a:solidFill>
              </a:rPr>
              <a:t>Pandemic connections</a:t>
            </a:r>
          </a:p>
        </p:txBody>
      </p:sp>
      <p:pic>
        <p:nvPicPr>
          <p:cNvPr id="5" name="Picture 4" descr="A picture containing indoor, table, sitting, chair&#10;&#10;Description automatically generated">
            <a:extLst>
              <a:ext uri="{FF2B5EF4-FFF2-40B4-BE49-F238E27FC236}">
                <a16:creationId xmlns:a16="http://schemas.microsoft.com/office/drawing/2014/main" id="{B6281005-13BC-1746-8201-F1BC2339050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3490722" y="10"/>
            <a:ext cx="5653278" cy="5143490"/>
          </a:xfrm>
          <a:prstGeom prst="rect">
            <a:avLst/>
          </a:prstGeom>
        </p:spPr>
      </p:pic>
      <p:pic>
        <p:nvPicPr>
          <p:cNvPr id="7" name="Picture 6" descr="A picture containing photo, colorful, different, covered&#10;&#10;Description automatically generated">
            <a:extLst>
              <a:ext uri="{FF2B5EF4-FFF2-40B4-BE49-F238E27FC236}">
                <a16:creationId xmlns:a16="http://schemas.microsoft.com/office/drawing/2014/main" id="{8FA92AD2-0D6C-2645-AB5D-FACCDC0459B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1652779"/>
            <a:ext cx="3490722" cy="3490722"/>
          </a:xfrm>
          <a:prstGeom prst="rect">
            <a:avLst/>
          </a:prstGeom>
        </p:spPr>
      </p:pic>
    </p:spTree>
    <p:extLst>
      <p:ext uri="{BB962C8B-B14F-4D97-AF65-F5344CB8AC3E}">
        <p14:creationId xmlns:p14="http://schemas.microsoft.com/office/powerpoint/2010/main" val="11158567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5AF7C-8D45-FB41-A437-00643847B9A7}"/>
              </a:ext>
            </a:extLst>
          </p:cNvPr>
          <p:cNvSpPr>
            <a:spLocks noGrp="1"/>
          </p:cNvSpPr>
          <p:nvPr>
            <p:ph type="title"/>
          </p:nvPr>
        </p:nvSpPr>
        <p:spPr>
          <a:xfrm>
            <a:off x="269914" y="3420094"/>
            <a:ext cx="3296054" cy="1610431"/>
          </a:xfrm>
        </p:spPr>
        <p:txBody>
          <a:bodyPr vert="horz" lIns="91440" tIns="45720" rIns="91440" bIns="45720" rtlCol="0" anchor="b">
            <a:normAutofit fontScale="90000"/>
          </a:bodyPr>
          <a:lstStyle/>
          <a:p>
            <a:pPr defTabSz="914400">
              <a:lnSpc>
                <a:spcPct val="90000"/>
              </a:lnSpc>
            </a:pPr>
            <a:r>
              <a:rPr lang="en-US" b="1" kern="1200" dirty="0">
                <a:solidFill>
                  <a:schemeClr val="tx1"/>
                </a:solidFill>
                <a:latin typeface="+mj-lt"/>
                <a:ea typeface="+mj-ea"/>
                <a:cs typeface="+mj-cs"/>
              </a:rPr>
              <a:t>Portland Public Schools</a:t>
            </a:r>
            <a:br>
              <a:rPr lang="en-US" b="1" kern="1200" dirty="0">
                <a:solidFill>
                  <a:schemeClr val="tx1"/>
                </a:solidFill>
                <a:latin typeface="+mj-lt"/>
                <a:ea typeface="+mj-ea"/>
                <a:cs typeface="+mj-cs"/>
              </a:rPr>
            </a:br>
            <a:r>
              <a:rPr lang="en-US" sz="2700" b="1" kern="1200" dirty="0">
                <a:solidFill>
                  <a:schemeClr val="tx1"/>
                </a:solidFill>
                <a:latin typeface="+mj-lt"/>
                <a:ea typeface="+mj-ea"/>
                <a:cs typeface="+mj-cs"/>
              </a:rPr>
              <a:t>Spring 2020</a:t>
            </a:r>
          </a:p>
        </p:txBody>
      </p:sp>
      <p:pic>
        <p:nvPicPr>
          <p:cNvPr id="5" name="Picture 4" descr="A picture containing food, indoor, table, cup&#10;&#10;Description automatically generated">
            <a:extLst>
              <a:ext uri="{FF2B5EF4-FFF2-40B4-BE49-F238E27FC236}">
                <a16:creationId xmlns:a16="http://schemas.microsoft.com/office/drawing/2014/main" id="{44F13FD2-FA09-D34B-A7D9-64F44930F61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0933"/>
            <a:ext cx="4000500" cy="3295853"/>
          </a:xfrm>
          <a:prstGeom prst="rect">
            <a:avLst/>
          </a:prstGeom>
        </p:spPr>
      </p:pic>
      <p:cxnSp>
        <p:nvCxnSpPr>
          <p:cNvPr id="36" name="Straight Connector 31">
            <a:extLst>
              <a:ext uri="{FF2B5EF4-FFF2-40B4-BE49-F238E27FC236}">
                <a16:creationId xmlns:a16="http://schemas.microsoft.com/office/drawing/2014/main" id="{B6375111-306C-49EA-9DD1-79A2ED78FA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938883"/>
            <a:ext cx="0" cy="1590675"/>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wooden, table, board, sitting&#10;&#10;Description automatically generated">
            <a:extLst>
              <a:ext uri="{FF2B5EF4-FFF2-40B4-BE49-F238E27FC236}">
                <a16:creationId xmlns:a16="http://schemas.microsoft.com/office/drawing/2014/main" id="{7A252B0B-6192-3548-9BEE-882736AECAD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00500" y="0"/>
            <a:ext cx="5143500" cy="5143500"/>
          </a:xfrm>
          <a:prstGeom prst="rect">
            <a:avLst/>
          </a:prstGeom>
        </p:spPr>
      </p:pic>
      <p:sp>
        <p:nvSpPr>
          <p:cNvPr id="6" name="Rectangle 5">
            <a:extLst>
              <a:ext uri="{FF2B5EF4-FFF2-40B4-BE49-F238E27FC236}">
                <a16:creationId xmlns:a16="http://schemas.microsoft.com/office/drawing/2014/main" id="{2C0653D0-CFDD-FD4B-8157-A0147B1710A0}"/>
              </a:ext>
            </a:extLst>
          </p:cNvPr>
          <p:cNvSpPr/>
          <p:nvPr/>
        </p:nvSpPr>
        <p:spPr>
          <a:xfrm>
            <a:off x="4000500" y="4630415"/>
            <a:ext cx="2517036" cy="400110"/>
          </a:xfrm>
          <a:prstGeom prst="rect">
            <a:avLst/>
          </a:prstGeom>
        </p:spPr>
        <p:txBody>
          <a:bodyPr wrap="none">
            <a:spAutoFit/>
          </a:bodyPr>
          <a:lstStyle/>
          <a:p>
            <a:r>
              <a:rPr lang="en-US" sz="2000" b="1" dirty="0">
                <a:solidFill>
                  <a:srgbClr val="002060"/>
                </a:solidFill>
              </a:rPr>
              <a:t>#</a:t>
            </a:r>
            <a:r>
              <a:rPr lang="en-US" sz="2000" b="1" dirty="0" err="1">
                <a:solidFill>
                  <a:srgbClr val="002060"/>
                </a:solidFill>
              </a:rPr>
              <a:t>showusyour</a:t>
            </a:r>
            <a:r>
              <a:rPr lang="en-US" sz="2000" b="1" dirty="0" err="1">
                <a:solidFill>
                  <a:srgbClr val="FFFF00"/>
                </a:solidFill>
              </a:rPr>
              <a:t>braincell</a:t>
            </a:r>
            <a:endParaRPr lang="en-US" sz="2000" dirty="0">
              <a:solidFill>
                <a:srgbClr val="FFFF00"/>
              </a:solidFill>
            </a:endParaRPr>
          </a:p>
        </p:txBody>
      </p:sp>
    </p:spTree>
    <p:extLst>
      <p:ext uri="{BB962C8B-B14F-4D97-AF65-F5344CB8AC3E}">
        <p14:creationId xmlns:p14="http://schemas.microsoft.com/office/powerpoint/2010/main" val="2280809872"/>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pic>
        <p:nvPicPr>
          <p:cNvPr id="5" name="Picture 4" descr="A screenshot of a social media post&#10;&#10;Description automatically generated">
            <a:extLst>
              <a:ext uri="{FF2B5EF4-FFF2-40B4-BE49-F238E27FC236}">
                <a16:creationId xmlns:a16="http://schemas.microsoft.com/office/drawing/2014/main" id="{318645EA-CD23-3548-B5B1-E08B71702C0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2"/>
          <a:stretch/>
        </p:blipFill>
        <p:spPr>
          <a:xfrm>
            <a:off x="3138403" y="241295"/>
            <a:ext cx="2867193" cy="4660899"/>
          </a:xfrm>
          <a:prstGeom prst="rect">
            <a:avLst/>
          </a:prstGeom>
        </p:spPr>
      </p:pic>
      <p:pic>
        <p:nvPicPr>
          <p:cNvPr id="7" name="Picture 6" descr="A picture containing indoor, cake, colorful, decorated&#10;&#10;Description automatically generated">
            <a:extLst>
              <a:ext uri="{FF2B5EF4-FFF2-40B4-BE49-F238E27FC236}">
                <a16:creationId xmlns:a16="http://schemas.microsoft.com/office/drawing/2014/main" id="{7480DCE2-D225-6B44-9C8A-F524637D91A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2"/>
          <a:stretch/>
        </p:blipFill>
        <p:spPr>
          <a:xfrm>
            <a:off x="6145224" y="241295"/>
            <a:ext cx="2867196" cy="4660899"/>
          </a:xfrm>
          <a:prstGeom prst="rect">
            <a:avLst/>
          </a:prstGeom>
        </p:spPr>
      </p:pic>
      <p:pic>
        <p:nvPicPr>
          <p:cNvPr id="3" name="Picture 2" descr="A picture containing board, table, cutting, hydrant&#10;&#10;Description automatically generated">
            <a:extLst>
              <a:ext uri="{FF2B5EF4-FFF2-40B4-BE49-F238E27FC236}">
                <a16:creationId xmlns:a16="http://schemas.microsoft.com/office/drawing/2014/main" id="{7E92DCB5-FBEF-454A-AAE4-3130EC56D88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1581" y="241297"/>
            <a:ext cx="2867194" cy="4660899"/>
          </a:xfrm>
          <a:prstGeom prst="rect">
            <a:avLst/>
          </a:prstGeom>
        </p:spPr>
      </p:pic>
    </p:spTree>
    <p:extLst>
      <p:ext uri="{BB962C8B-B14F-4D97-AF65-F5344CB8AC3E}">
        <p14:creationId xmlns:p14="http://schemas.microsoft.com/office/powerpoint/2010/main" val="33781797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B230A-5B25-EF4A-99A8-E145B55601D6}"/>
              </a:ext>
            </a:extLst>
          </p:cNvPr>
          <p:cNvSpPr>
            <a:spLocks noGrp="1"/>
          </p:cNvSpPr>
          <p:nvPr>
            <p:ph type="title"/>
          </p:nvPr>
        </p:nvSpPr>
        <p:spPr>
          <a:xfrm>
            <a:off x="534971" y="4099821"/>
            <a:ext cx="8074057" cy="905452"/>
          </a:xfrm>
        </p:spPr>
        <p:txBody>
          <a:bodyPr vert="horz" lIns="91440" tIns="45720" rIns="91440" bIns="45720" rtlCol="0" anchor="b">
            <a:normAutofit/>
          </a:bodyPr>
          <a:lstStyle/>
          <a:p>
            <a:pPr defTabSz="914400">
              <a:lnSpc>
                <a:spcPct val="90000"/>
              </a:lnSpc>
            </a:pPr>
            <a:r>
              <a:rPr lang="en-US" sz="5600" b="1" dirty="0"/>
              <a:t>#</a:t>
            </a:r>
            <a:r>
              <a:rPr lang="en-US" sz="5600" b="1" dirty="0" err="1"/>
              <a:t>showusyourbraincell</a:t>
            </a:r>
            <a:endParaRPr lang="en-US" sz="5600" b="1" dirty="0"/>
          </a:p>
        </p:txBody>
      </p:sp>
      <p:pic>
        <p:nvPicPr>
          <p:cNvPr id="5" name="Picture 4" descr="A picture containing food, filled, different, table&#10;&#10;Description automatically generated">
            <a:extLst>
              <a:ext uri="{FF2B5EF4-FFF2-40B4-BE49-F238E27FC236}">
                <a16:creationId xmlns:a16="http://schemas.microsoft.com/office/drawing/2014/main" id="{F7025474-7166-8E4C-B0D7-459BF4D0311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2570"/>
            <a:ext cx="4087251" cy="4087251"/>
          </a:xfrm>
          <a:prstGeom prst="rect">
            <a:avLst/>
          </a:prstGeom>
        </p:spPr>
      </p:pic>
      <p:cxnSp>
        <p:nvCxnSpPr>
          <p:cNvPr id="38" name="Straight Connector 29">
            <a:extLst>
              <a:ext uri="{FF2B5EF4-FFF2-40B4-BE49-F238E27FC236}">
                <a16:creationId xmlns:a16="http://schemas.microsoft.com/office/drawing/2014/main" id="{3D83F26F-C55B-4A92-9AFF-4894D14E27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940060"/>
            <a:ext cx="0" cy="159067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93E96C5-549D-334B-A9B8-C233F7C57B3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56749" y="-1"/>
            <a:ext cx="4087251" cy="4087251"/>
          </a:xfrm>
          <a:prstGeom prst="rect">
            <a:avLst/>
          </a:prstGeom>
        </p:spPr>
      </p:pic>
    </p:spTree>
    <p:extLst>
      <p:ext uri="{BB962C8B-B14F-4D97-AF65-F5344CB8AC3E}">
        <p14:creationId xmlns:p14="http://schemas.microsoft.com/office/powerpoint/2010/main" val="2097108822"/>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flip="none" rotWithShape="1">
          <a:gsLst>
            <a:gs pos="11000">
              <a:schemeClr val="accent3">
                <a:lumMod val="89000"/>
              </a:schemeClr>
            </a:gs>
            <a:gs pos="52000">
              <a:schemeClr val="accent3">
                <a:lumMod val="89000"/>
              </a:schemeClr>
            </a:gs>
            <a:gs pos="76000">
              <a:schemeClr val="accent3">
                <a:lumMod val="75000"/>
              </a:schemeClr>
            </a:gs>
            <a:gs pos="97000">
              <a:schemeClr val="accent3">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6A1F6-8A89-D74D-95F4-319F718477C5}"/>
              </a:ext>
            </a:extLst>
          </p:cNvPr>
          <p:cNvSpPr>
            <a:spLocks noGrp="1"/>
          </p:cNvSpPr>
          <p:nvPr>
            <p:ph type="title"/>
          </p:nvPr>
        </p:nvSpPr>
        <p:spPr>
          <a:xfrm>
            <a:off x="536067" y="4204617"/>
            <a:ext cx="8071866" cy="905256"/>
          </a:xfrm>
        </p:spPr>
        <p:txBody>
          <a:bodyPr vert="horz" lIns="91440" tIns="45720" rIns="91440" bIns="45720" rtlCol="0" anchor="b">
            <a:normAutofit/>
          </a:bodyPr>
          <a:lstStyle/>
          <a:p>
            <a:pPr defTabSz="914400">
              <a:lnSpc>
                <a:spcPct val="90000"/>
              </a:lnSpc>
            </a:pPr>
            <a:r>
              <a:rPr lang="en-US" sz="5600" b="1" kern="1200" dirty="0">
                <a:solidFill>
                  <a:schemeClr val="tx1"/>
                </a:solidFill>
                <a:latin typeface="+mj-lt"/>
                <a:ea typeface="+mj-ea"/>
                <a:cs typeface="+mj-cs"/>
              </a:rPr>
              <a:t>#</a:t>
            </a:r>
            <a:r>
              <a:rPr lang="en-US" sz="5600" b="1" kern="1200" dirty="0" err="1">
                <a:solidFill>
                  <a:schemeClr val="tx1"/>
                </a:solidFill>
                <a:latin typeface="+mj-lt"/>
                <a:ea typeface="+mj-ea"/>
                <a:cs typeface="+mj-cs"/>
              </a:rPr>
              <a:t>showusyourbraincell</a:t>
            </a:r>
            <a:endParaRPr lang="en-US" sz="5600" b="1" kern="1200" dirty="0">
              <a:solidFill>
                <a:schemeClr val="tx1"/>
              </a:solidFill>
              <a:latin typeface="+mj-lt"/>
              <a:ea typeface="+mj-ea"/>
              <a:cs typeface="+mj-cs"/>
            </a:endParaRPr>
          </a:p>
        </p:txBody>
      </p:sp>
      <p:cxnSp>
        <p:nvCxnSpPr>
          <p:cNvPr id="12" name="Straight Connector 11">
            <a:extLst>
              <a:ext uri="{FF2B5EF4-FFF2-40B4-BE49-F238E27FC236}">
                <a16:creationId xmlns:a16="http://schemas.microsoft.com/office/drawing/2014/main" id="{B6375111-306C-49EA-9DD1-79A2ED78FA3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938883"/>
            <a:ext cx="0" cy="1590675"/>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9" name="Picture 8" descr="A wooden boat in a body of water&#10;&#10;Description automatically generated">
            <a:extLst>
              <a:ext uri="{FF2B5EF4-FFF2-40B4-BE49-F238E27FC236}">
                <a16:creationId xmlns:a16="http://schemas.microsoft.com/office/drawing/2014/main" id="{9EF17A63-5444-7D4F-89F9-176295C0BB0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 y="-1"/>
            <a:ext cx="4204617" cy="4204617"/>
          </a:xfrm>
          <a:prstGeom prst="rect">
            <a:avLst/>
          </a:prstGeom>
        </p:spPr>
      </p:pic>
      <p:pic>
        <p:nvPicPr>
          <p:cNvPr id="11" name="Picture 10" descr="A picture containing outdoor, sitting, small, old&#10;&#10;Description automatically generated">
            <a:extLst>
              <a:ext uri="{FF2B5EF4-FFF2-40B4-BE49-F238E27FC236}">
                <a16:creationId xmlns:a16="http://schemas.microsoft.com/office/drawing/2014/main" id="{3C275C23-32C3-C74A-A942-8DD29625B3F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939385" y="0"/>
            <a:ext cx="4204616" cy="4204616"/>
          </a:xfrm>
          <a:prstGeom prst="rect">
            <a:avLst/>
          </a:prstGeom>
        </p:spPr>
      </p:pic>
    </p:spTree>
    <p:extLst>
      <p:ext uri="{BB962C8B-B14F-4D97-AF65-F5344CB8AC3E}">
        <p14:creationId xmlns:p14="http://schemas.microsoft.com/office/powerpoint/2010/main" val="1684057460"/>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844CE76-FDBC-D44A-8B63-94D235963E38}"/>
              </a:ext>
            </a:extLst>
          </p:cNvPr>
          <p:cNvSpPr>
            <a:spLocks noGrp="1"/>
          </p:cNvSpPr>
          <p:nvPr>
            <p:ph type="title"/>
          </p:nvPr>
        </p:nvSpPr>
        <p:spPr>
          <a:xfrm>
            <a:off x="536067" y="4204617"/>
            <a:ext cx="8071866" cy="905256"/>
          </a:xfrm>
        </p:spPr>
        <p:txBody>
          <a:bodyPr vert="horz" lIns="91440" tIns="45720" rIns="91440" bIns="45720" rtlCol="0" anchor="b">
            <a:normAutofit/>
          </a:bodyPr>
          <a:lstStyle/>
          <a:p>
            <a:pPr defTabSz="914400">
              <a:lnSpc>
                <a:spcPct val="90000"/>
              </a:lnSpc>
            </a:pPr>
            <a:r>
              <a:rPr lang="en-US" sz="5600" b="1" kern="1200" dirty="0">
                <a:solidFill>
                  <a:schemeClr val="bg1"/>
                </a:solidFill>
                <a:latin typeface="+mj-lt"/>
                <a:ea typeface="+mj-ea"/>
                <a:cs typeface="+mj-cs"/>
              </a:rPr>
              <a:t>#</a:t>
            </a:r>
            <a:r>
              <a:rPr lang="en-US" sz="5600" b="1" kern="1200" dirty="0" err="1">
                <a:solidFill>
                  <a:schemeClr val="bg1"/>
                </a:solidFill>
                <a:latin typeface="+mj-lt"/>
                <a:ea typeface="+mj-ea"/>
                <a:cs typeface="+mj-cs"/>
              </a:rPr>
              <a:t>showusyourbraincell</a:t>
            </a:r>
            <a:endParaRPr lang="en-US" sz="5600" b="1" kern="1200" dirty="0">
              <a:solidFill>
                <a:schemeClr val="bg1"/>
              </a:solidFill>
              <a:latin typeface="+mj-lt"/>
              <a:ea typeface="+mj-ea"/>
              <a:cs typeface="+mj-cs"/>
            </a:endParaRPr>
          </a:p>
        </p:txBody>
      </p:sp>
      <p:pic>
        <p:nvPicPr>
          <p:cNvPr id="6" name="Picture 5" descr="A picture containing outdoor, standing, black, man&#10;&#10;Description automatically generated">
            <a:extLst>
              <a:ext uri="{FF2B5EF4-FFF2-40B4-BE49-F238E27FC236}">
                <a16:creationId xmlns:a16="http://schemas.microsoft.com/office/drawing/2014/main" id="{9EE87A9B-0A42-3543-B220-B678AC44B8E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4310743" cy="4310743"/>
          </a:xfrm>
          <a:prstGeom prst="rect">
            <a:avLst/>
          </a:prstGeom>
        </p:spPr>
      </p:pic>
      <p:pic>
        <p:nvPicPr>
          <p:cNvPr id="8" name="Picture 7" descr="A picture containing table, decorated, cake, sitting&#10;&#10;Description automatically generated">
            <a:extLst>
              <a:ext uri="{FF2B5EF4-FFF2-40B4-BE49-F238E27FC236}">
                <a16:creationId xmlns:a16="http://schemas.microsoft.com/office/drawing/2014/main" id="{C26F33FE-67EA-0141-AC71-4D2C4301EEE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33257" y="0"/>
            <a:ext cx="4310743" cy="4310743"/>
          </a:xfrm>
          <a:prstGeom prst="rect">
            <a:avLst/>
          </a:prstGeom>
        </p:spPr>
      </p:pic>
    </p:spTree>
    <p:extLst>
      <p:ext uri="{BB962C8B-B14F-4D97-AF65-F5344CB8AC3E}">
        <p14:creationId xmlns:p14="http://schemas.microsoft.com/office/powerpoint/2010/main" val="20511397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map&#10;&#10;Description automatically generated">
            <a:extLst>
              <a:ext uri="{FF2B5EF4-FFF2-40B4-BE49-F238E27FC236}">
                <a16:creationId xmlns:a16="http://schemas.microsoft.com/office/drawing/2014/main" id="{FCC3FB04-12FA-2B42-82FC-BF05E89351D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5999" y="0"/>
            <a:ext cx="6858001" cy="5143500"/>
          </a:xfrm>
          <a:prstGeom prst="rect">
            <a:avLst/>
          </a:prstGeom>
        </p:spPr>
      </p:pic>
      <p:sp>
        <p:nvSpPr>
          <p:cNvPr id="5" name="Title 1">
            <a:extLst>
              <a:ext uri="{FF2B5EF4-FFF2-40B4-BE49-F238E27FC236}">
                <a16:creationId xmlns:a16="http://schemas.microsoft.com/office/drawing/2014/main" id="{7BF72066-3140-7143-AA07-A712B37BA76C}"/>
              </a:ext>
            </a:extLst>
          </p:cNvPr>
          <p:cNvSpPr txBox="1">
            <a:spLocks/>
          </p:cNvSpPr>
          <p:nvPr/>
        </p:nvSpPr>
        <p:spPr>
          <a:xfrm>
            <a:off x="2674344" y="647445"/>
            <a:ext cx="3040655" cy="426724"/>
          </a:xfrm>
          <a:prstGeom prst="rect">
            <a:avLst/>
          </a:prstGeom>
          <a:solidFill>
            <a:srgbClr val="0087FF"/>
          </a:solidFill>
        </p:spPr>
        <p:txBody>
          <a:bodyPr vert="horz" lIns="91440" tIns="45720" rIns="91440" bIns="45720" rtlCol="0" anchor="b">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914400">
              <a:lnSpc>
                <a:spcPct val="90000"/>
              </a:lnSpc>
            </a:pPr>
            <a:r>
              <a:rPr lang="en-US" sz="2400" b="1" dirty="0">
                <a:solidFill>
                  <a:srgbClr val="FFFF00"/>
                </a:solidFill>
              </a:rPr>
              <a:t>#</a:t>
            </a:r>
            <a:r>
              <a:rPr lang="en-US" sz="2400" b="1" dirty="0" err="1">
                <a:solidFill>
                  <a:srgbClr val="FFFF00"/>
                </a:solidFill>
              </a:rPr>
              <a:t>showusyourbraincell</a:t>
            </a:r>
            <a:endParaRPr lang="en-US" sz="2400" b="1" dirty="0">
              <a:solidFill>
                <a:srgbClr val="FFFF00"/>
              </a:solidFill>
            </a:endParaRPr>
          </a:p>
        </p:txBody>
      </p:sp>
      <p:sp>
        <p:nvSpPr>
          <p:cNvPr id="2" name="TextBox 1">
            <a:extLst>
              <a:ext uri="{FF2B5EF4-FFF2-40B4-BE49-F238E27FC236}">
                <a16:creationId xmlns:a16="http://schemas.microsoft.com/office/drawing/2014/main" id="{908CBE12-951A-E543-84C5-F172E4002BE8}"/>
              </a:ext>
            </a:extLst>
          </p:cNvPr>
          <p:cNvSpPr txBox="1"/>
          <p:nvPr/>
        </p:nvSpPr>
        <p:spPr>
          <a:xfrm>
            <a:off x="0" y="-7309"/>
            <a:ext cx="2285999" cy="2308324"/>
          </a:xfrm>
          <a:prstGeom prst="rect">
            <a:avLst/>
          </a:prstGeom>
          <a:solidFill>
            <a:srgbClr val="002060"/>
          </a:solidFill>
        </p:spPr>
        <p:txBody>
          <a:bodyPr wrap="square" rtlCol="0">
            <a:spAutoFit/>
          </a:bodyPr>
          <a:lstStyle/>
          <a:p>
            <a:r>
              <a:rPr lang="en-US" b="1" i="1" dirty="0">
                <a:solidFill>
                  <a:srgbClr val="FFFF00"/>
                </a:solidFill>
              </a:rPr>
              <a:t>ANY BRAIN CELLS</a:t>
            </a:r>
          </a:p>
          <a:p>
            <a:r>
              <a:rPr lang="en-US" b="1" dirty="0">
                <a:solidFill>
                  <a:srgbClr val="FFFF00"/>
                </a:solidFill>
              </a:rPr>
              <a:t>Glial cells</a:t>
            </a:r>
          </a:p>
          <a:p>
            <a:r>
              <a:rPr lang="en-US" b="1" dirty="0">
                <a:solidFill>
                  <a:srgbClr val="FFFF00"/>
                </a:solidFill>
              </a:rPr>
              <a:t>Pyramidal neurons</a:t>
            </a:r>
          </a:p>
          <a:p>
            <a:r>
              <a:rPr lang="en-US" b="1" dirty="0">
                <a:solidFill>
                  <a:srgbClr val="FFFF00"/>
                </a:solidFill>
              </a:rPr>
              <a:t>Photoreceptors</a:t>
            </a:r>
          </a:p>
          <a:p>
            <a:r>
              <a:rPr lang="en-US" b="1" dirty="0">
                <a:solidFill>
                  <a:srgbClr val="FFFF00"/>
                </a:solidFill>
              </a:rPr>
              <a:t>Inner hair cells</a:t>
            </a:r>
          </a:p>
          <a:p>
            <a:r>
              <a:rPr lang="en-US" b="1" dirty="0">
                <a:solidFill>
                  <a:srgbClr val="FFFF00"/>
                </a:solidFill>
              </a:rPr>
              <a:t>Nociceptors</a:t>
            </a:r>
          </a:p>
          <a:p>
            <a:r>
              <a:rPr lang="en-US" b="1" dirty="0">
                <a:solidFill>
                  <a:srgbClr val="FFFF00"/>
                </a:solidFill>
              </a:rPr>
              <a:t>Rhombic lip neurons</a:t>
            </a:r>
          </a:p>
          <a:p>
            <a:r>
              <a:rPr lang="en-US" b="1" dirty="0">
                <a:solidFill>
                  <a:srgbClr val="FFFF00"/>
                </a:solidFill>
              </a:rPr>
              <a:t>Meissner’s corpuscles</a:t>
            </a:r>
          </a:p>
        </p:txBody>
      </p:sp>
      <p:pic>
        <p:nvPicPr>
          <p:cNvPr id="9" name="Picture 8" descr="A graffiti covered wall&#10;&#10;Description automatically generated">
            <a:extLst>
              <a:ext uri="{FF2B5EF4-FFF2-40B4-BE49-F238E27FC236}">
                <a16:creationId xmlns:a16="http://schemas.microsoft.com/office/drawing/2014/main" id="{10787C28-A844-FE40-AFA7-D8CBA40801B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050" y="2296168"/>
            <a:ext cx="2273949" cy="2840022"/>
          </a:xfrm>
          <a:prstGeom prst="rect">
            <a:avLst/>
          </a:prstGeom>
        </p:spPr>
      </p:pic>
    </p:spTree>
    <p:extLst>
      <p:ext uri="{BB962C8B-B14F-4D97-AF65-F5344CB8AC3E}">
        <p14:creationId xmlns:p14="http://schemas.microsoft.com/office/powerpoint/2010/main" val="24560827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56F74B39-8B46-40F4-B7E7-0DAB2C0CC6A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843408" y="0"/>
            <a:ext cx="7457184" cy="5143500"/>
          </a:xfrm>
          <a:prstGeom prst="rect">
            <a:avLst/>
          </a:prstGeom>
        </p:spPr>
      </p:pic>
      <p:sp>
        <p:nvSpPr>
          <p:cNvPr id="6" name="Oval 5">
            <a:extLst>
              <a:ext uri="{FF2B5EF4-FFF2-40B4-BE49-F238E27FC236}">
                <a16:creationId xmlns:a16="http://schemas.microsoft.com/office/drawing/2014/main" id="{E6FBC3E4-B4A8-4DB9-B5BB-62194FC75318}"/>
              </a:ext>
            </a:extLst>
          </p:cNvPr>
          <p:cNvSpPr/>
          <p:nvPr/>
        </p:nvSpPr>
        <p:spPr>
          <a:xfrm>
            <a:off x="5393358" y="271665"/>
            <a:ext cx="1367792" cy="36293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Tw Cen MT"/>
            </a:endParaRPr>
          </a:p>
        </p:txBody>
      </p:sp>
    </p:spTree>
    <p:extLst>
      <p:ext uri="{BB962C8B-B14F-4D97-AF65-F5344CB8AC3E}">
        <p14:creationId xmlns:p14="http://schemas.microsoft.com/office/powerpoint/2010/main" val="3184807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8A227B1-4F2E-054D-9EF6-97360B76CC9F}"/>
              </a:ext>
            </a:extLst>
          </p:cNvPr>
          <p:cNvSpPr>
            <a:spLocks noGrp="1"/>
          </p:cNvSpPr>
          <p:nvPr>
            <p:ph type="title"/>
          </p:nvPr>
        </p:nvSpPr>
        <p:spPr>
          <a:xfrm>
            <a:off x="536067" y="4204617"/>
            <a:ext cx="8071866" cy="905256"/>
          </a:xfrm>
        </p:spPr>
        <p:txBody>
          <a:bodyPr vert="horz" lIns="91440" tIns="45720" rIns="91440" bIns="45720" rtlCol="0" anchor="b">
            <a:normAutofit/>
          </a:bodyPr>
          <a:lstStyle/>
          <a:p>
            <a:pPr defTabSz="914400">
              <a:lnSpc>
                <a:spcPct val="90000"/>
              </a:lnSpc>
            </a:pPr>
            <a:r>
              <a:rPr lang="en-US" sz="5600" b="1" kern="1200" dirty="0">
                <a:solidFill>
                  <a:schemeClr val="bg1"/>
                </a:solidFill>
                <a:latin typeface="+mj-lt"/>
                <a:ea typeface="+mj-ea"/>
                <a:cs typeface="+mj-cs"/>
              </a:rPr>
              <a:t>#</a:t>
            </a:r>
            <a:r>
              <a:rPr lang="en-US" sz="5600" b="1" kern="1200" dirty="0" err="1">
                <a:solidFill>
                  <a:schemeClr val="bg1"/>
                </a:solidFill>
                <a:latin typeface="+mj-lt"/>
                <a:ea typeface="+mj-ea"/>
                <a:cs typeface="+mj-cs"/>
              </a:rPr>
              <a:t>showusyourbraincell</a:t>
            </a:r>
            <a:endParaRPr lang="en-US" sz="5600" b="1" kern="1200" dirty="0">
              <a:solidFill>
                <a:schemeClr val="bg1"/>
              </a:solidFill>
              <a:latin typeface="+mj-lt"/>
              <a:ea typeface="+mj-ea"/>
              <a:cs typeface="+mj-cs"/>
            </a:endParaRPr>
          </a:p>
        </p:txBody>
      </p:sp>
      <p:pic>
        <p:nvPicPr>
          <p:cNvPr id="6" name="Picture 5" descr="A picture containing indoor, table, sitting, small&#10;&#10;Description automatically generated">
            <a:extLst>
              <a:ext uri="{FF2B5EF4-FFF2-40B4-BE49-F238E27FC236}">
                <a16:creationId xmlns:a16="http://schemas.microsoft.com/office/drawing/2014/main" id="{708CE901-DE7C-EC46-BD88-32CA4274420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203865" y="-1"/>
            <a:ext cx="4940135" cy="4269253"/>
          </a:xfrm>
          <a:prstGeom prst="rect">
            <a:avLst/>
          </a:prstGeom>
        </p:spPr>
      </p:pic>
      <p:pic>
        <p:nvPicPr>
          <p:cNvPr id="8" name="Picture 7" descr="A group of people sitting at a table&#10;&#10;Description automatically generated">
            <a:extLst>
              <a:ext uri="{FF2B5EF4-FFF2-40B4-BE49-F238E27FC236}">
                <a16:creationId xmlns:a16="http://schemas.microsoft.com/office/drawing/2014/main" id="{ED9A941D-0DCF-2340-91F1-A442A90C8FD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 y="0"/>
            <a:ext cx="3194462" cy="4259283"/>
          </a:xfrm>
          <a:prstGeom prst="rect">
            <a:avLst/>
          </a:prstGeom>
        </p:spPr>
      </p:pic>
    </p:spTree>
    <p:extLst>
      <p:ext uri="{BB962C8B-B14F-4D97-AF65-F5344CB8AC3E}">
        <p14:creationId xmlns:p14="http://schemas.microsoft.com/office/powerpoint/2010/main" val="7844081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BB90D-A83A-A64E-9AF1-8DC990EE2482}"/>
              </a:ext>
            </a:extLst>
          </p:cNvPr>
          <p:cNvSpPr>
            <a:spLocks noGrp="1"/>
          </p:cNvSpPr>
          <p:nvPr>
            <p:ph type="title"/>
          </p:nvPr>
        </p:nvSpPr>
        <p:spPr>
          <a:xfrm>
            <a:off x="534972" y="4109292"/>
            <a:ext cx="8074057" cy="905452"/>
          </a:xfrm>
        </p:spPr>
        <p:txBody>
          <a:bodyPr vert="horz" lIns="91440" tIns="45720" rIns="91440" bIns="45720" rtlCol="0" anchor="b">
            <a:normAutofit/>
          </a:bodyPr>
          <a:lstStyle/>
          <a:p>
            <a:pPr defTabSz="914400">
              <a:lnSpc>
                <a:spcPct val="90000"/>
              </a:lnSpc>
            </a:pPr>
            <a:r>
              <a:rPr lang="en-US" sz="5600" b="1" dirty="0"/>
              <a:t>#</a:t>
            </a:r>
            <a:r>
              <a:rPr lang="en-US" sz="5600" b="1" dirty="0" err="1"/>
              <a:t>showusyourbraincell</a:t>
            </a:r>
            <a:endParaRPr lang="en-US" sz="5600" b="1" dirty="0"/>
          </a:p>
        </p:txBody>
      </p:sp>
      <p:pic>
        <p:nvPicPr>
          <p:cNvPr id="5" name="Picture 4" descr="A picture containing sitting, table, different, flower&#10;&#10;Description automatically generated">
            <a:extLst>
              <a:ext uri="{FF2B5EF4-FFF2-40B4-BE49-F238E27FC236}">
                <a16:creationId xmlns:a16="http://schemas.microsoft.com/office/drawing/2014/main" id="{54C2F1B3-54FA-D849-B851-5E533200715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4109292" cy="4109292"/>
          </a:xfrm>
          <a:prstGeom prst="rect">
            <a:avLst/>
          </a:prstGeom>
        </p:spPr>
      </p:pic>
      <p:cxnSp>
        <p:nvCxnSpPr>
          <p:cNvPr id="25" name="Straight Connector 24">
            <a:extLst>
              <a:ext uri="{FF2B5EF4-FFF2-40B4-BE49-F238E27FC236}">
                <a16:creationId xmlns:a16="http://schemas.microsoft.com/office/drawing/2014/main" id="{3D83F26F-C55B-4A92-9AFF-4894D14E27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940060"/>
            <a:ext cx="0" cy="159067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table, photo, small, sitting&#10;&#10;Description automatically generated">
            <a:extLst>
              <a:ext uri="{FF2B5EF4-FFF2-40B4-BE49-F238E27FC236}">
                <a16:creationId xmlns:a16="http://schemas.microsoft.com/office/drawing/2014/main" id="{F6C691E2-2E3D-8A41-AB24-F26B513BA35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034708" y="0"/>
            <a:ext cx="4109292" cy="4109292"/>
          </a:xfrm>
          <a:prstGeom prst="rect">
            <a:avLst/>
          </a:prstGeom>
        </p:spPr>
      </p:pic>
    </p:spTree>
    <p:extLst>
      <p:ext uri="{BB962C8B-B14F-4D97-AF65-F5344CB8AC3E}">
        <p14:creationId xmlns:p14="http://schemas.microsoft.com/office/powerpoint/2010/main" val="234565991"/>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CA3F87A-8978-6047-8233-E2A9B3051D1E}"/>
              </a:ext>
            </a:extLst>
          </p:cNvPr>
          <p:cNvSpPr>
            <a:spLocks noGrp="1"/>
          </p:cNvSpPr>
          <p:nvPr>
            <p:ph type="title"/>
          </p:nvPr>
        </p:nvSpPr>
        <p:spPr>
          <a:xfrm>
            <a:off x="536067" y="4204617"/>
            <a:ext cx="8071866" cy="905256"/>
          </a:xfrm>
        </p:spPr>
        <p:txBody>
          <a:bodyPr vert="horz" lIns="91440" tIns="45720" rIns="91440" bIns="45720" rtlCol="0" anchor="b">
            <a:normAutofit/>
          </a:bodyPr>
          <a:lstStyle/>
          <a:p>
            <a:pPr defTabSz="914400">
              <a:lnSpc>
                <a:spcPct val="90000"/>
              </a:lnSpc>
            </a:pPr>
            <a:r>
              <a:rPr lang="en-US" sz="5600" b="1" kern="1200" dirty="0">
                <a:solidFill>
                  <a:schemeClr val="bg1"/>
                </a:solidFill>
                <a:latin typeface="+mj-lt"/>
                <a:ea typeface="+mj-ea"/>
                <a:cs typeface="+mj-cs"/>
              </a:rPr>
              <a:t>#</a:t>
            </a:r>
            <a:r>
              <a:rPr lang="en-US" sz="5600" b="1" kern="1200" dirty="0" err="1">
                <a:solidFill>
                  <a:schemeClr val="bg1"/>
                </a:solidFill>
                <a:latin typeface="+mj-lt"/>
                <a:ea typeface="+mj-ea"/>
                <a:cs typeface="+mj-cs"/>
              </a:rPr>
              <a:t>showusyourbraincell</a:t>
            </a:r>
            <a:endParaRPr lang="en-US" sz="5600" b="1" kern="1200" dirty="0">
              <a:solidFill>
                <a:schemeClr val="bg1"/>
              </a:solidFill>
              <a:latin typeface="+mj-lt"/>
              <a:ea typeface="+mj-ea"/>
              <a:cs typeface="+mj-cs"/>
            </a:endParaRPr>
          </a:p>
        </p:txBody>
      </p:sp>
      <p:pic>
        <p:nvPicPr>
          <p:cNvPr id="6" name="Picture 5">
            <a:extLst>
              <a:ext uri="{FF2B5EF4-FFF2-40B4-BE49-F238E27FC236}">
                <a16:creationId xmlns:a16="http://schemas.microsoft.com/office/drawing/2014/main" id="{183CFDCF-D307-864D-8CF1-4C109838974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4263242" cy="4263242"/>
          </a:xfrm>
          <a:prstGeom prst="rect">
            <a:avLst/>
          </a:prstGeom>
        </p:spPr>
      </p:pic>
      <p:pic>
        <p:nvPicPr>
          <p:cNvPr id="8" name="Picture 7" descr="A picture containing photo, sitting, different, computer&#10;&#10;Description automatically generated">
            <a:extLst>
              <a:ext uri="{FF2B5EF4-FFF2-40B4-BE49-F238E27FC236}">
                <a16:creationId xmlns:a16="http://schemas.microsoft.com/office/drawing/2014/main" id="{C0808F5C-39D3-E94F-8B65-389593F21A7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80759" y="-1"/>
            <a:ext cx="4263241" cy="4263241"/>
          </a:xfrm>
          <a:prstGeom prst="rect">
            <a:avLst/>
          </a:prstGeom>
        </p:spPr>
      </p:pic>
    </p:spTree>
    <p:extLst>
      <p:ext uri="{BB962C8B-B14F-4D97-AF65-F5344CB8AC3E}">
        <p14:creationId xmlns:p14="http://schemas.microsoft.com/office/powerpoint/2010/main" val="29826433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1434C-B544-F840-9479-68719F21CB29}"/>
              </a:ext>
            </a:extLst>
          </p:cNvPr>
          <p:cNvSpPr>
            <a:spLocks noGrp="1"/>
          </p:cNvSpPr>
          <p:nvPr>
            <p:ph type="title"/>
          </p:nvPr>
        </p:nvSpPr>
        <p:spPr>
          <a:xfrm>
            <a:off x="534971" y="4203440"/>
            <a:ext cx="8074057" cy="905452"/>
          </a:xfrm>
        </p:spPr>
        <p:txBody>
          <a:bodyPr vert="horz" lIns="91440" tIns="45720" rIns="91440" bIns="45720" rtlCol="0" anchor="b">
            <a:normAutofit/>
          </a:bodyPr>
          <a:lstStyle/>
          <a:p>
            <a:pPr defTabSz="914400">
              <a:lnSpc>
                <a:spcPct val="90000"/>
              </a:lnSpc>
            </a:pPr>
            <a:r>
              <a:rPr lang="en-US" sz="5600" b="1" dirty="0"/>
              <a:t>#</a:t>
            </a:r>
            <a:r>
              <a:rPr lang="en-US" sz="5600" b="1" dirty="0" err="1"/>
              <a:t>showusyourbraincell</a:t>
            </a:r>
            <a:endParaRPr lang="en-US" sz="5600" b="1" dirty="0"/>
          </a:p>
        </p:txBody>
      </p:sp>
      <p:pic>
        <p:nvPicPr>
          <p:cNvPr id="5" name="Picture 4" descr="A picture containing table, display, topped, food&#10;&#10;Description automatically generated">
            <a:extLst>
              <a:ext uri="{FF2B5EF4-FFF2-40B4-BE49-F238E27FC236}">
                <a16:creationId xmlns:a16="http://schemas.microsoft.com/office/drawing/2014/main" id="{E728E49F-45D7-2E42-A115-2AB04B8C5F9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4285555" cy="4285555"/>
          </a:xfrm>
          <a:prstGeom prst="rect">
            <a:avLst/>
          </a:prstGeom>
        </p:spPr>
      </p:pic>
      <p:cxnSp>
        <p:nvCxnSpPr>
          <p:cNvPr id="14" name="Straight Connector 11">
            <a:extLst>
              <a:ext uri="{FF2B5EF4-FFF2-40B4-BE49-F238E27FC236}">
                <a16:creationId xmlns:a16="http://schemas.microsoft.com/office/drawing/2014/main" id="{3D83F26F-C55B-4A92-9AFF-4894D14E27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940060"/>
            <a:ext cx="0" cy="159067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7" name="Picture 6" descr="A vase of flowers on a table&#10;&#10;Description automatically generated">
            <a:extLst>
              <a:ext uri="{FF2B5EF4-FFF2-40B4-BE49-F238E27FC236}">
                <a16:creationId xmlns:a16="http://schemas.microsoft.com/office/drawing/2014/main" id="{4F330FE4-4CEF-A44B-B865-2CC34509A4D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58445" y="-1"/>
            <a:ext cx="4285555" cy="4285555"/>
          </a:xfrm>
          <a:prstGeom prst="rect">
            <a:avLst/>
          </a:prstGeom>
        </p:spPr>
      </p:pic>
    </p:spTree>
    <p:extLst>
      <p:ext uri="{BB962C8B-B14F-4D97-AF65-F5344CB8AC3E}">
        <p14:creationId xmlns:p14="http://schemas.microsoft.com/office/powerpoint/2010/main" val="4013819687"/>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9603FC7-1EE0-3B4D-856A-E5B36CDC94B4}"/>
              </a:ext>
            </a:extLst>
          </p:cNvPr>
          <p:cNvSpPr>
            <a:spLocks noGrp="1"/>
          </p:cNvSpPr>
          <p:nvPr>
            <p:ph type="title"/>
          </p:nvPr>
        </p:nvSpPr>
        <p:spPr>
          <a:xfrm>
            <a:off x="534971" y="4203440"/>
            <a:ext cx="8074057" cy="905452"/>
          </a:xfrm>
        </p:spPr>
        <p:txBody>
          <a:bodyPr vert="horz" lIns="91440" tIns="45720" rIns="91440" bIns="45720" rtlCol="0" anchor="b">
            <a:normAutofit/>
          </a:bodyPr>
          <a:lstStyle/>
          <a:p>
            <a:pPr defTabSz="914400">
              <a:lnSpc>
                <a:spcPct val="90000"/>
              </a:lnSpc>
            </a:pPr>
            <a:r>
              <a:rPr lang="en-US" sz="5600" b="1" dirty="0">
                <a:solidFill>
                  <a:schemeClr val="bg1"/>
                </a:solidFill>
              </a:rPr>
              <a:t>#</a:t>
            </a:r>
            <a:r>
              <a:rPr lang="en-US" sz="5600" b="1" dirty="0" err="1">
                <a:solidFill>
                  <a:schemeClr val="bg1"/>
                </a:solidFill>
              </a:rPr>
              <a:t>showusyourbraincell</a:t>
            </a:r>
            <a:endParaRPr lang="en-US" sz="5600" b="1" dirty="0">
              <a:solidFill>
                <a:schemeClr val="bg1"/>
              </a:solidFill>
            </a:endParaRPr>
          </a:p>
        </p:txBody>
      </p:sp>
      <p:pic>
        <p:nvPicPr>
          <p:cNvPr id="10" name="Picture 9" descr="A person standing in front of a toy&#10;&#10;Description automatically generated">
            <a:extLst>
              <a:ext uri="{FF2B5EF4-FFF2-40B4-BE49-F238E27FC236}">
                <a16:creationId xmlns:a16="http://schemas.microsoft.com/office/drawing/2014/main" id="{C2B1857D-509B-8048-A0F8-1CC631E1EB1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833257" y="-12088"/>
            <a:ext cx="4310743" cy="4310743"/>
          </a:xfrm>
          <a:prstGeom prst="rect">
            <a:avLst/>
          </a:prstGeom>
        </p:spPr>
      </p:pic>
      <p:pic>
        <p:nvPicPr>
          <p:cNvPr id="12" name="Picture 11" descr="A picture containing decorated, table, hanging, large&#10;&#10;Description automatically generated">
            <a:extLst>
              <a:ext uri="{FF2B5EF4-FFF2-40B4-BE49-F238E27FC236}">
                <a16:creationId xmlns:a16="http://schemas.microsoft.com/office/drawing/2014/main" id="{976D8558-D5BC-D949-A3BC-546A6E1E64B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4298655" cy="4298655"/>
          </a:xfrm>
          <a:prstGeom prst="rect">
            <a:avLst/>
          </a:prstGeom>
        </p:spPr>
      </p:pic>
    </p:spTree>
    <p:extLst>
      <p:ext uri="{BB962C8B-B14F-4D97-AF65-F5344CB8AC3E}">
        <p14:creationId xmlns:p14="http://schemas.microsoft.com/office/powerpoint/2010/main" val="12023565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indoor, table, sitting, black&#10;&#10;Description automatically generated">
            <a:extLst>
              <a:ext uri="{FF2B5EF4-FFF2-40B4-BE49-F238E27FC236}">
                <a16:creationId xmlns:a16="http://schemas.microsoft.com/office/drawing/2014/main" id="{18E9AE80-4C46-004F-A32B-13EF4ACEB26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21002" y="3520"/>
            <a:ext cx="2349766" cy="2976761"/>
          </a:xfrm>
          <a:prstGeom prst="rect">
            <a:avLst/>
          </a:prstGeom>
        </p:spPr>
      </p:pic>
      <p:pic>
        <p:nvPicPr>
          <p:cNvPr id="18" name="Picture 17" descr="A picture containing clock, train, man&#10;&#10;Description automatically generated">
            <a:extLst>
              <a:ext uri="{FF2B5EF4-FFF2-40B4-BE49-F238E27FC236}">
                <a16:creationId xmlns:a16="http://schemas.microsoft.com/office/drawing/2014/main" id="{FED1D48A-246B-9E47-8643-EE37191F4B4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209182" y="2941667"/>
            <a:ext cx="2961586" cy="2184529"/>
          </a:xfrm>
          <a:prstGeom prst="rect">
            <a:avLst/>
          </a:prstGeom>
        </p:spPr>
      </p:pic>
      <p:pic>
        <p:nvPicPr>
          <p:cNvPr id="20" name="Picture 19" descr="A picture containing table, board&#10;&#10;Description automatically generated">
            <a:extLst>
              <a:ext uri="{FF2B5EF4-FFF2-40B4-BE49-F238E27FC236}">
                <a16:creationId xmlns:a16="http://schemas.microsoft.com/office/drawing/2014/main" id="{B1F0CB79-AC1F-1140-98A9-7DF1F548EF4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17304"/>
            <a:ext cx="3859418" cy="5143500"/>
          </a:xfrm>
          <a:prstGeom prst="rect">
            <a:avLst/>
          </a:prstGeom>
        </p:spPr>
      </p:pic>
      <p:pic>
        <p:nvPicPr>
          <p:cNvPr id="22" name="Picture 21" descr="A picture containing photo, book, different, sitting&#10;&#10;Description automatically generated">
            <a:extLst>
              <a:ext uri="{FF2B5EF4-FFF2-40B4-BE49-F238E27FC236}">
                <a16:creationId xmlns:a16="http://schemas.microsoft.com/office/drawing/2014/main" id="{11419514-24A0-0D4A-9429-F9FBBC1BB4F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859418" y="0"/>
            <a:ext cx="2961584" cy="2980281"/>
          </a:xfrm>
          <a:prstGeom prst="rect">
            <a:avLst/>
          </a:prstGeom>
        </p:spPr>
      </p:pic>
      <p:pic>
        <p:nvPicPr>
          <p:cNvPr id="34" name="Picture 33" descr="A picture containing yellow, flower, holding, made&#10;&#10;Description automatically generated">
            <a:extLst>
              <a:ext uri="{FF2B5EF4-FFF2-40B4-BE49-F238E27FC236}">
                <a16:creationId xmlns:a16="http://schemas.microsoft.com/office/drawing/2014/main" id="{17E7D051-755F-E246-844F-A2261F1B0D3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859417" y="2972343"/>
            <a:ext cx="2349765" cy="2153853"/>
          </a:xfrm>
          <a:prstGeom prst="rect">
            <a:avLst/>
          </a:prstGeom>
        </p:spPr>
      </p:pic>
    </p:spTree>
    <p:extLst>
      <p:ext uri="{BB962C8B-B14F-4D97-AF65-F5344CB8AC3E}">
        <p14:creationId xmlns:p14="http://schemas.microsoft.com/office/powerpoint/2010/main" val="11032498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0800000" scaled="1"/>
          <a:tileRect/>
        </a:gra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BBD779C-034F-3A4F-8CA7-564DDEF018BF}"/>
              </a:ext>
            </a:extLst>
          </p:cNvPr>
          <p:cNvSpPr>
            <a:spLocks noGrp="1"/>
          </p:cNvSpPr>
          <p:nvPr>
            <p:ph type="title"/>
          </p:nvPr>
        </p:nvSpPr>
        <p:spPr>
          <a:xfrm>
            <a:off x="3921526" y="4243101"/>
            <a:ext cx="4996842" cy="697835"/>
          </a:xfrm>
        </p:spPr>
        <p:txBody>
          <a:bodyPr vert="horz" lIns="91440" tIns="45720" rIns="91440" bIns="45720" rtlCol="0" anchor="b">
            <a:normAutofit/>
          </a:bodyPr>
          <a:lstStyle/>
          <a:p>
            <a:pPr algn="l" defTabSz="914400">
              <a:lnSpc>
                <a:spcPct val="90000"/>
              </a:lnSpc>
            </a:pPr>
            <a:r>
              <a:rPr lang="en-US" sz="4100" b="1" dirty="0">
                <a:solidFill>
                  <a:srgbClr val="FFFF00"/>
                </a:solidFill>
              </a:rPr>
              <a:t>#</a:t>
            </a:r>
            <a:r>
              <a:rPr lang="en-US" sz="4100" b="1" dirty="0" err="1">
                <a:solidFill>
                  <a:srgbClr val="FFFF00"/>
                </a:solidFill>
              </a:rPr>
              <a:t>showusyourbraincell</a:t>
            </a:r>
            <a:endParaRPr lang="en-US" sz="4100" b="1" dirty="0">
              <a:solidFill>
                <a:srgbClr val="FFFF00"/>
              </a:solidFill>
            </a:endParaRPr>
          </a:p>
        </p:txBody>
      </p:sp>
      <p:pic>
        <p:nvPicPr>
          <p:cNvPr id="5" name="Picture 4" descr="A close up of a flower&#10;&#10;Description automatically generated">
            <a:extLst>
              <a:ext uri="{FF2B5EF4-FFF2-40B4-BE49-F238E27FC236}">
                <a16:creationId xmlns:a16="http://schemas.microsoft.com/office/drawing/2014/main" id="{A7B8126B-A200-E949-8E57-006E231A954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
            <a:ext cx="3028207" cy="4037610"/>
          </a:xfrm>
          <a:prstGeom prst="rect">
            <a:avLst/>
          </a:prstGeom>
        </p:spPr>
      </p:pic>
      <p:pic>
        <p:nvPicPr>
          <p:cNvPr id="6" name="Picture 5" descr="A picture containing table, board, cutting&#10;&#10;Description automatically generated">
            <a:extLst>
              <a:ext uri="{FF2B5EF4-FFF2-40B4-BE49-F238E27FC236}">
                <a16:creationId xmlns:a16="http://schemas.microsoft.com/office/drawing/2014/main" id="{431A11AA-80A2-734E-B2C6-E387C0073D0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28207" y="0"/>
            <a:ext cx="3087585" cy="4037610"/>
          </a:xfrm>
          <a:prstGeom prst="rect">
            <a:avLst/>
          </a:prstGeom>
        </p:spPr>
      </p:pic>
      <p:pic>
        <p:nvPicPr>
          <p:cNvPr id="7" name="Picture 6" descr="A picture containing board, table, display, yellow&#10;&#10;Description automatically generated">
            <a:extLst>
              <a:ext uri="{FF2B5EF4-FFF2-40B4-BE49-F238E27FC236}">
                <a16:creationId xmlns:a16="http://schemas.microsoft.com/office/drawing/2014/main" id="{3AC2690C-D2DD-464C-80AC-58D109F1C2B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15792" y="0"/>
            <a:ext cx="3028208" cy="4037611"/>
          </a:xfrm>
          <a:prstGeom prst="rect">
            <a:avLst/>
          </a:prstGeom>
        </p:spPr>
      </p:pic>
      <p:pic>
        <p:nvPicPr>
          <p:cNvPr id="9" name="Picture 8" descr="A group of people posing for the camera&#10;&#10;Description automatically generated">
            <a:extLst>
              <a:ext uri="{FF2B5EF4-FFF2-40B4-BE49-F238E27FC236}">
                <a16:creationId xmlns:a16="http://schemas.microsoft.com/office/drawing/2014/main" id="{04BB3DCC-7A21-F34C-A50C-14F58B6C1A3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0" y="4037610"/>
            <a:ext cx="1021652" cy="1105890"/>
          </a:xfrm>
          <a:prstGeom prst="rect">
            <a:avLst/>
          </a:prstGeom>
        </p:spPr>
      </p:pic>
      <p:pic>
        <p:nvPicPr>
          <p:cNvPr id="11" name="Picture 10" descr="A group of people standing on top of a cutting board with a cake&#10;&#10;Description automatically generated">
            <a:extLst>
              <a:ext uri="{FF2B5EF4-FFF2-40B4-BE49-F238E27FC236}">
                <a16:creationId xmlns:a16="http://schemas.microsoft.com/office/drawing/2014/main" id="{D4F521D6-9202-EA4C-892E-AA56FABE15E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21652" y="4022144"/>
            <a:ext cx="1519667" cy="1139751"/>
          </a:xfrm>
          <a:prstGeom prst="rect">
            <a:avLst/>
          </a:prstGeom>
        </p:spPr>
      </p:pic>
      <p:pic>
        <p:nvPicPr>
          <p:cNvPr id="13" name="Picture 12" descr="A picture containing object, large, orange, water&#10;&#10;Description automatically generated">
            <a:extLst>
              <a:ext uri="{FF2B5EF4-FFF2-40B4-BE49-F238E27FC236}">
                <a16:creationId xmlns:a16="http://schemas.microsoft.com/office/drawing/2014/main" id="{709175F1-33EA-B744-B6CC-2B7AB445F8B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541319" y="4027218"/>
            <a:ext cx="1116281" cy="1116281"/>
          </a:xfrm>
          <a:prstGeom prst="rect">
            <a:avLst/>
          </a:prstGeom>
        </p:spPr>
      </p:pic>
    </p:spTree>
    <p:extLst>
      <p:ext uri="{BB962C8B-B14F-4D97-AF65-F5344CB8AC3E}">
        <p14:creationId xmlns:p14="http://schemas.microsoft.com/office/powerpoint/2010/main" val="32660784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cxnSp>
        <p:nvCxnSpPr>
          <p:cNvPr id="5" name="Straight Connector 11">
            <a:extLst>
              <a:ext uri="{FF2B5EF4-FFF2-40B4-BE49-F238E27FC236}">
                <a16:creationId xmlns:a16="http://schemas.microsoft.com/office/drawing/2014/main" id="{ED239075-EC64-594A-B70E-61C4EE8C0D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572000" y="940060"/>
            <a:ext cx="0" cy="1590675"/>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1" name="Picture 10" descr="A cake made to look like a zebra&#10;&#10;Description automatically generated">
            <a:extLst>
              <a:ext uri="{FF2B5EF4-FFF2-40B4-BE49-F238E27FC236}">
                <a16:creationId xmlns:a16="http://schemas.microsoft.com/office/drawing/2014/main" id="{7A4F97BF-DFF4-E046-A57D-9545AA8EE4A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000500" y="0"/>
            <a:ext cx="5143500" cy="5143500"/>
          </a:xfrm>
          <a:prstGeom prst="rect">
            <a:avLst/>
          </a:prstGeom>
        </p:spPr>
      </p:pic>
      <p:pic>
        <p:nvPicPr>
          <p:cNvPr id="9" name="Picture 8" descr="A screenshot of a cell phone&#10;&#10;Description automatically generated">
            <a:extLst>
              <a:ext uri="{FF2B5EF4-FFF2-40B4-BE49-F238E27FC236}">
                <a16:creationId xmlns:a16="http://schemas.microsoft.com/office/drawing/2014/main" id="{40847B77-25CC-E045-A151-0E0851FB722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6851673" cy="5143500"/>
          </a:xfrm>
          <a:prstGeom prst="rect">
            <a:avLst/>
          </a:prstGeom>
        </p:spPr>
      </p:pic>
      <p:sp>
        <p:nvSpPr>
          <p:cNvPr id="4" name="Title 1">
            <a:extLst>
              <a:ext uri="{FF2B5EF4-FFF2-40B4-BE49-F238E27FC236}">
                <a16:creationId xmlns:a16="http://schemas.microsoft.com/office/drawing/2014/main" id="{489A0D53-E619-CF4C-BD19-258AFFEF6704}"/>
              </a:ext>
            </a:extLst>
          </p:cNvPr>
          <p:cNvSpPr txBox="1">
            <a:spLocks/>
          </p:cNvSpPr>
          <p:nvPr/>
        </p:nvSpPr>
        <p:spPr>
          <a:xfrm>
            <a:off x="2542469" y="477352"/>
            <a:ext cx="4059062" cy="610384"/>
          </a:xfrm>
          <a:prstGeom prst="rect">
            <a:avLst/>
          </a:prstGeom>
        </p:spPr>
        <p:txBody>
          <a:bodyPr vert="horz" lIns="91440" tIns="45720" rIns="91440" bIns="45720" rtlCol="0" anchor="b">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914400">
              <a:lnSpc>
                <a:spcPct val="90000"/>
              </a:lnSpc>
            </a:pPr>
            <a:r>
              <a:rPr lang="en-US" sz="3200" b="1" dirty="0">
                <a:solidFill>
                  <a:srgbClr val="FFFF00"/>
                </a:solidFill>
              </a:rPr>
              <a:t>#</a:t>
            </a:r>
            <a:r>
              <a:rPr lang="en-US" sz="3200" b="1" dirty="0" err="1">
                <a:solidFill>
                  <a:srgbClr val="FFFF00"/>
                </a:solidFill>
              </a:rPr>
              <a:t>showusyourbraincell</a:t>
            </a:r>
            <a:endParaRPr lang="en-US" sz="3200" b="1" dirty="0">
              <a:solidFill>
                <a:srgbClr val="FFFF00"/>
              </a:solidFill>
            </a:endParaRPr>
          </a:p>
        </p:txBody>
      </p:sp>
    </p:spTree>
    <p:extLst>
      <p:ext uri="{BB962C8B-B14F-4D97-AF65-F5344CB8AC3E}">
        <p14:creationId xmlns:p14="http://schemas.microsoft.com/office/powerpoint/2010/main" val="9837383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4C034-8A38-6D42-8461-7530CF3FC0BE}"/>
              </a:ext>
            </a:extLst>
          </p:cNvPr>
          <p:cNvSpPr>
            <a:spLocks noGrp="1"/>
          </p:cNvSpPr>
          <p:nvPr>
            <p:ph type="title"/>
          </p:nvPr>
        </p:nvSpPr>
        <p:spPr>
          <a:xfrm>
            <a:off x="19922" y="0"/>
            <a:ext cx="7297387" cy="863599"/>
          </a:xfrm>
          <a:solidFill>
            <a:srgbClr val="92D050"/>
          </a:solidFill>
        </p:spPr>
        <p:txBody>
          <a:bodyPr/>
          <a:lstStyle/>
          <a:p>
            <a:pPr algn="l"/>
            <a:r>
              <a:rPr lang="en-US" b="1" dirty="0"/>
              <a:t>Make your own – AND SHARE!</a:t>
            </a:r>
          </a:p>
        </p:txBody>
      </p:sp>
      <p:sp>
        <p:nvSpPr>
          <p:cNvPr id="4" name="Title 1">
            <a:extLst>
              <a:ext uri="{FF2B5EF4-FFF2-40B4-BE49-F238E27FC236}">
                <a16:creationId xmlns:a16="http://schemas.microsoft.com/office/drawing/2014/main" id="{55AD2328-7681-3640-8FB0-899EDBD77A4B}"/>
              </a:ext>
            </a:extLst>
          </p:cNvPr>
          <p:cNvSpPr txBox="1">
            <a:spLocks/>
          </p:cNvSpPr>
          <p:nvPr/>
        </p:nvSpPr>
        <p:spPr>
          <a:xfrm rot="16200000">
            <a:off x="1509260" y="2505600"/>
            <a:ext cx="4340055" cy="935741"/>
          </a:xfrm>
          <a:prstGeom prst="rect">
            <a:avLst/>
          </a:prstGeom>
          <a:solidFill>
            <a:srgbClr val="92D050"/>
          </a:solidFill>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914400">
              <a:lnSpc>
                <a:spcPct val="90000"/>
              </a:lnSpc>
            </a:pPr>
            <a:r>
              <a:rPr lang="en-US" sz="3600" b="1" dirty="0"/>
              <a:t>  #</a:t>
            </a:r>
            <a:r>
              <a:rPr lang="en-US" sz="3600" b="1" dirty="0" err="1"/>
              <a:t>showusyourbraincell</a:t>
            </a:r>
            <a:endParaRPr lang="en-US" sz="3600" b="1" dirty="0"/>
          </a:p>
        </p:txBody>
      </p:sp>
      <p:pic>
        <p:nvPicPr>
          <p:cNvPr id="6" name="Picture 5" descr="A close up of text on a black background&#10;&#10;Description automatically generated">
            <a:extLst>
              <a:ext uri="{FF2B5EF4-FFF2-40B4-BE49-F238E27FC236}">
                <a16:creationId xmlns:a16="http://schemas.microsoft.com/office/drawing/2014/main" id="{AFC5BDA8-F4BF-4141-AB7F-48A7F5FC487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17309" y="4154"/>
            <a:ext cx="1826691" cy="969623"/>
          </a:xfrm>
          <a:prstGeom prst="rect">
            <a:avLst/>
          </a:prstGeom>
        </p:spPr>
      </p:pic>
      <p:pic>
        <p:nvPicPr>
          <p:cNvPr id="8" name="Picture 7" descr="A picture containing table, wooden, sitting, different&#10;&#10;Description automatically generated">
            <a:extLst>
              <a:ext uri="{FF2B5EF4-FFF2-40B4-BE49-F238E27FC236}">
                <a16:creationId xmlns:a16="http://schemas.microsoft.com/office/drawing/2014/main" id="{BAE9649C-BFB4-0942-8266-A9A4DED6A4D0}"/>
              </a:ext>
            </a:extLst>
          </p:cNvPr>
          <p:cNvPicPr>
            <a:picLocks noChangeAspect="1"/>
          </p:cNvPicPr>
          <p:nvPr/>
        </p:nvPicPr>
        <p:blipFill>
          <a:blip r:embed="rId3"/>
          <a:stretch>
            <a:fillRect/>
          </a:stretch>
        </p:blipFill>
        <p:spPr>
          <a:xfrm>
            <a:off x="4147158" y="863599"/>
            <a:ext cx="4996842" cy="4279899"/>
          </a:xfrm>
          <a:prstGeom prst="rect">
            <a:avLst/>
          </a:prstGeom>
        </p:spPr>
      </p:pic>
      <p:pic>
        <p:nvPicPr>
          <p:cNvPr id="10" name="Picture 9" descr="A picture containing text, food, clock&#10;&#10;Description automatically generated">
            <a:extLst>
              <a:ext uri="{FF2B5EF4-FFF2-40B4-BE49-F238E27FC236}">
                <a16:creationId xmlns:a16="http://schemas.microsoft.com/office/drawing/2014/main" id="{6115CD2E-C9AB-7046-990D-47AAEE9C61F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863600"/>
            <a:ext cx="3211417" cy="4279900"/>
          </a:xfrm>
          <a:prstGeom prst="rect">
            <a:avLst/>
          </a:prstGeom>
        </p:spPr>
      </p:pic>
    </p:spTree>
    <p:extLst>
      <p:ext uri="{BB962C8B-B14F-4D97-AF65-F5344CB8AC3E}">
        <p14:creationId xmlns:p14="http://schemas.microsoft.com/office/powerpoint/2010/main" val="9968156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70AD47"/>
                </a:solidFill>
                <a:latin typeface="Garamond" panose="02020404030301010803" pitchFamily="18" charset="0"/>
              </a:rPr>
              <a:t>Q&amp;A with Speakers</a:t>
            </a:r>
            <a:endParaRPr lang="en-US" dirty="0"/>
          </a:p>
        </p:txBody>
      </p:sp>
      <p:sp>
        <p:nvSpPr>
          <p:cNvPr id="9" name="Subtitle 2">
            <a:extLst>
              <a:ext uri="{FF2B5EF4-FFF2-40B4-BE49-F238E27FC236}">
                <a16:creationId xmlns:a16="http://schemas.microsoft.com/office/drawing/2014/main" id="{AFE5BF90-90DF-4717-B545-CA2AD1ED3E21}"/>
              </a:ext>
            </a:extLst>
          </p:cNvPr>
          <p:cNvSpPr txBox="1">
            <a:spLocks/>
          </p:cNvSpPr>
          <p:nvPr/>
        </p:nvSpPr>
        <p:spPr>
          <a:xfrm>
            <a:off x="1818158" y="2117103"/>
            <a:ext cx="1140916" cy="1057733"/>
          </a:xfrm>
          <a:prstGeom prst="rect">
            <a:avLst/>
          </a:prstGeom>
        </p:spPr>
        <p:txBody>
          <a:bodyPr vert="horz" lIns="0" tIns="0" rIns="0" bIns="0" rtlCol="0">
            <a:noAutofit/>
          </a:bodyPr>
          <a:lstStyle>
            <a:lvl1pPr marL="342900" indent="-3429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b="1" dirty="0">
                <a:solidFill>
                  <a:srgbClr val="104B7D"/>
                </a:solidFill>
                <a:latin typeface="Tw Cen MT"/>
              </a:rPr>
              <a:t>Bill Griesar, PhD</a:t>
            </a:r>
            <a:br>
              <a:rPr lang="en-US" sz="1200" b="1" dirty="0">
                <a:solidFill>
                  <a:srgbClr val="104B7D"/>
                </a:solidFill>
                <a:latin typeface="Tw Cen MT"/>
              </a:rPr>
            </a:br>
            <a:r>
              <a:rPr lang="en-US" sz="1200" dirty="0">
                <a:latin typeface="Tw Cen MT"/>
              </a:rPr>
              <a:t>Senior Instructor </a:t>
            </a:r>
          </a:p>
          <a:p>
            <a:pPr marL="0" indent="0">
              <a:buNone/>
            </a:pPr>
            <a:r>
              <a:rPr lang="en-US" sz="1200" dirty="0">
                <a:latin typeface="Tw Cen MT"/>
              </a:rPr>
              <a:t>at Portland State University</a:t>
            </a:r>
          </a:p>
        </p:txBody>
      </p:sp>
      <p:sp>
        <p:nvSpPr>
          <p:cNvPr id="12" name="Subtitle 2">
            <a:extLst>
              <a:ext uri="{FF2B5EF4-FFF2-40B4-BE49-F238E27FC236}">
                <a16:creationId xmlns:a16="http://schemas.microsoft.com/office/drawing/2014/main" id="{3C167149-4BD4-4D2F-B5EF-B7BA656E4017}"/>
              </a:ext>
            </a:extLst>
          </p:cNvPr>
          <p:cNvSpPr txBox="1">
            <a:spLocks/>
          </p:cNvSpPr>
          <p:nvPr/>
        </p:nvSpPr>
        <p:spPr>
          <a:xfrm>
            <a:off x="4854277" y="2121097"/>
            <a:ext cx="1370522" cy="238638"/>
          </a:xfrm>
          <a:prstGeom prst="rect">
            <a:avLst/>
          </a:prstGeom>
        </p:spPr>
        <p:txBody>
          <a:bodyPr vert="horz" lIns="0" tIns="0" rIns="0" bIns="0" rtlCol="0">
            <a:noAutofit/>
          </a:bodyPr>
          <a:lstStyle>
            <a:lvl1pPr marL="342900" indent="-3429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b="1" dirty="0">
                <a:solidFill>
                  <a:srgbClr val="104B7D"/>
                </a:solidFill>
                <a:latin typeface="Tw Cen MT"/>
              </a:rPr>
              <a:t>Jeff Leake</a:t>
            </a:r>
            <a:br>
              <a:rPr lang="en-US" sz="1200" b="1" dirty="0">
                <a:solidFill>
                  <a:srgbClr val="104B7D"/>
                </a:solidFill>
                <a:latin typeface="Tw Cen MT"/>
              </a:rPr>
            </a:br>
            <a:r>
              <a:rPr lang="en-US" sz="1200" dirty="0">
                <a:latin typeface="Tw Cen MT"/>
              </a:rPr>
              <a:t>Psychology Professor at Portland State University</a:t>
            </a:r>
          </a:p>
        </p:txBody>
      </p:sp>
      <p:pic>
        <p:nvPicPr>
          <p:cNvPr id="13" name="Picture 2" descr="Jeff Leake headshot">
            <a:extLst>
              <a:ext uri="{FF2B5EF4-FFF2-40B4-BE49-F238E27FC236}">
                <a16:creationId xmlns:a16="http://schemas.microsoft.com/office/drawing/2014/main" id="{69255DDE-D62E-458C-BBE8-0FD2F88F0376}"/>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2917370" y="1498654"/>
            <a:ext cx="1859535" cy="228865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Bill Griesar Headshot">
            <a:extLst>
              <a:ext uri="{FF2B5EF4-FFF2-40B4-BE49-F238E27FC236}">
                <a16:creationId xmlns:a16="http://schemas.microsoft.com/office/drawing/2014/main" id="{AD403479-A9A3-4590-AF0D-6AD05B5A4E32}"/>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68579" y="1504630"/>
            <a:ext cx="1688825" cy="228268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a:extLst>
              <a:ext uri="{FF2B5EF4-FFF2-40B4-BE49-F238E27FC236}">
                <a16:creationId xmlns:a16="http://schemas.microsoft.com/office/drawing/2014/main" id="{D77C3158-9338-49FF-B9DD-FCFA1FBF835C}"/>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6166611" y="1488829"/>
            <a:ext cx="1747944" cy="2298482"/>
          </a:xfrm>
          <a:prstGeom prst="rect">
            <a:avLst/>
          </a:prstGeom>
          <a:noFill/>
          <a:extLst>
            <a:ext uri="{909E8E84-426E-40DD-AFC4-6F175D3DCCD1}">
              <a14:hiddenFill xmlns:a14="http://schemas.microsoft.com/office/drawing/2010/main">
                <a:solidFill>
                  <a:srgbClr val="FFFFFF"/>
                </a:solidFill>
              </a14:hiddenFill>
            </a:ext>
          </a:extLst>
        </p:spPr>
      </p:pic>
      <p:sp>
        <p:nvSpPr>
          <p:cNvPr id="16" name="Subtitle 2">
            <a:extLst>
              <a:ext uri="{FF2B5EF4-FFF2-40B4-BE49-F238E27FC236}">
                <a16:creationId xmlns:a16="http://schemas.microsoft.com/office/drawing/2014/main" id="{B6BBD9F7-FFE2-4372-95C1-EED36DC49A1C}"/>
              </a:ext>
            </a:extLst>
          </p:cNvPr>
          <p:cNvSpPr txBox="1">
            <a:spLocks/>
          </p:cNvSpPr>
          <p:nvPr/>
        </p:nvSpPr>
        <p:spPr>
          <a:xfrm>
            <a:off x="8003084" y="2125459"/>
            <a:ext cx="1140916" cy="1057733"/>
          </a:xfrm>
          <a:prstGeom prst="rect">
            <a:avLst/>
          </a:prstGeom>
        </p:spPr>
        <p:txBody>
          <a:bodyPr vert="horz" lIns="0" tIns="0" rIns="0" bIns="0" rtlCol="0">
            <a:noAutofit/>
          </a:bodyPr>
          <a:lstStyle>
            <a:lvl1pPr marL="342900" indent="-3429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b="1" dirty="0">
                <a:solidFill>
                  <a:srgbClr val="104B7D"/>
                </a:solidFill>
                <a:latin typeface="Tw Cen MT"/>
              </a:rPr>
              <a:t>Richard Wingate, DPhil</a:t>
            </a:r>
            <a:br>
              <a:rPr lang="en-US" sz="1200" b="1" dirty="0">
                <a:solidFill>
                  <a:srgbClr val="104B7D"/>
                </a:solidFill>
                <a:latin typeface="Tw Cen MT"/>
              </a:rPr>
            </a:br>
            <a:r>
              <a:rPr lang="en-US" sz="1200" dirty="0">
                <a:latin typeface="Tw Cen MT"/>
              </a:rPr>
              <a:t>Head of Anatomy at King’s College London</a:t>
            </a:r>
          </a:p>
        </p:txBody>
      </p:sp>
    </p:spTree>
    <p:extLst>
      <p:ext uri="{BB962C8B-B14F-4D97-AF65-F5344CB8AC3E}">
        <p14:creationId xmlns:p14="http://schemas.microsoft.com/office/powerpoint/2010/main" val="962339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4694" y="1707937"/>
            <a:ext cx="6194612" cy="1727627"/>
          </a:xfrm>
        </p:spPr>
        <p:txBody>
          <a:bodyPr>
            <a:noAutofit/>
          </a:bodyPr>
          <a:lstStyle/>
          <a:p>
            <a:pPr algn="ctr"/>
            <a:r>
              <a:rPr lang="en-US" sz="3600" b="1" dirty="0">
                <a:solidFill>
                  <a:srgbClr val="70AD47"/>
                </a:solidFill>
                <a:latin typeface="Garamond" panose="02020404030301010803" pitchFamily="18" charset="0"/>
              </a:rPr>
              <a:t>Reconnecting Our Brains, </a:t>
            </a:r>
            <a:br>
              <a:rPr lang="en-US" sz="3600" b="1" dirty="0">
                <a:solidFill>
                  <a:srgbClr val="70AD47"/>
                </a:solidFill>
                <a:latin typeface="Garamond" panose="02020404030301010803" pitchFamily="18" charset="0"/>
              </a:rPr>
            </a:br>
            <a:r>
              <a:rPr lang="en-US" sz="3600" b="1" dirty="0">
                <a:solidFill>
                  <a:srgbClr val="70AD47"/>
                </a:solidFill>
                <a:latin typeface="Garamond" panose="02020404030301010803" pitchFamily="18" charset="0"/>
              </a:rPr>
              <a:t>One Cell at a Time</a:t>
            </a:r>
            <a:endParaRPr lang="en-US" sz="3600" b="1" dirty="0"/>
          </a:p>
        </p:txBody>
      </p:sp>
      <p:sp>
        <p:nvSpPr>
          <p:cNvPr id="3" name="Rectangle 2">
            <a:extLst>
              <a:ext uri="{FF2B5EF4-FFF2-40B4-BE49-F238E27FC236}">
                <a16:creationId xmlns:a16="http://schemas.microsoft.com/office/drawing/2014/main" id="{3DEC2E21-C60D-E642-9465-37D5A96FEF41}"/>
              </a:ext>
            </a:extLst>
          </p:cNvPr>
          <p:cNvSpPr/>
          <p:nvPr/>
        </p:nvSpPr>
        <p:spPr>
          <a:xfrm>
            <a:off x="2724238" y="3589351"/>
            <a:ext cx="3911968" cy="584775"/>
          </a:xfrm>
          <a:prstGeom prst="rect">
            <a:avLst/>
          </a:prstGeom>
        </p:spPr>
        <p:txBody>
          <a:bodyPr wrap="none">
            <a:spAutoFit/>
          </a:bodyPr>
          <a:lstStyle/>
          <a:p>
            <a:r>
              <a:rPr lang="en-US" sz="3200" b="1" dirty="0"/>
              <a:t>#</a:t>
            </a:r>
            <a:r>
              <a:rPr lang="en-US" sz="3200" b="1" dirty="0" err="1"/>
              <a:t>showusyourbraincell</a:t>
            </a:r>
            <a:endParaRPr lang="en-US" sz="3200" dirty="0"/>
          </a:p>
        </p:txBody>
      </p:sp>
    </p:spTree>
    <p:extLst>
      <p:ext uri="{BB962C8B-B14F-4D97-AF65-F5344CB8AC3E}">
        <p14:creationId xmlns:p14="http://schemas.microsoft.com/office/powerpoint/2010/main" val="18186853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914594" y="1314451"/>
            <a:ext cx="4943406" cy="1252266"/>
          </a:xfrm>
          <a:prstGeom prst="rect">
            <a:avLst/>
          </a:prstGeom>
        </p:spPr>
        <p:txBody>
          <a:bodyPr wrap="square">
            <a:spAutoFit/>
          </a:bodyPr>
          <a:lstStyle/>
          <a:p>
            <a:pPr algn="ctr">
              <a:spcBef>
                <a:spcPct val="50000"/>
              </a:spcBef>
              <a:defRPr/>
            </a:pPr>
            <a:r>
              <a:rPr lang="en-US" i="1" dirty="0">
                <a:solidFill>
                  <a:schemeClr val="accent6"/>
                </a:solidFill>
                <a:latin typeface="Tw Cen MT"/>
                <a:ea typeface="ＭＳ Ｐゴシック" charset="-128"/>
                <a:cs typeface="Arial"/>
              </a:rPr>
              <a:t>Please take the survey after the webinar ends. </a:t>
            </a:r>
          </a:p>
          <a:p>
            <a:pPr algn="ctr">
              <a:spcBef>
                <a:spcPct val="50000"/>
              </a:spcBef>
              <a:defRPr/>
            </a:pPr>
            <a:endParaRPr lang="en-US" sz="825" i="1" dirty="0">
              <a:solidFill>
                <a:schemeClr val="accent6"/>
              </a:solidFill>
              <a:latin typeface="Tw Cen MT"/>
              <a:ea typeface="ＭＳ Ｐゴシック" charset="-128"/>
              <a:cs typeface="Arial"/>
            </a:endParaRPr>
          </a:p>
          <a:p>
            <a:pPr algn="ctr">
              <a:spcBef>
                <a:spcPct val="50000"/>
              </a:spcBef>
              <a:defRPr/>
            </a:pPr>
            <a:r>
              <a:rPr lang="en-US" i="1" dirty="0">
                <a:solidFill>
                  <a:schemeClr val="accent6"/>
                </a:solidFill>
                <a:latin typeface="Tw Cen MT"/>
                <a:ea typeface="ＭＳ Ｐゴシック" charset="-128"/>
                <a:cs typeface="Arial"/>
              </a:rPr>
              <a:t>Explore the Brain and Mind on</a:t>
            </a:r>
            <a:r>
              <a:rPr lang="en-US" sz="1097" i="1" dirty="0">
                <a:solidFill>
                  <a:schemeClr val="accent6"/>
                </a:solidFill>
                <a:latin typeface="Tw Cen MT"/>
                <a:ea typeface="ＭＳ Ｐゴシック" charset="-128"/>
                <a:cs typeface="Arial"/>
              </a:rPr>
              <a:t> </a:t>
            </a:r>
            <a:r>
              <a:rPr lang="en-US" i="1" dirty="0">
                <a:solidFill>
                  <a:schemeClr val="accent6"/>
                </a:solidFill>
                <a:latin typeface="Tw Cen MT"/>
                <a:ea typeface="ＭＳ Ｐゴシック" charset="-128"/>
              </a:rPr>
              <a:t>http://www.brainfacts.org.</a:t>
            </a:r>
            <a:endParaRPr lang="en-US" sz="1200" b="1" i="1" dirty="0">
              <a:solidFill>
                <a:schemeClr val="accent6"/>
              </a:solidFill>
              <a:latin typeface="Tw Cen MT"/>
              <a:ea typeface="ＭＳ Ｐゴシック" charset="-128"/>
            </a:endParaRPr>
          </a:p>
        </p:txBody>
      </p:sp>
      <p:sp>
        <p:nvSpPr>
          <p:cNvPr id="2" name="TextBox 1"/>
          <p:cNvSpPr txBox="1"/>
          <p:nvPr/>
        </p:nvSpPr>
        <p:spPr>
          <a:xfrm>
            <a:off x="2180307" y="4253065"/>
            <a:ext cx="4411980" cy="830997"/>
          </a:xfrm>
          <a:prstGeom prst="rect">
            <a:avLst/>
          </a:prstGeom>
          <a:noFill/>
        </p:spPr>
        <p:txBody>
          <a:bodyPr wrap="square" rtlCol="0">
            <a:spAutoFit/>
          </a:bodyPr>
          <a:lstStyle/>
          <a:p>
            <a:pPr algn="ctr"/>
            <a:r>
              <a:rPr lang="en-US" sz="1200" dirty="0">
                <a:solidFill>
                  <a:schemeClr val="accent6"/>
                </a:solidFill>
                <a:latin typeface="Tw Cen MT"/>
              </a:rPr>
              <a:t>Follow BrainFacts.org   </a:t>
            </a:r>
            <a:endParaRPr lang="en-US" sz="1200" dirty="0">
              <a:solidFill>
                <a:schemeClr val="accent6"/>
              </a:solidFill>
              <a:latin typeface="Tw Cen MT"/>
              <a:hlinkClick r:id="rId3"/>
            </a:endParaRPr>
          </a:p>
          <a:p>
            <a:pPr algn="ctr"/>
            <a:r>
              <a:rPr lang="en-US" sz="1200" dirty="0">
                <a:solidFill>
                  <a:schemeClr val="accent6"/>
                </a:solidFill>
                <a:latin typeface="Tw Cen MT"/>
              </a:rPr>
              <a:t>@</a:t>
            </a:r>
            <a:r>
              <a:rPr lang="en-US" sz="1200" dirty="0" err="1">
                <a:solidFill>
                  <a:schemeClr val="accent6"/>
                </a:solidFill>
                <a:latin typeface="Tw Cen MT"/>
              </a:rPr>
              <a:t>Brain_Facts_org</a:t>
            </a:r>
            <a:r>
              <a:rPr lang="en-US" sz="1200" dirty="0">
                <a:solidFill>
                  <a:schemeClr val="accent6"/>
                </a:solidFill>
                <a:latin typeface="Tw Cen MT"/>
              </a:rPr>
              <a:t> on Twitter</a:t>
            </a:r>
          </a:p>
          <a:p>
            <a:pPr algn="ctr"/>
            <a:r>
              <a:rPr lang="en-US" sz="1200" dirty="0" err="1">
                <a:solidFill>
                  <a:schemeClr val="accent6"/>
                </a:solidFill>
                <a:latin typeface="Tw Cen MT"/>
              </a:rPr>
              <a:t>Brain_Facts_org</a:t>
            </a:r>
            <a:r>
              <a:rPr lang="en-US" sz="1200" dirty="0">
                <a:solidFill>
                  <a:schemeClr val="accent6"/>
                </a:solidFill>
                <a:latin typeface="Tw Cen MT"/>
              </a:rPr>
              <a:t> on Instagram</a:t>
            </a:r>
          </a:p>
          <a:p>
            <a:pPr algn="ctr"/>
            <a:r>
              <a:rPr lang="en-US" sz="1200" dirty="0">
                <a:solidFill>
                  <a:schemeClr val="accent6"/>
                </a:solidFill>
                <a:latin typeface="Tw Cen MT"/>
              </a:rPr>
              <a:t>  https://www.facebook.com/BrainFactsOrg</a:t>
            </a:r>
          </a:p>
        </p:txBody>
      </p:sp>
      <p:sp>
        <p:nvSpPr>
          <p:cNvPr id="9" name="Title 1"/>
          <p:cNvSpPr>
            <a:spLocks noGrp="1"/>
          </p:cNvSpPr>
          <p:nvPr>
            <p:ph type="title"/>
          </p:nvPr>
        </p:nvSpPr>
        <p:spPr/>
        <p:txBody>
          <a:bodyPr>
            <a:normAutofit/>
          </a:bodyPr>
          <a:lstStyle/>
          <a:p>
            <a:r>
              <a:rPr lang="en-US" b="1" dirty="0">
                <a:solidFill>
                  <a:srgbClr val="70AD47"/>
                </a:solidFill>
                <a:latin typeface="Garamond" panose="02020404030301010803" pitchFamily="18" charset="0"/>
              </a:rPr>
              <a:t>Thank You</a:t>
            </a:r>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503498" y="3000835"/>
            <a:ext cx="3765599" cy="649241"/>
          </a:xfrm>
          <a:prstGeom prst="rect">
            <a:avLst/>
          </a:prstGeom>
        </p:spPr>
      </p:pic>
      <p:pic>
        <p:nvPicPr>
          <p:cNvPr id="3" name="Picture 2">
            <a:extLst>
              <a:ext uri="{FF2B5EF4-FFF2-40B4-BE49-F238E27FC236}">
                <a16:creationId xmlns:a16="http://schemas.microsoft.com/office/drawing/2014/main" id="{9AF79500-3B7E-4AF5-80A9-9C0DFAE2195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705124" y="4273480"/>
            <a:ext cx="278505" cy="277178"/>
          </a:xfrm>
          <a:prstGeom prst="rect">
            <a:avLst/>
          </a:prstGeom>
        </p:spPr>
      </p:pic>
      <p:pic>
        <p:nvPicPr>
          <p:cNvPr id="8" name="Picture 7">
            <a:extLst>
              <a:ext uri="{FF2B5EF4-FFF2-40B4-BE49-F238E27FC236}">
                <a16:creationId xmlns:a16="http://schemas.microsoft.com/office/drawing/2014/main" id="{BAA8AC85-2BCE-4E22-9E6B-61B13A47C10A}"/>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408416" y="4273478"/>
            <a:ext cx="290642" cy="295029"/>
          </a:xfrm>
          <a:prstGeom prst="rect">
            <a:avLst/>
          </a:prstGeom>
        </p:spPr>
      </p:pic>
      <p:pic>
        <p:nvPicPr>
          <p:cNvPr id="10" name="Picture 9">
            <a:extLst>
              <a:ext uri="{FF2B5EF4-FFF2-40B4-BE49-F238E27FC236}">
                <a16:creationId xmlns:a16="http://schemas.microsoft.com/office/drawing/2014/main" id="{6B1B32BD-74E4-4285-B75F-5E5BE82B3A5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983632" y="4253065"/>
            <a:ext cx="285467" cy="283313"/>
          </a:xfrm>
          <a:prstGeom prst="rect">
            <a:avLst/>
          </a:prstGeom>
        </p:spPr>
      </p:pic>
    </p:spTree>
    <p:extLst>
      <p:ext uri="{BB962C8B-B14F-4D97-AF65-F5344CB8AC3E}">
        <p14:creationId xmlns:p14="http://schemas.microsoft.com/office/powerpoint/2010/main" val="36029891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70AD47"/>
                </a:solidFill>
                <a:latin typeface="Garamond" panose="02020404030301010803" pitchFamily="18" charset="0"/>
              </a:rPr>
              <a:t>Your Moderator &amp; Speakers</a:t>
            </a:r>
            <a:endParaRPr lang="en-US" b="1" dirty="0"/>
          </a:p>
        </p:txBody>
      </p:sp>
      <p:sp>
        <p:nvSpPr>
          <p:cNvPr id="4" name="Subtitle 2"/>
          <p:cNvSpPr txBox="1">
            <a:spLocks/>
          </p:cNvSpPr>
          <p:nvPr/>
        </p:nvSpPr>
        <p:spPr>
          <a:xfrm>
            <a:off x="1818158" y="2117103"/>
            <a:ext cx="1140916" cy="1057733"/>
          </a:xfrm>
          <a:prstGeom prst="rect">
            <a:avLst/>
          </a:prstGeom>
        </p:spPr>
        <p:txBody>
          <a:bodyPr vert="horz" lIns="0" tIns="0" rIns="0" bIns="0" rtlCol="0">
            <a:noAutofit/>
          </a:bodyPr>
          <a:lstStyle>
            <a:lvl1pPr marL="342900" indent="-3429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b="1" dirty="0">
                <a:solidFill>
                  <a:srgbClr val="104B7D"/>
                </a:solidFill>
                <a:latin typeface="Tw Cen MT"/>
              </a:rPr>
              <a:t>Bill Griesar, PhD</a:t>
            </a:r>
            <a:br>
              <a:rPr lang="en-US" sz="1200" b="1" dirty="0">
                <a:solidFill>
                  <a:srgbClr val="104B7D"/>
                </a:solidFill>
                <a:latin typeface="Tw Cen MT"/>
              </a:rPr>
            </a:br>
            <a:r>
              <a:rPr lang="en-US" sz="1200" dirty="0">
                <a:latin typeface="Tw Cen MT"/>
              </a:rPr>
              <a:t>Senior Instructor, Psychology at Portland State University; Neuroscience Coordinator, NW Noggin</a:t>
            </a:r>
          </a:p>
        </p:txBody>
      </p:sp>
      <p:sp>
        <p:nvSpPr>
          <p:cNvPr id="9" name="Subtitle 2"/>
          <p:cNvSpPr txBox="1">
            <a:spLocks/>
          </p:cNvSpPr>
          <p:nvPr/>
        </p:nvSpPr>
        <p:spPr>
          <a:xfrm>
            <a:off x="4854276" y="2121096"/>
            <a:ext cx="1312335" cy="1358704"/>
          </a:xfrm>
          <a:prstGeom prst="rect">
            <a:avLst/>
          </a:prstGeom>
        </p:spPr>
        <p:txBody>
          <a:bodyPr vert="horz" lIns="0" tIns="0" rIns="0" bIns="0" rtlCol="0">
            <a:noAutofit/>
          </a:bodyPr>
          <a:lstStyle>
            <a:lvl1pPr marL="342900" indent="-3429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b="1" dirty="0">
                <a:solidFill>
                  <a:srgbClr val="104B7D"/>
                </a:solidFill>
                <a:latin typeface="Tw Cen MT"/>
              </a:rPr>
              <a:t>Jeff Leake, MA</a:t>
            </a:r>
            <a:br>
              <a:rPr lang="en-US" sz="1200" b="1" dirty="0">
                <a:solidFill>
                  <a:srgbClr val="104B7D"/>
                </a:solidFill>
                <a:latin typeface="Tw Cen MT"/>
              </a:rPr>
            </a:br>
            <a:r>
              <a:rPr lang="en-US" sz="1200" dirty="0">
                <a:latin typeface="Tw Cen MT"/>
              </a:rPr>
              <a:t>Artist, University Studies/Psychology Instructor at Portland State University; Arts</a:t>
            </a:r>
          </a:p>
          <a:p>
            <a:pPr marL="0" indent="0">
              <a:buNone/>
            </a:pPr>
            <a:r>
              <a:rPr lang="en-US" sz="1200" dirty="0">
                <a:latin typeface="Tw Cen MT"/>
              </a:rPr>
              <a:t>Coordinator, NW Noggin</a:t>
            </a:r>
          </a:p>
        </p:txBody>
      </p:sp>
      <p:pic>
        <p:nvPicPr>
          <p:cNvPr id="1026" name="Picture 2" descr="Jeff Leake headshot">
            <a:extLst>
              <a:ext uri="{FF2B5EF4-FFF2-40B4-BE49-F238E27FC236}">
                <a16:creationId xmlns:a16="http://schemas.microsoft.com/office/drawing/2014/main" id="{C5242220-4E01-4F02-AC51-11FDC6841214}"/>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2917370" y="1498654"/>
            <a:ext cx="1859535" cy="228865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ill Griesar Headshot">
            <a:extLst>
              <a:ext uri="{FF2B5EF4-FFF2-40B4-BE49-F238E27FC236}">
                <a16:creationId xmlns:a16="http://schemas.microsoft.com/office/drawing/2014/main" id="{F68321C1-F5B6-4670-B38E-6DE11CD35F9C}"/>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68579" y="1504630"/>
            <a:ext cx="1688825" cy="228268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E89EBD9-0107-4110-8C2D-02B440FAA75B}"/>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p:blipFill>
        <p:spPr bwMode="auto">
          <a:xfrm>
            <a:off x="6166611" y="1488829"/>
            <a:ext cx="1747944" cy="2298482"/>
          </a:xfrm>
          <a:prstGeom prst="rect">
            <a:avLst/>
          </a:prstGeom>
          <a:noFill/>
          <a:extLst>
            <a:ext uri="{909E8E84-426E-40DD-AFC4-6F175D3DCCD1}">
              <a14:hiddenFill xmlns:a14="http://schemas.microsoft.com/office/drawing/2010/main">
                <a:solidFill>
                  <a:srgbClr val="FFFFFF"/>
                </a:solidFill>
              </a14:hiddenFill>
            </a:ext>
          </a:extLst>
        </p:spPr>
      </p:pic>
      <p:sp>
        <p:nvSpPr>
          <p:cNvPr id="13" name="Subtitle 2">
            <a:extLst>
              <a:ext uri="{FF2B5EF4-FFF2-40B4-BE49-F238E27FC236}">
                <a16:creationId xmlns:a16="http://schemas.microsoft.com/office/drawing/2014/main" id="{D284AF2C-0E75-47D6-83DD-1EE2D471A9EE}"/>
              </a:ext>
            </a:extLst>
          </p:cNvPr>
          <p:cNvSpPr txBox="1">
            <a:spLocks/>
          </p:cNvSpPr>
          <p:nvPr/>
        </p:nvSpPr>
        <p:spPr>
          <a:xfrm>
            <a:off x="8003084" y="2125459"/>
            <a:ext cx="1140916" cy="1057733"/>
          </a:xfrm>
          <a:prstGeom prst="rect">
            <a:avLst/>
          </a:prstGeom>
        </p:spPr>
        <p:txBody>
          <a:bodyPr vert="horz" lIns="0" tIns="0" rIns="0" bIns="0" rtlCol="0">
            <a:noAutofit/>
          </a:bodyPr>
          <a:lstStyle>
            <a:lvl1pPr marL="342900" indent="-3429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200" b="1" dirty="0">
                <a:solidFill>
                  <a:srgbClr val="104B7D"/>
                </a:solidFill>
                <a:latin typeface="Tw Cen MT"/>
              </a:rPr>
              <a:t>Richard Wingate, DPhil</a:t>
            </a:r>
            <a:br>
              <a:rPr lang="en-US" sz="1200" b="1" dirty="0">
                <a:solidFill>
                  <a:srgbClr val="104B7D"/>
                </a:solidFill>
                <a:latin typeface="Tw Cen MT"/>
              </a:rPr>
            </a:br>
            <a:r>
              <a:rPr lang="en-US" sz="1200" dirty="0">
                <a:latin typeface="Tw Cen MT"/>
              </a:rPr>
              <a:t>Head of Anatomy at King’s College London</a:t>
            </a:r>
          </a:p>
        </p:txBody>
      </p:sp>
      <p:sp>
        <p:nvSpPr>
          <p:cNvPr id="10" name="Rectangle 9">
            <a:extLst>
              <a:ext uri="{FF2B5EF4-FFF2-40B4-BE49-F238E27FC236}">
                <a16:creationId xmlns:a16="http://schemas.microsoft.com/office/drawing/2014/main" id="{D77F4C4C-6E08-7F4B-B468-25E8C248C939}"/>
              </a:ext>
            </a:extLst>
          </p:cNvPr>
          <p:cNvSpPr/>
          <p:nvPr/>
        </p:nvSpPr>
        <p:spPr>
          <a:xfrm>
            <a:off x="2529505" y="4212911"/>
            <a:ext cx="3911968" cy="584775"/>
          </a:xfrm>
          <a:prstGeom prst="rect">
            <a:avLst/>
          </a:prstGeom>
        </p:spPr>
        <p:txBody>
          <a:bodyPr wrap="none">
            <a:spAutoFit/>
          </a:bodyPr>
          <a:lstStyle/>
          <a:p>
            <a:r>
              <a:rPr lang="en-US" sz="3200" b="1" dirty="0"/>
              <a:t>#</a:t>
            </a:r>
            <a:r>
              <a:rPr lang="en-US" sz="3200" b="1" dirty="0" err="1"/>
              <a:t>showusyourbraincell</a:t>
            </a:r>
            <a:endParaRPr lang="en-US" sz="3200" dirty="0"/>
          </a:p>
        </p:txBody>
      </p:sp>
    </p:spTree>
    <p:extLst>
      <p:ext uri="{BB962C8B-B14F-4D97-AF65-F5344CB8AC3E}">
        <p14:creationId xmlns:p14="http://schemas.microsoft.com/office/powerpoint/2010/main" val="42590876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425" y="165303"/>
            <a:ext cx="2478101" cy="857250"/>
          </a:xfrm>
        </p:spPr>
        <p:txBody>
          <a:bodyPr>
            <a:normAutofit/>
          </a:bodyPr>
          <a:lstStyle/>
          <a:p>
            <a:r>
              <a:rPr lang="en-US" sz="3600" b="1" dirty="0">
                <a:solidFill>
                  <a:srgbClr val="70AD47"/>
                </a:solidFill>
                <a:latin typeface="Garamond" panose="02020404030301010803" pitchFamily="18" charset="0"/>
              </a:rPr>
              <a:t>Bill Griesar</a:t>
            </a:r>
            <a:endParaRPr lang="en-US" sz="3600" b="1" dirty="0"/>
          </a:p>
        </p:txBody>
      </p:sp>
      <p:sp>
        <p:nvSpPr>
          <p:cNvPr id="4" name="Subtitle 2"/>
          <p:cNvSpPr txBox="1">
            <a:spLocks/>
          </p:cNvSpPr>
          <p:nvPr/>
        </p:nvSpPr>
        <p:spPr>
          <a:xfrm>
            <a:off x="247445" y="3287115"/>
            <a:ext cx="1621971" cy="292031"/>
          </a:xfrm>
          <a:prstGeom prst="rect">
            <a:avLst/>
          </a:prstGeom>
        </p:spPr>
        <p:txBody>
          <a:bodyPr vert="horz" lIns="0" tIns="0" rIns="0" bIns="0" rtlCol="0">
            <a:noAutofit/>
          </a:bodyPr>
          <a:lstStyle>
            <a:lvl1pPr marL="342900" indent="-3429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350" b="1" dirty="0">
                <a:solidFill>
                  <a:srgbClr val="104B7D"/>
                </a:solidFill>
                <a:latin typeface="Tw Cen MT"/>
              </a:rPr>
              <a:t>Bill Griesar</a:t>
            </a:r>
            <a:endParaRPr lang="en-US" sz="1350" dirty="0">
              <a:solidFill>
                <a:srgbClr val="104B7D"/>
              </a:solidFill>
              <a:latin typeface="Tw Cen MT"/>
            </a:endParaRPr>
          </a:p>
          <a:p>
            <a:pPr marL="0" indent="0">
              <a:buNone/>
            </a:pPr>
            <a:r>
              <a:rPr lang="en-US" sz="1200" dirty="0">
                <a:latin typeface="Tw Cen MT"/>
              </a:rPr>
              <a:t>Senior Instructor at Portland State University</a:t>
            </a:r>
          </a:p>
        </p:txBody>
      </p:sp>
      <p:sp>
        <p:nvSpPr>
          <p:cNvPr id="3" name="TextBox 2"/>
          <p:cNvSpPr txBox="1"/>
          <p:nvPr/>
        </p:nvSpPr>
        <p:spPr>
          <a:xfrm>
            <a:off x="1933048" y="907639"/>
            <a:ext cx="2574216" cy="3416320"/>
          </a:xfrm>
          <a:prstGeom prst="rect">
            <a:avLst/>
          </a:prstGeom>
          <a:noFill/>
        </p:spPr>
        <p:txBody>
          <a:bodyPr wrap="square" rtlCol="0">
            <a:spAutoFit/>
          </a:bodyPr>
          <a:lstStyle/>
          <a:p>
            <a:r>
              <a:rPr lang="en-US" sz="1350" b="1" dirty="0">
                <a:latin typeface="Garamond" panose="02020404030301010803" pitchFamily="18" charset="0"/>
              </a:rPr>
              <a:t>Bill Griesar, </a:t>
            </a:r>
            <a:r>
              <a:rPr lang="en-US" sz="1350" dirty="0">
                <a:latin typeface="Garamond" panose="02020404030301010803" pitchFamily="18" charset="0"/>
              </a:rPr>
              <a:t>Ph.D. is Senior Instructor in Psychology at Portland State University and a co-founder of NW Noggin. He has developed and taught neuroscience courses at Portland State University, Oregon Health &amp; Science University, Clark College, amongst others since 2001. Through NW Noggin (which is entirely volunteer) he’s met with more than 40,000 K-12 students over real brains and art. He’s been recognized as an innovator by the Obama White House and has won numerous teaching awards. </a:t>
            </a:r>
          </a:p>
        </p:txBody>
      </p:sp>
      <p:sp>
        <p:nvSpPr>
          <p:cNvPr id="7" name="Title 1">
            <a:extLst>
              <a:ext uri="{FF2B5EF4-FFF2-40B4-BE49-F238E27FC236}">
                <a16:creationId xmlns:a16="http://schemas.microsoft.com/office/drawing/2014/main" id="{2CA7645A-910B-4F94-B84D-7C1BDCD235D3}"/>
              </a:ext>
            </a:extLst>
          </p:cNvPr>
          <p:cNvSpPr txBox="1">
            <a:spLocks/>
          </p:cNvSpPr>
          <p:nvPr/>
        </p:nvSpPr>
        <p:spPr>
          <a:xfrm>
            <a:off x="5835942" y="165303"/>
            <a:ext cx="2241176"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dirty="0">
                <a:solidFill>
                  <a:srgbClr val="70AD47"/>
                </a:solidFill>
                <a:latin typeface="Garamond" panose="02020404030301010803" pitchFamily="18" charset="0"/>
              </a:rPr>
              <a:t>Jeff Leake</a:t>
            </a:r>
            <a:endParaRPr lang="en-US" sz="3600" b="1" dirty="0"/>
          </a:p>
        </p:txBody>
      </p:sp>
      <p:pic>
        <p:nvPicPr>
          <p:cNvPr id="8" name="Picture 4" descr="Bill Griesar Headshot">
            <a:extLst>
              <a:ext uri="{FF2B5EF4-FFF2-40B4-BE49-F238E27FC236}">
                <a16:creationId xmlns:a16="http://schemas.microsoft.com/office/drawing/2014/main" id="{45012280-4E16-44A0-89F3-1EA7D1D9FD54}"/>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214019" y="907639"/>
            <a:ext cx="1688825" cy="228268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Jeff Leake headshot">
            <a:extLst>
              <a:ext uri="{FF2B5EF4-FFF2-40B4-BE49-F238E27FC236}">
                <a16:creationId xmlns:a16="http://schemas.microsoft.com/office/drawing/2014/main" id="{D25CB321-BA15-4C2C-B71D-05E0DBAD16A3}"/>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4680230" y="907639"/>
            <a:ext cx="1859535" cy="2288658"/>
          </a:xfrm>
          <a:prstGeom prst="rect">
            <a:avLst/>
          </a:prstGeom>
          <a:noFill/>
          <a:extLst>
            <a:ext uri="{909E8E84-426E-40DD-AFC4-6F175D3DCCD1}">
              <a14:hiddenFill xmlns:a14="http://schemas.microsoft.com/office/drawing/2010/main">
                <a:solidFill>
                  <a:srgbClr val="FFFFFF"/>
                </a:solidFill>
              </a14:hiddenFill>
            </a:ext>
          </a:extLst>
        </p:spPr>
      </p:pic>
      <p:sp>
        <p:nvSpPr>
          <p:cNvPr id="10" name="Subtitle 2">
            <a:extLst>
              <a:ext uri="{FF2B5EF4-FFF2-40B4-BE49-F238E27FC236}">
                <a16:creationId xmlns:a16="http://schemas.microsoft.com/office/drawing/2014/main" id="{BA6D7257-EF78-4E09-ACC7-713218AD6407}"/>
              </a:ext>
            </a:extLst>
          </p:cNvPr>
          <p:cNvSpPr txBox="1">
            <a:spLocks/>
          </p:cNvSpPr>
          <p:nvPr/>
        </p:nvSpPr>
        <p:spPr>
          <a:xfrm>
            <a:off x="4756703" y="3289222"/>
            <a:ext cx="1621971" cy="749378"/>
          </a:xfrm>
          <a:prstGeom prst="rect">
            <a:avLst/>
          </a:prstGeom>
        </p:spPr>
        <p:txBody>
          <a:bodyPr vert="horz" lIns="0" tIns="0" rIns="0" bIns="0" rtlCol="0">
            <a:noAutofit/>
          </a:bodyPr>
          <a:lstStyle>
            <a:lvl1pPr marL="342900" indent="-3429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2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350" b="1" dirty="0">
                <a:solidFill>
                  <a:srgbClr val="104B7D"/>
                </a:solidFill>
                <a:latin typeface="Tw Cen MT"/>
              </a:rPr>
              <a:t>Jeff Leake</a:t>
            </a:r>
            <a:endParaRPr lang="en-US" sz="1350" dirty="0">
              <a:solidFill>
                <a:srgbClr val="104B7D"/>
              </a:solidFill>
              <a:latin typeface="Tw Cen MT"/>
            </a:endParaRPr>
          </a:p>
          <a:p>
            <a:pPr marL="0" indent="0">
              <a:buNone/>
            </a:pPr>
            <a:r>
              <a:rPr lang="en-US" sz="1200" dirty="0">
                <a:latin typeface="Tw Cen MT"/>
              </a:rPr>
              <a:t>Artist, Instructor at Portland State University</a:t>
            </a:r>
          </a:p>
        </p:txBody>
      </p:sp>
      <p:sp>
        <p:nvSpPr>
          <p:cNvPr id="11" name="TextBox 10">
            <a:extLst>
              <a:ext uri="{FF2B5EF4-FFF2-40B4-BE49-F238E27FC236}">
                <a16:creationId xmlns:a16="http://schemas.microsoft.com/office/drawing/2014/main" id="{4D64ECA9-01B2-4600-9D44-FE6A4614220A}"/>
              </a:ext>
            </a:extLst>
          </p:cNvPr>
          <p:cNvSpPr txBox="1"/>
          <p:nvPr/>
        </p:nvSpPr>
        <p:spPr>
          <a:xfrm>
            <a:off x="6539765" y="904402"/>
            <a:ext cx="2474834" cy="3416320"/>
          </a:xfrm>
          <a:prstGeom prst="rect">
            <a:avLst/>
          </a:prstGeom>
          <a:noFill/>
        </p:spPr>
        <p:txBody>
          <a:bodyPr wrap="square" rtlCol="0">
            <a:spAutoFit/>
          </a:bodyPr>
          <a:lstStyle/>
          <a:p>
            <a:r>
              <a:rPr lang="en-US" sz="1350" b="1" dirty="0">
                <a:latin typeface="Garamond" panose="02020404030301010803" pitchFamily="18" charset="0"/>
              </a:rPr>
              <a:t>Jeff Leake </a:t>
            </a:r>
            <a:r>
              <a:rPr lang="en-US" sz="1350" dirty="0">
                <a:latin typeface="Garamond" panose="02020404030301010803" pitchFamily="18" charset="0"/>
              </a:rPr>
              <a:t>has dedicated himself to exploring the intersection between art and science. He currently teaches in the Psychology and University Studies departments at Portland State University where he teaches art and neuroscience. He is also the president, co-founder and arts coordinator of NW Noggin. As part of this organization, he has traveled around the country, lecturing and teaching neuroscience through art and was recognized as an innovator by the Obama White House.</a:t>
            </a:r>
          </a:p>
        </p:txBody>
      </p:sp>
    </p:spTree>
    <p:extLst>
      <p:ext uri="{BB962C8B-B14F-4D97-AF65-F5344CB8AC3E}">
        <p14:creationId xmlns:p14="http://schemas.microsoft.com/office/powerpoint/2010/main" val="33612786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G_6860.jpeg"/>
          <p:cNvPicPr>
            <a:picLocks noChangeAspect="1"/>
          </p:cNvPicPr>
          <p:nvPr/>
        </p:nvPicPr>
        <p:blipFill>
          <a:blip r:embed="rId2" cstate="print">
            <a:alphaModFix amt="18000"/>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12" name="Picture 11" descr="A picture containing table, indoor, sitting, food&#10;&#10;Description automatically generated">
            <a:extLst>
              <a:ext uri="{FF2B5EF4-FFF2-40B4-BE49-F238E27FC236}">
                <a16:creationId xmlns:a16="http://schemas.microsoft.com/office/drawing/2014/main" id="{7650CF1E-C301-9344-BAA8-28A131E0DD0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055294" y="5954"/>
            <a:ext cx="3898830" cy="5198440"/>
          </a:xfrm>
          <a:prstGeom prst="rect">
            <a:avLst/>
          </a:prstGeom>
        </p:spPr>
      </p:pic>
      <p:pic>
        <p:nvPicPr>
          <p:cNvPr id="8" name="Picture 7" descr="A close up of text on a white background&#10;&#10;Description automatically generated">
            <a:extLst>
              <a:ext uri="{FF2B5EF4-FFF2-40B4-BE49-F238E27FC236}">
                <a16:creationId xmlns:a16="http://schemas.microsoft.com/office/drawing/2014/main" id="{B205581D-DD00-3B40-BF53-61E4874D708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27025" y="-1"/>
            <a:ext cx="4016976" cy="5198439"/>
          </a:xfrm>
          <a:prstGeom prst="rect">
            <a:avLst/>
          </a:prstGeom>
        </p:spPr>
      </p:pic>
      <p:sp>
        <p:nvSpPr>
          <p:cNvPr id="2" name="Title 1"/>
          <p:cNvSpPr>
            <a:spLocks noGrp="1"/>
          </p:cNvSpPr>
          <p:nvPr>
            <p:ph type="title"/>
          </p:nvPr>
        </p:nvSpPr>
        <p:spPr>
          <a:xfrm>
            <a:off x="0" y="5954"/>
            <a:ext cx="3959678" cy="857250"/>
          </a:xfrm>
          <a:solidFill>
            <a:srgbClr val="00B0F0"/>
          </a:solidFill>
        </p:spPr>
        <p:txBody>
          <a:bodyPr/>
          <a:lstStyle/>
          <a:p>
            <a:pPr algn="l"/>
            <a:r>
              <a:rPr lang="en-US" b="1" dirty="0">
                <a:solidFill>
                  <a:srgbClr val="FFFF00"/>
                </a:solidFill>
              </a:rPr>
              <a:t>Art &amp; Brains!</a:t>
            </a:r>
          </a:p>
        </p:txBody>
      </p:sp>
      <p:sp>
        <p:nvSpPr>
          <p:cNvPr id="3" name="Content Placeholder 2"/>
          <p:cNvSpPr>
            <a:spLocks noGrp="1"/>
          </p:cNvSpPr>
          <p:nvPr>
            <p:ph idx="1"/>
          </p:nvPr>
        </p:nvSpPr>
        <p:spPr>
          <a:xfrm>
            <a:off x="-1" y="4131667"/>
            <a:ext cx="4353930" cy="1066771"/>
          </a:xfrm>
          <a:solidFill>
            <a:schemeClr val="tx1"/>
          </a:solidFill>
        </p:spPr>
        <p:txBody>
          <a:bodyPr>
            <a:normAutofit lnSpcReduction="10000"/>
          </a:bodyPr>
          <a:lstStyle/>
          <a:p>
            <a:pPr>
              <a:spcBef>
                <a:spcPts val="0"/>
              </a:spcBef>
            </a:pPr>
            <a:r>
              <a:rPr lang="en-US" sz="1000" b="1" dirty="0">
                <a:solidFill>
                  <a:srgbClr val="FFFF00"/>
                </a:solidFill>
              </a:rPr>
              <a:t>Jeff Leake, MA</a:t>
            </a:r>
          </a:p>
          <a:p>
            <a:pPr lvl="1">
              <a:spcBef>
                <a:spcPts val="0"/>
              </a:spcBef>
            </a:pPr>
            <a:r>
              <a:rPr lang="en-US" sz="1000" b="1" dirty="0">
                <a:solidFill>
                  <a:srgbClr val="FFFF00"/>
                </a:solidFill>
              </a:rPr>
              <a:t>Instructor, University Studies, Portland State University</a:t>
            </a:r>
          </a:p>
          <a:p>
            <a:pPr lvl="1">
              <a:spcBef>
                <a:spcPts val="0"/>
              </a:spcBef>
            </a:pPr>
            <a:r>
              <a:rPr lang="en-US" sz="1000" b="1" dirty="0">
                <a:solidFill>
                  <a:srgbClr val="FFFF00"/>
                </a:solidFill>
              </a:rPr>
              <a:t>Co-Founder/Arts Coordinator, nwnoggin.org</a:t>
            </a:r>
          </a:p>
          <a:p>
            <a:pPr>
              <a:spcBef>
                <a:spcPts val="0"/>
              </a:spcBef>
            </a:pPr>
            <a:r>
              <a:rPr lang="en-US" sz="1000" b="1" dirty="0">
                <a:solidFill>
                  <a:srgbClr val="FFFF00"/>
                </a:solidFill>
              </a:rPr>
              <a:t>Bill Griesar, Ph.D.</a:t>
            </a:r>
          </a:p>
          <a:p>
            <a:pPr lvl="1">
              <a:spcBef>
                <a:spcPts val="0"/>
              </a:spcBef>
            </a:pPr>
            <a:r>
              <a:rPr lang="en-US" sz="1000" b="1" dirty="0">
                <a:solidFill>
                  <a:srgbClr val="FFFF00"/>
                </a:solidFill>
              </a:rPr>
              <a:t>Senior Instructor II, Psychology, Portland State University</a:t>
            </a:r>
          </a:p>
          <a:p>
            <a:pPr lvl="1">
              <a:spcBef>
                <a:spcPts val="0"/>
              </a:spcBef>
            </a:pPr>
            <a:r>
              <a:rPr lang="en-US" sz="1000" b="1" dirty="0">
                <a:solidFill>
                  <a:srgbClr val="FFFF00"/>
                </a:solidFill>
              </a:rPr>
              <a:t>Affiliate Graduate Faculty, Behavioral Neuroscience, OHSU</a:t>
            </a:r>
          </a:p>
          <a:p>
            <a:pPr lvl="1">
              <a:spcBef>
                <a:spcPts val="0"/>
              </a:spcBef>
            </a:pPr>
            <a:r>
              <a:rPr lang="en-US" sz="1000" b="1" dirty="0">
                <a:solidFill>
                  <a:srgbClr val="FFFF00"/>
                </a:solidFill>
              </a:rPr>
              <a:t>Co-Founder/Neuroscience Coordinator, nwnoggin.org</a:t>
            </a:r>
          </a:p>
        </p:txBody>
      </p:sp>
      <p:pic>
        <p:nvPicPr>
          <p:cNvPr id="14" name="Picture 13" descr="A picture containing grass, woman, black, field&#10;&#10;Description automatically generated">
            <a:extLst>
              <a:ext uri="{FF2B5EF4-FFF2-40B4-BE49-F238E27FC236}">
                <a16:creationId xmlns:a16="http://schemas.microsoft.com/office/drawing/2014/main" id="{0F5238DD-4E96-604D-9349-7AECAF5EA38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863203"/>
            <a:ext cx="4353930" cy="3268463"/>
          </a:xfrm>
          <a:prstGeom prst="rect">
            <a:avLst/>
          </a:prstGeom>
        </p:spPr>
      </p:pic>
      <p:pic>
        <p:nvPicPr>
          <p:cNvPr id="16" name="Picture 15" descr="A picture containing building, colorful, bird, small&#10;&#10;Description automatically generated">
            <a:extLst>
              <a:ext uri="{FF2B5EF4-FFF2-40B4-BE49-F238E27FC236}">
                <a16:creationId xmlns:a16="http://schemas.microsoft.com/office/drawing/2014/main" id="{8752717A-D3DD-074D-B882-28B09C2EDCC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202912" y="-3176"/>
            <a:ext cx="1151017" cy="863263"/>
          </a:xfrm>
          <a:prstGeom prst="rect">
            <a:avLst/>
          </a:prstGeom>
        </p:spPr>
      </p:pic>
    </p:spTree>
    <p:extLst>
      <p:ext uri="{BB962C8B-B14F-4D97-AF65-F5344CB8AC3E}">
        <p14:creationId xmlns:p14="http://schemas.microsoft.com/office/powerpoint/2010/main" val="27835450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6897" y="1257902"/>
            <a:ext cx="4330888" cy="1569660"/>
          </a:xfrm>
          <a:prstGeom prst="rect">
            <a:avLst/>
          </a:prstGeom>
          <a:noFill/>
        </p:spPr>
        <p:txBody>
          <a:bodyPr wrap="square" rtlCol="0">
            <a:spAutoFit/>
          </a:bodyPr>
          <a:lstStyle/>
          <a:p>
            <a:r>
              <a:rPr lang="en-US" sz="3200" b="1" dirty="0">
                <a:solidFill>
                  <a:srgbClr val="FC02FF"/>
                </a:solidFill>
              </a:rPr>
              <a:t>nwnoggin.org</a:t>
            </a:r>
          </a:p>
          <a:p>
            <a:endParaRPr lang="en-US" sz="800" b="1" dirty="0">
              <a:solidFill>
                <a:srgbClr val="FC02FF"/>
              </a:solidFill>
            </a:endParaRPr>
          </a:p>
          <a:p>
            <a:r>
              <a:rPr lang="en-US" sz="2400" b="1" dirty="0">
                <a:solidFill>
                  <a:srgbClr val="FC02FF"/>
                </a:solidFill>
              </a:rPr>
              <a:t>Arts integrated neuroscience outreach for K-12 &amp; community</a:t>
            </a:r>
          </a:p>
          <a:p>
            <a:endParaRPr lang="en-US" sz="800" b="1" dirty="0">
              <a:solidFill>
                <a:srgbClr val="FC02FF"/>
              </a:solidFill>
            </a:endParaRPr>
          </a:p>
        </p:txBody>
      </p:sp>
      <p:pic>
        <p:nvPicPr>
          <p:cNvPr id="5" name="Picture 4" descr="image3.JP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60125" y="0"/>
            <a:ext cx="4583875" cy="2436047"/>
          </a:xfrm>
          <a:prstGeom prst="rect">
            <a:avLst/>
          </a:prstGeom>
        </p:spPr>
      </p:pic>
      <p:pic>
        <p:nvPicPr>
          <p:cNvPr id="6" name="Picture 5" descr="image1.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 y="2656440"/>
            <a:ext cx="4560124" cy="2501669"/>
          </a:xfrm>
          <a:prstGeom prst="rect">
            <a:avLst/>
          </a:prstGeom>
        </p:spPr>
      </p:pic>
      <p:pic>
        <p:nvPicPr>
          <p:cNvPr id="7" name="Picture 6" descr="tc1.pdf"/>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6638" y="0"/>
            <a:ext cx="4586763" cy="1365698"/>
          </a:xfrm>
          <a:prstGeom prst="rect">
            <a:avLst/>
          </a:prstGeom>
        </p:spPr>
      </p:pic>
      <p:pic>
        <p:nvPicPr>
          <p:cNvPr id="8" name="Picture 7" descr="SittonSciArt.jp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60126" y="2436048"/>
            <a:ext cx="4583875" cy="2722061"/>
          </a:xfrm>
          <a:prstGeom prst="rect">
            <a:avLst/>
          </a:prstGeom>
        </p:spPr>
      </p:pic>
    </p:spTree>
    <p:extLst>
      <p:ext uri="{BB962C8B-B14F-4D97-AF65-F5344CB8AC3E}">
        <p14:creationId xmlns:p14="http://schemas.microsoft.com/office/powerpoint/2010/main" val="1015468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inter Bridg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5136803"/>
          </a:xfrm>
          <a:prstGeom prst="rect">
            <a:avLst/>
          </a:prstGeom>
        </p:spPr>
      </p:pic>
      <p:sp>
        <p:nvSpPr>
          <p:cNvPr id="2" name="Title 1"/>
          <p:cNvSpPr>
            <a:spLocks noGrp="1"/>
          </p:cNvSpPr>
          <p:nvPr>
            <p:ph type="title"/>
          </p:nvPr>
        </p:nvSpPr>
        <p:spPr>
          <a:xfrm>
            <a:off x="6542122" y="3468557"/>
            <a:ext cx="2601878" cy="1696966"/>
          </a:xfrm>
          <a:solidFill>
            <a:srgbClr val="000000"/>
          </a:solidFill>
        </p:spPr>
        <p:txBody>
          <a:bodyPr>
            <a:normAutofit/>
          </a:bodyPr>
          <a:lstStyle/>
          <a:p>
            <a:r>
              <a:rPr lang="en-US" sz="3200" b="1" i="1" dirty="0">
                <a:solidFill>
                  <a:srgbClr val="FFFF00"/>
                </a:solidFill>
              </a:rPr>
              <a:t>What you do</a:t>
            </a:r>
            <a:br>
              <a:rPr lang="en-US" sz="3200" b="1" i="1" dirty="0">
                <a:solidFill>
                  <a:srgbClr val="FFFF00"/>
                </a:solidFill>
              </a:rPr>
            </a:br>
            <a:r>
              <a:rPr lang="en-US" sz="3200" b="1" i="1" dirty="0">
                <a:solidFill>
                  <a:srgbClr val="FFFF00"/>
                </a:solidFill>
              </a:rPr>
              <a:t> has relevance</a:t>
            </a:r>
            <a:br>
              <a:rPr lang="en-US" sz="3200" b="1" i="1" dirty="0">
                <a:solidFill>
                  <a:srgbClr val="FFFF00"/>
                </a:solidFill>
              </a:rPr>
            </a:br>
            <a:r>
              <a:rPr lang="en-US" sz="3200" b="1" i="1" dirty="0">
                <a:solidFill>
                  <a:srgbClr val="FFFF00"/>
                </a:solidFill>
              </a:rPr>
              <a:t>GO PLACES</a:t>
            </a:r>
          </a:p>
        </p:txBody>
      </p:sp>
      <p:sp>
        <p:nvSpPr>
          <p:cNvPr id="3" name="TextBox 2"/>
          <p:cNvSpPr txBox="1"/>
          <p:nvPr/>
        </p:nvSpPr>
        <p:spPr>
          <a:xfrm>
            <a:off x="0" y="372646"/>
            <a:ext cx="1484338" cy="3416320"/>
          </a:xfrm>
          <a:prstGeom prst="rect">
            <a:avLst/>
          </a:prstGeom>
          <a:noFill/>
        </p:spPr>
        <p:txBody>
          <a:bodyPr wrap="none" rtlCol="0">
            <a:spAutoFit/>
          </a:bodyPr>
          <a:lstStyle/>
          <a:p>
            <a:r>
              <a:rPr lang="en-US" b="1" dirty="0">
                <a:solidFill>
                  <a:srgbClr val="FFFF00"/>
                </a:solidFill>
              </a:rPr>
              <a:t>Sleep</a:t>
            </a:r>
          </a:p>
          <a:p>
            <a:r>
              <a:rPr lang="en-US" b="1" dirty="0">
                <a:solidFill>
                  <a:srgbClr val="FFFF00"/>
                </a:solidFill>
              </a:rPr>
              <a:t>Anxiety</a:t>
            </a:r>
          </a:p>
          <a:p>
            <a:r>
              <a:rPr lang="en-US" b="1" dirty="0">
                <a:solidFill>
                  <a:srgbClr val="FFFF00"/>
                </a:solidFill>
              </a:rPr>
              <a:t>Depression</a:t>
            </a:r>
          </a:p>
          <a:p>
            <a:r>
              <a:rPr lang="en-US" b="1" dirty="0">
                <a:solidFill>
                  <a:srgbClr val="FFFF00"/>
                </a:solidFill>
              </a:rPr>
              <a:t>ADHD</a:t>
            </a:r>
          </a:p>
          <a:p>
            <a:r>
              <a:rPr lang="en-US" b="1" dirty="0">
                <a:solidFill>
                  <a:srgbClr val="FFFF00"/>
                </a:solidFill>
              </a:rPr>
              <a:t>Autism</a:t>
            </a:r>
          </a:p>
          <a:p>
            <a:r>
              <a:rPr lang="en-US" b="1" dirty="0">
                <a:solidFill>
                  <a:srgbClr val="FFFF00"/>
                </a:solidFill>
              </a:rPr>
              <a:t>Development</a:t>
            </a:r>
          </a:p>
          <a:p>
            <a:r>
              <a:rPr lang="en-US" b="1" dirty="0">
                <a:solidFill>
                  <a:srgbClr val="FFFF00"/>
                </a:solidFill>
              </a:rPr>
              <a:t>Perception</a:t>
            </a:r>
          </a:p>
          <a:p>
            <a:r>
              <a:rPr lang="en-US" b="1" dirty="0">
                <a:solidFill>
                  <a:srgbClr val="FFFF00"/>
                </a:solidFill>
              </a:rPr>
              <a:t>Drugs</a:t>
            </a:r>
          </a:p>
          <a:p>
            <a:r>
              <a:rPr lang="en-US" b="1" dirty="0">
                <a:solidFill>
                  <a:srgbClr val="FFFF00"/>
                </a:solidFill>
              </a:rPr>
              <a:t>Memory</a:t>
            </a:r>
          </a:p>
          <a:p>
            <a:r>
              <a:rPr lang="en-US" b="1" dirty="0">
                <a:solidFill>
                  <a:srgbClr val="FFFF00"/>
                </a:solidFill>
              </a:rPr>
              <a:t>Language</a:t>
            </a:r>
          </a:p>
          <a:p>
            <a:r>
              <a:rPr lang="en-US" b="1" dirty="0">
                <a:solidFill>
                  <a:srgbClr val="FFFF00"/>
                </a:solidFill>
              </a:rPr>
              <a:t>Racial Bias</a:t>
            </a:r>
          </a:p>
          <a:p>
            <a:r>
              <a:rPr lang="mr-IN" b="1" dirty="0">
                <a:solidFill>
                  <a:srgbClr val="FFFF00"/>
                </a:solidFill>
              </a:rPr>
              <a:t>…</a:t>
            </a:r>
            <a:endParaRPr lang="en-US" b="1" dirty="0">
              <a:solidFill>
                <a:srgbClr val="FFFF00"/>
              </a:solidFill>
            </a:endParaRPr>
          </a:p>
        </p:txBody>
      </p:sp>
    </p:spTree>
    <p:extLst>
      <p:ext uri="{BB962C8B-B14F-4D97-AF65-F5344CB8AC3E}">
        <p14:creationId xmlns:p14="http://schemas.microsoft.com/office/powerpoint/2010/main" val="11039770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TotalTime>
  <Words>1047</Words>
  <Application>Microsoft Macintosh PowerPoint</Application>
  <PresentationFormat>On-screen Show (16:9)</PresentationFormat>
  <Paragraphs>164</Paragraphs>
  <Slides>40</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Calibri</vt:lpstr>
      <vt:lpstr>Garamond</vt:lpstr>
      <vt:lpstr>Tw Cen MT</vt:lpstr>
      <vt:lpstr>Office Theme</vt:lpstr>
      <vt:lpstr>PowerPoint Presentation</vt:lpstr>
      <vt:lpstr>PowerPoint Presentation</vt:lpstr>
      <vt:lpstr>PowerPoint Presentation</vt:lpstr>
      <vt:lpstr>Reconnecting Our Brains,  One Cell at a Time</vt:lpstr>
      <vt:lpstr>Your Moderator &amp; Speakers</vt:lpstr>
      <vt:lpstr>Bill Griesar</vt:lpstr>
      <vt:lpstr>Art &amp; Brains!</vt:lpstr>
      <vt:lpstr>PowerPoint Presentation</vt:lpstr>
      <vt:lpstr>What you do  has relevance GO PLACES</vt:lpstr>
      <vt:lpstr>We all pay for research</vt:lpstr>
      <vt:lpstr>Connections matter</vt:lpstr>
      <vt:lpstr> </vt:lpstr>
      <vt:lpstr>Why art &amp; brains..?</vt:lpstr>
      <vt:lpstr>PowerPoint Presentation</vt:lpstr>
      <vt:lpstr>Rural Outreach</vt:lpstr>
      <vt:lpstr>Neuroscience &amp; Law</vt:lpstr>
      <vt:lpstr>At SfN conferences</vt:lpstr>
      <vt:lpstr>School visits</vt:lpstr>
      <vt:lpstr>PowerPoint Presentation</vt:lpstr>
      <vt:lpstr>Pipe cleaner brain cells!</vt:lpstr>
      <vt:lpstr>PowerPoint Presentation</vt:lpstr>
      <vt:lpstr>PowerPoint Presentation</vt:lpstr>
      <vt:lpstr>Pandemic connections</vt:lpstr>
      <vt:lpstr>Portland Public Schools Spring 2020</vt:lpstr>
      <vt:lpstr>PowerPoint Presentation</vt:lpstr>
      <vt:lpstr>#showusyourbraincell</vt:lpstr>
      <vt:lpstr>#showusyourbraincell</vt:lpstr>
      <vt:lpstr>#showusyourbraincell</vt:lpstr>
      <vt:lpstr>PowerPoint Presentation</vt:lpstr>
      <vt:lpstr>#showusyourbraincell</vt:lpstr>
      <vt:lpstr>#showusyourbraincell</vt:lpstr>
      <vt:lpstr>#showusyourbraincell</vt:lpstr>
      <vt:lpstr>#showusyourbraincell</vt:lpstr>
      <vt:lpstr>#showusyourbraincell</vt:lpstr>
      <vt:lpstr>PowerPoint Presentation</vt:lpstr>
      <vt:lpstr>#showusyourbraincell</vt:lpstr>
      <vt:lpstr>PowerPoint Presentation</vt:lpstr>
      <vt:lpstr>Make your own – AND SHARE!</vt:lpstr>
      <vt:lpstr>Q&amp;A with Speakers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Bill Griesar</dc:creator>
  <cp:lastModifiedBy>Bill Griesar</cp:lastModifiedBy>
  <cp:revision>12</cp:revision>
  <dcterms:created xsi:type="dcterms:W3CDTF">2020-06-18T17:50:42Z</dcterms:created>
  <dcterms:modified xsi:type="dcterms:W3CDTF">2020-06-22T18:05:49Z</dcterms:modified>
</cp:coreProperties>
</file>