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77" r:id="rId2"/>
    <p:sldId id="282" r:id="rId3"/>
    <p:sldId id="295" r:id="rId4"/>
    <p:sldId id="283" r:id="rId5"/>
    <p:sldId id="284" r:id="rId6"/>
    <p:sldId id="285" r:id="rId7"/>
    <p:sldId id="286" r:id="rId8"/>
    <p:sldId id="289" r:id="rId9"/>
    <p:sldId id="256" r:id="rId10"/>
    <p:sldId id="288" r:id="rId11"/>
    <p:sldId id="278" r:id="rId12"/>
    <p:sldId id="280" r:id="rId13"/>
    <p:sldId id="274" r:id="rId14"/>
    <p:sldId id="273" r:id="rId15"/>
    <p:sldId id="258" r:id="rId16"/>
    <p:sldId id="259" r:id="rId17"/>
    <p:sldId id="260" r:id="rId18"/>
    <p:sldId id="261" r:id="rId19"/>
    <p:sldId id="263" r:id="rId20"/>
    <p:sldId id="262" r:id="rId21"/>
    <p:sldId id="291" r:id="rId22"/>
    <p:sldId id="266" r:id="rId23"/>
    <p:sldId id="264" r:id="rId24"/>
    <p:sldId id="276" r:id="rId25"/>
    <p:sldId id="265" r:id="rId26"/>
    <p:sldId id="279" r:id="rId27"/>
    <p:sldId id="287" r:id="rId28"/>
    <p:sldId id="290" r:id="rId29"/>
    <p:sldId id="293" r:id="rId30"/>
    <p:sldId id="257" r:id="rId31"/>
    <p:sldId id="281" r:id="rId32"/>
    <p:sldId id="292" r:id="rId33"/>
    <p:sldId id="272" r:id="rId34"/>
    <p:sldId id="275" r:id="rId35"/>
    <p:sldId id="268" r:id="rId36"/>
    <p:sldId id="269" r:id="rId37"/>
    <p:sldId id="271" r:id="rId38"/>
    <p:sldId id="29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17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ECCC83-FB86-ED45-8432-87BBD1465AA7}" type="datetimeFigureOut">
              <a:rPr lang="en-US" smtClean="0"/>
              <a:t>4/16/19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339F81-1DA3-344B-9334-1C8B26BA8D1A}" type="slidenum">
              <a:rPr lang="en-US" smtClean="0"/>
              <a:t>‹#›</a:t>
            </a:fld>
            <a:endParaRPr lang="en-US"/>
          </a:p>
        </p:txBody>
      </p:sp>
    </p:spTree>
    <p:extLst>
      <p:ext uri="{BB962C8B-B14F-4D97-AF65-F5344CB8AC3E}">
        <p14:creationId xmlns:p14="http://schemas.microsoft.com/office/powerpoint/2010/main" val="10388638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339F81-1DA3-344B-9334-1C8B26BA8D1A}" type="slidenum">
              <a:rPr lang="en-US" smtClean="0"/>
              <a:t>12</a:t>
            </a:fld>
            <a:endParaRPr lang="en-US"/>
          </a:p>
        </p:txBody>
      </p:sp>
    </p:spTree>
    <p:extLst>
      <p:ext uri="{BB962C8B-B14F-4D97-AF65-F5344CB8AC3E}">
        <p14:creationId xmlns:p14="http://schemas.microsoft.com/office/powerpoint/2010/main" val="2298886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4B5414-3885-2242-813F-0FB61D3016BB}" type="datetimeFigureOut">
              <a:rPr lang="en-US" smtClean="0"/>
              <a:t>4/16/19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1838525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4B5414-3885-2242-813F-0FB61D3016BB}" type="datetimeFigureOut">
              <a:rPr lang="en-US" smtClean="0"/>
              <a:t>4/16/19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266905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4B5414-3885-2242-813F-0FB61D3016BB}" type="datetimeFigureOut">
              <a:rPr lang="en-US" smtClean="0"/>
              <a:t>4/16/19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259973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4B5414-3885-2242-813F-0FB61D3016BB}" type="datetimeFigureOut">
              <a:rPr lang="en-US" smtClean="0"/>
              <a:t>4/16/19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399699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4B5414-3885-2242-813F-0FB61D3016BB}" type="datetimeFigureOut">
              <a:rPr lang="en-US" smtClean="0"/>
              <a:t>4/16/19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2818832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4B5414-3885-2242-813F-0FB61D3016BB}" type="datetimeFigureOut">
              <a:rPr lang="en-US" smtClean="0"/>
              <a:t>4/16/19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6552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4B5414-3885-2242-813F-0FB61D3016BB}" type="datetimeFigureOut">
              <a:rPr lang="en-US" smtClean="0"/>
              <a:t>4/16/19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1439310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4B5414-3885-2242-813F-0FB61D3016BB}" type="datetimeFigureOut">
              <a:rPr lang="en-US" smtClean="0"/>
              <a:t>4/16/19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178255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B5414-3885-2242-813F-0FB61D3016BB}" type="datetimeFigureOut">
              <a:rPr lang="en-US" smtClean="0"/>
              <a:t>4/16/19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316413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4B5414-3885-2242-813F-0FB61D3016BB}" type="datetimeFigureOut">
              <a:rPr lang="en-US" smtClean="0"/>
              <a:t>4/16/19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2123633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4B5414-3885-2242-813F-0FB61D3016BB}" type="datetimeFigureOut">
              <a:rPr lang="en-US" smtClean="0"/>
              <a:t>4/16/19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5D207-EA81-4543-BA21-A74AC3A7EDC3}" type="slidenum">
              <a:rPr lang="en-US" smtClean="0"/>
              <a:t>‹#›</a:t>
            </a:fld>
            <a:endParaRPr lang="en-US"/>
          </a:p>
        </p:txBody>
      </p:sp>
    </p:spTree>
    <p:extLst>
      <p:ext uri="{BB962C8B-B14F-4D97-AF65-F5344CB8AC3E}">
        <p14:creationId xmlns:p14="http://schemas.microsoft.com/office/powerpoint/2010/main" val="20069741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B5414-3885-2242-813F-0FB61D3016BB}" type="datetimeFigureOut">
              <a:rPr lang="en-US" smtClean="0"/>
              <a:t>4/16/19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5D207-EA81-4543-BA21-A74AC3A7EDC3}" type="slidenum">
              <a:rPr lang="en-US" smtClean="0"/>
              <a:t>‹#›</a:t>
            </a:fld>
            <a:endParaRPr lang="en-US"/>
          </a:p>
        </p:txBody>
      </p:sp>
    </p:spTree>
    <p:extLst>
      <p:ext uri="{BB962C8B-B14F-4D97-AF65-F5344CB8AC3E}">
        <p14:creationId xmlns:p14="http://schemas.microsoft.com/office/powerpoint/2010/main" val="263587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drugoverdose/epidemic/index.html" TargetMode="External"/><Relationship Id="rId4" Type="http://schemas.openxmlformats.org/officeDocument/2006/relationships/image" Target="../media/image27.pn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0.png"/><Relationship Id="rId5" Type="http://schemas.openxmlformats.org/officeDocument/2006/relationships/hyperlink" Target="https://www.ncbi.nlm.nih.gov/books/NBK425742/" TargetMode="External"/><Relationship Id="rId1" Type="http://schemas.openxmlformats.org/officeDocument/2006/relationships/slideLayout" Target="../slideLayouts/slideLayout2.xml"/><Relationship Id="rId2" Type="http://schemas.openxmlformats.org/officeDocument/2006/relationships/hyperlink" Target="https://www.samhsa.gov/data/sites/default/files/report_2404/ShortReport-2404.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emf"/><Relationship Id="rId5"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cbi.nlm.nih.gov/pubmed/28983880" TargetMode="External"/><Relationship Id="rId3" Type="http://schemas.openxmlformats.org/officeDocument/2006/relationships/hyperlink" Target="https://www.ncbi.nlm.nih.gov/pubmed/2998923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 Id="rId3" Type="http://schemas.openxmlformats.org/officeDocument/2006/relationships/hyperlink" Target="https://www.poetryfoundation.org/poets/james-baldwi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hyperlink" Target="https://www.nytimes.com/2016/11/17/us/politics/specter-of-race-shadows-jeff-sessions-potential-trump-nominee-for-cabinet.html?mtrref=undefined&amp;_r=1" TargetMode="External"/><Relationship Id="rId4" Type="http://schemas.openxmlformats.org/officeDocument/2006/relationships/hyperlink" Target="https://t.co/5BIGxN8F3k" TargetMode="External"/><Relationship Id="rId5"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hyperlink" Target="https://www.washingtonpost.com/news/opinions/wp/2018/11/12/jeff-sessions-the-doughty-bigot/?utm_term=.b4a52ecad51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olorado.edu/clinicalpsychology/kent-hutchison-phd" TargetMode="External"/><Relationship Id="rId4" Type="http://schemas.openxmlformats.org/officeDocument/2006/relationships/hyperlink" Target="https://www.npr.org/2016/08/10/489509471/dea-rejects-attempt-to-loosen-federal-restrictions-on-marijuana" TargetMode="External"/><Relationship Id="rId5" Type="http://schemas.openxmlformats.org/officeDocument/2006/relationships/hyperlink" Target="https://www.massroots.com/news/scientists-frustrated-with-low-quality-weed-from-government-want-dispensary-pot/" TargetMode="External"/><Relationship Id="rId6" Type="http://schemas.openxmlformats.org/officeDocument/2006/relationships/hyperlink" Target="https://www.biorxiv.org/content/10.1101/592725v1" TargetMode="External"/><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hyperlink" Target="http://monitoringthefuture.org/data/16data/16drtbl3.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s://www.samhsa.gov/data/sites/default/files/NSDUH-FFR1-2016/NSDUH-FFR1-2016.pdf" TargetMode="External"/><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9167"/>
          </a:xfrm>
        </p:spPr>
        <p:txBody>
          <a:bodyPr/>
          <a:lstStyle/>
          <a:p>
            <a:r>
              <a:rPr lang="en-US" b="1" dirty="0" smtClean="0"/>
              <a:t>Cannabis, Pain, Bias &amp; Brain</a:t>
            </a:r>
            <a:endParaRPr lang="en-US" b="1" dirty="0"/>
          </a:p>
        </p:txBody>
      </p:sp>
      <p:sp>
        <p:nvSpPr>
          <p:cNvPr id="3" name="Content Placeholder 2"/>
          <p:cNvSpPr>
            <a:spLocks noGrp="1"/>
          </p:cNvSpPr>
          <p:nvPr>
            <p:ph idx="1"/>
          </p:nvPr>
        </p:nvSpPr>
        <p:spPr>
          <a:xfrm>
            <a:off x="457200" y="2357486"/>
            <a:ext cx="5113895" cy="2285340"/>
          </a:xfrm>
        </p:spPr>
        <p:txBody>
          <a:bodyPr>
            <a:noAutofit/>
          </a:bodyPr>
          <a:lstStyle/>
          <a:p>
            <a:pPr>
              <a:lnSpc>
                <a:spcPct val="70000"/>
              </a:lnSpc>
            </a:pPr>
            <a:r>
              <a:rPr lang="en-US" sz="2400" b="1" dirty="0" smtClean="0"/>
              <a:t>Bill Griesar, Ph.D.</a:t>
            </a:r>
          </a:p>
          <a:p>
            <a:pPr>
              <a:lnSpc>
                <a:spcPct val="70000"/>
              </a:lnSpc>
            </a:pPr>
            <a:r>
              <a:rPr lang="en-US" sz="2400" b="1" dirty="0" smtClean="0"/>
              <a:t>Jeff Leake, MFA</a:t>
            </a:r>
            <a:endParaRPr lang="en-US" sz="2400" dirty="0" smtClean="0"/>
          </a:p>
          <a:p>
            <a:pPr lvl="1">
              <a:lnSpc>
                <a:spcPct val="70000"/>
              </a:lnSpc>
            </a:pPr>
            <a:r>
              <a:rPr lang="en-US" sz="2400" dirty="0" smtClean="0"/>
              <a:t>Psychology, University Studies</a:t>
            </a:r>
            <a:endParaRPr lang="en-US" sz="2400" dirty="0"/>
          </a:p>
          <a:p>
            <a:pPr lvl="2">
              <a:lnSpc>
                <a:spcPct val="70000"/>
              </a:lnSpc>
            </a:pPr>
            <a:r>
              <a:rPr lang="en-US" sz="2000" b="1" dirty="0" smtClean="0"/>
              <a:t>Portland State University</a:t>
            </a:r>
          </a:p>
          <a:p>
            <a:pPr lvl="1">
              <a:lnSpc>
                <a:spcPct val="70000"/>
              </a:lnSpc>
            </a:pPr>
            <a:r>
              <a:rPr lang="en-US" sz="2400" dirty="0" smtClean="0"/>
              <a:t>Behavioral Neuroscience</a:t>
            </a:r>
          </a:p>
          <a:p>
            <a:pPr lvl="2">
              <a:lnSpc>
                <a:spcPct val="70000"/>
              </a:lnSpc>
            </a:pPr>
            <a:r>
              <a:rPr lang="en-US" sz="2000" b="1" dirty="0" smtClean="0"/>
              <a:t>Oregon Health &amp; Science University</a:t>
            </a:r>
          </a:p>
          <a:p>
            <a:pPr lvl="1">
              <a:lnSpc>
                <a:spcPct val="70000"/>
              </a:lnSpc>
            </a:pPr>
            <a:r>
              <a:rPr lang="en-US" sz="2400" b="1" dirty="0" smtClean="0">
                <a:solidFill>
                  <a:srgbClr val="FF6600"/>
                </a:solidFill>
              </a:rPr>
              <a:t>NW Noggin, nwnoggin.org</a:t>
            </a:r>
          </a:p>
        </p:txBody>
      </p:sp>
      <p:pic>
        <p:nvPicPr>
          <p:cNvPr id="4" name="Picture 3" descr="Marijuan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83805"/>
            <a:ext cx="8229600" cy="1183806"/>
          </a:xfrm>
          <a:prstGeom prst="rect">
            <a:avLst/>
          </a:prstGeom>
        </p:spPr>
      </p:pic>
      <p:pic>
        <p:nvPicPr>
          <p:cNvPr id="5" name="Picture 4"/>
          <p:cNvPicPr>
            <a:picLocks noChangeAspect="1"/>
          </p:cNvPicPr>
          <p:nvPr/>
        </p:nvPicPr>
        <p:blipFill>
          <a:blip r:embed="rId3"/>
          <a:stretch>
            <a:fillRect/>
          </a:stretch>
        </p:blipFill>
        <p:spPr>
          <a:xfrm>
            <a:off x="457200" y="4633973"/>
            <a:ext cx="2203972" cy="2015693"/>
          </a:xfrm>
          <a:prstGeom prst="rect">
            <a:avLst/>
          </a:prstGeom>
        </p:spPr>
      </p:pic>
      <p:pic>
        <p:nvPicPr>
          <p:cNvPr id="6" name="Picture 5"/>
          <p:cNvPicPr>
            <a:picLocks noChangeAspect="1"/>
          </p:cNvPicPr>
          <p:nvPr/>
        </p:nvPicPr>
        <p:blipFill>
          <a:blip r:embed="rId4"/>
          <a:stretch>
            <a:fillRect/>
          </a:stretch>
        </p:blipFill>
        <p:spPr>
          <a:xfrm>
            <a:off x="6002758" y="2586038"/>
            <a:ext cx="2684042" cy="3447316"/>
          </a:xfrm>
          <a:prstGeom prst="rect">
            <a:avLst/>
          </a:prstGeom>
        </p:spPr>
      </p:pic>
      <p:sp>
        <p:nvSpPr>
          <p:cNvPr id="7" name="TextBox 6"/>
          <p:cNvSpPr txBox="1"/>
          <p:nvPr/>
        </p:nvSpPr>
        <p:spPr>
          <a:xfrm>
            <a:off x="6305506" y="6046048"/>
            <a:ext cx="2108269" cy="646331"/>
          </a:xfrm>
          <a:prstGeom prst="rect">
            <a:avLst/>
          </a:prstGeom>
          <a:noFill/>
        </p:spPr>
        <p:txBody>
          <a:bodyPr wrap="none" rtlCol="0">
            <a:spAutoFit/>
          </a:bodyPr>
          <a:lstStyle/>
          <a:p>
            <a:pPr algn="ctr"/>
            <a:r>
              <a:rPr lang="en-US" dirty="0"/>
              <a:t>Joos van </a:t>
            </a:r>
            <a:r>
              <a:rPr lang="en-US" dirty="0" smtClean="0"/>
              <a:t>Craesbeeck</a:t>
            </a:r>
            <a:br>
              <a:rPr lang="en-US" dirty="0" smtClean="0"/>
            </a:br>
            <a:r>
              <a:rPr lang="en-US" dirty="0" smtClean="0"/>
              <a:t>“</a:t>
            </a:r>
            <a:r>
              <a:rPr lang="en-US" dirty="0"/>
              <a:t>The Smoker” 1635</a:t>
            </a:r>
          </a:p>
        </p:txBody>
      </p:sp>
      <p:pic>
        <p:nvPicPr>
          <p:cNvPr id="8" name="Picture 7"/>
          <p:cNvPicPr>
            <a:picLocks noChangeAspect="1"/>
          </p:cNvPicPr>
          <p:nvPr/>
        </p:nvPicPr>
        <p:blipFill>
          <a:blip r:embed="rId5"/>
          <a:stretch>
            <a:fillRect/>
          </a:stretch>
        </p:blipFill>
        <p:spPr>
          <a:xfrm>
            <a:off x="2908836" y="4633973"/>
            <a:ext cx="2662259" cy="1996695"/>
          </a:xfrm>
          <a:prstGeom prst="rect">
            <a:avLst/>
          </a:prstGeom>
        </p:spPr>
      </p:pic>
    </p:spTree>
    <p:extLst>
      <p:ext uri="{BB962C8B-B14F-4D97-AF65-F5344CB8AC3E}">
        <p14:creationId xmlns:p14="http://schemas.microsoft.com/office/powerpoint/2010/main" val="18706126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362" y="254974"/>
            <a:ext cx="2934773" cy="2095264"/>
          </a:xfrm>
        </p:spPr>
        <p:txBody>
          <a:bodyPr>
            <a:normAutofit fontScale="90000"/>
          </a:bodyPr>
          <a:lstStyle/>
          <a:p>
            <a:pPr algn="l"/>
            <a:r>
              <a:rPr lang="en-US" b="1" dirty="0" smtClean="0"/>
              <a:t>Misuse </a:t>
            </a:r>
            <a:r>
              <a:rPr lang="en-US" b="1" dirty="0" smtClean="0"/>
              <a:t>of Prescription Drugs</a:t>
            </a:r>
            <a:endParaRPr lang="en-US" dirty="0"/>
          </a:p>
        </p:txBody>
      </p:sp>
      <p:pic>
        <p:nvPicPr>
          <p:cNvPr id="4" name="Picture 3" descr="IMG_793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508" y="248648"/>
            <a:ext cx="5653288" cy="4478934"/>
          </a:xfrm>
          <a:prstGeom prst="rect">
            <a:avLst/>
          </a:prstGeom>
        </p:spPr>
      </p:pic>
      <p:sp>
        <p:nvSpPr>
          <p:cNvPr id="5" name="TextBox 4"/>
          <p:cNvSpPr txBox="1"/>
          <p:nvPr/>
        </p:nvSpPr>
        <p:spPr>
          <a:xfrm>
            <a:off x="240362" y="5300449"/>
            <a:ext cx="8557084" cy="1200328"/>
          </a:xfrm>
          <a:prstGeom prst="rect">
            <a:avLst/>
          </a:prstGeom>
          <a:noFill/>
        </p:spPr>
        <p:txBody>
          <a:bodyPr wrap="square" rtlCol="0">
            <a:spAutoFit/>
          </a:bodyPr>
          <a:lstStyle/>
          <a:p>
            <a:pPr algn="ctr"/>
            <a:r>
              <a:rPr lang="en-US" sz="2400" dirty="0" smtClean="0"/>
              <a:t>The Substance Abuse and Mental Health Services Administration (SAMHSA) estimates that </a:t>
            </a:r>
            <a:r>
              <a:rPr lang="en-US" sz="2400" b="1" dirty="0" smtClean="0">
                <a:solidFill>
                  <a:srgbClr val="FF0000"/>
                </a:solidFill>
              </a:rPr>
              <a:t>18.9 million Americans “misused” prescription drugs in 2015</a:t>
            </a:r>
            <a:r>
              <a:rPr lang="en-US" sz="2400" dirty="0" smtClean="0"/>
              <a:t>, including opioids.</a:t>
            </a:r>
            <a:endParaRPr lang="en-US" sz="2400" dirty="0"/>
          </a:p>
        </p:txBody>
      </p:sp>
      <p:pic>
        <p:nvPicPr>
          <p:cNvPr id="6" name="Picture 5" descr="IMG_481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0" y="2764281"/>
            <a:ext cx="2617735" cy="1963301"/>
          </a:xfrm>
          <a:prstGeom prst="rect">
            <a:avLst/>
          </a:prstGeom>
        </p:spPr>
      </p:pic>
    </p:spTree>
    <p:extLst>
      <p:ext uri="{BB962C8B-B14F-4D97-AF65-F5344CB8AC3E}">
        <p14:creationId xmlns:p14="http://schemas.microsoft.com/office/powerpoint/2010/main" val="6562074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157119" y="1780694"/>
            <a:ext cx="2238662" cy="1852923"/>
          </a:xfrm>
          <a:prstGeom prst="rect">
            <a:avLst/>
          </a:prstGeom>
        </p:spPr>
      </p:pic>
      <p:sp>
        <p:nvSpPr>
          <p:cNvPr id="2" name="Title 1"/>
          <p:cNvSpPr>
            <a:spLocks noGrp="1"/>
          </p:cNvSpPr>
          <p:nvPr>
            <p:ph type="title"/>
          </p:nvPr>
        </p:nvSpPr>
        <p:spPr>
          <a:xfrm>
            <a:off x="457200" y="274638"/>
            <a:ext cx="8229600" cy="1247262"/>
          </a:xfrm>
        </p:spPr>
        <p:txBody>
          <a:bodyPr>
            <a:normAutofit fontScale="90000"/>
          </a:bodyPr>
          <a:lstStyle/>
          <a:p>
            <a:r>
              <a:rPr lang="en-US" b="1" dirty="0" smtClean="0"/>
              <a:t>NSDUH Report on Prescription Psychotherapeutics 2015</a:t>
            </a:r>
            <a:endParaRPr lang="en-US" b="1" dirty="0"/>
          </a:p>
        </p:txBody>
      </p:sp>
      <p:pic>
        <p:nvPicPr>
          <p:cNvPr id="6" name="Picture 5"/>
          <p:cNvPicPr>
            <a:picLocks noChangeAspect="1"/>
          </p:cNvPicPr>
          <p:nvPr/>
        </p:nvPicPr>
        <p:blipFill>
          <a:blip r:embed="rId3"/>
          <a:stretch>
            <a:fillRect/>
          </a:stretch>
        </p:blipFill>
        <p:spPr>
          <a:xfrm>
            <a:off x="457200" y="3575325"/>
            <a:ext cx="8519689" cy="2902805"/>
          </a:xfrm>
          <a:prstGeom prst="rect">
            <a:avLst/>
          </a:prstGeom>
        </p:spPr>
      </p:pic>
      <p:sp>
        <p:nvSpPr>
          <p:cNvPr id="7" name="TextBox 6"/>
          <p:cNvSpPr txBox="1"/>
          <p:nvPr/>
        </p:nvSpPr>
        <p:spPr>
          <a:xfrm>
            <a:off x="844703" y="1673095"/>
            <a:ext cx="4668165" cy="1760482"/>
          </a:xfrm>
          <a:prstGeom prst="rect">
            <a:avLst/>
          </a:prstGeom>
          <a:noFill/>
        </p:spPr>
        <p:txBody>
          <a:bodyPr wrap="none" rtlCol="0">
            <a:spAutoFit/>
          </a:bodyPr>
          <a:lstStyle/>
          <a:p>
            <a:pPr>
              <a:lnSpc>
                <a:spcPct val="90000"/>
              </a:lnSpc>
            </a:pPr>
            <a:r>
              <a:rPr lang="en-US" sz="2400" dirty="0"/>
              <a:t>In 2015, </a:t>
            </a:r>
            <a:r>
              <a:rPr lang="en-US" sz="2400" b="1" i="1" dirty="0" smtClean="0"/>
              <a:t>119.0</a:t>
            </a:r>
            <a:r>
              <a:rPr lang="en-US" sz="2400" b="1" i="1" dirty="0"/>
              <a:t> million Americans </a:t>
            </a:r>
            <a:endParaRPr lang="en-US" sz="2400" b="1" i="1" dirty="0" smtClean="0"/>
          </a:p>
          <a:p>
            <a:pPr>
              <a:lnSpc>
                <a:spcPct val="90000"/>
              </a:lnSpc>
            </a:pPr>
            <a:r>
              <a:rPr lang="en-US" sz="2400" dirty="0" smtClean="0"/>
              <a:t>aged </a:t>
            </a:r>
            <a:r>
              <a:rPr lang="en-US" sz="2400" dirty="0"/>
              <a:t>12 or </a:t>
            </a:r>
            <a:r>
              <a:rPr lang="en-US" sz="2400" dirty="0" smtClean="0"/>
              <a:t>older </a:t>
            </a:r>
            <a:r>
              <a:rPr lang="en-US" sz="2400" i="1" u="sng" dirty="0" smtClean="0"/>
              <a:t>used</a:t>
            </a:r>
            <a:r>
              <a:rPr lang="en-US" sz="2400" dirty="0" smtClean="0"/>
              <a:t> prescription </a:t>
            </a:r>
          </a:p>
          <a:p>
            <a:pPr>
              <a:lnSpc>
                <a:spcPct val="90000"/>
              </a:lnSpc>
            </a:pPr>
            <a:r>
              <a:rPr lang="en-US" sz="2400" dirty="0" smtClean="0"/>
              <a:t>psychotherapeutic </a:t>
            </a:r>
            <a:r>
              <a:rPr lang="en-US" sz="2400" dirty="0"/>
              <a:t>drugs in the past </a:t>
            </a:r>
            <a:endParaRPr lang="en-US" sz="2400" dirty="0" smtClean="0"/>
          </a:p>
          <a:p>
            <a:pPr>
              <a:lnSpc>
                <a:spcPct val="90000"/>
              </a:lnSpc>
            </a:pPr>
            <a:r>
              <a:rPr lang="en-US" sz="2400" dirty="0" smtClean="0"/>
              <a:t>year</a:t>
            </a:r>
            <a:r>
              <a:rPr lang="en-US" sz="2400" dirty="0"/>
              <a:t>, </a:t>
            </a:r>
            <a:r>
              <a:rPr lang="en-US" sz="2400" b="1" dirty="0" smtClean="0">
                <a:solidFill>
                  <a:srgbClr val="FF0000"/>
                </a:solidFill>
              </a:rPr>
              <a:t>representing </a:t>
            </a:r>
            <a:r>
              <a:rPr lang="en-US" sz="2400" b="1" dirty="0">
                <a:solidFill>
                  <a:srgbClr val="FF0000"/>
                </a:solidFill>
              </a:rPr>
              <a:t>44.5 percent </a:t>
            </a:r>
            <a:endParaRPr lang="en-US" sz="2400" b="1" dirty="0" smtClean="0">
              <a:solidFill>
                <a:srgbClr val="FF0000"/>
              </a:solidFill>
            </a:endParaRPr>
          </a:p>
          <a:p>
            <a:pPr>
              <a:lnSpc>
                <a:spcPct val="90000"/>
              </a:lnSpc>
            </a:pPr>
            <a:r>
              <a:rPr lang="en-US" sz="2400" b="1" dirty="0" smtClean="0">
                <a:solidFill>
                  <a:srgbClr val="FF0000"/>
                </a:solidFill>
              </a:rPr>
              <a:t>of this population. </a:t>
            </a:r>
            <a:r>
              <a:rPr lang="en-US" sz="2400" dirty="0" smtClean="0"/>
              <a:t>(SAMHSA)</a:t>
            </a:r>
            <a:endParaRPr lang="en-US" sz="2400" dirty="0"/>
          </a:p>
        </p:txBody>
      </p:sp>
      <p:sp>
        <p:nvSpPr>
          <p:cNvPr id="8" name="TextBox 7"/>
          <p:cNvSpPr txBox="1"/>
          <p:nvPr/>
        </p:nvSpPr>
        <p:spPr>
          <a:xfrm>
            <a:off x="5358284" y="6293464"/>
            <a:ext cx="3360528" cy="369332"/>
          </a:xfrm>
          <a:prstGeom prst="rect">
            <a:avLst/>
          </a:prstGeom>
          <a:solidFill>
            <a:schemeClr val="bg1"/>
          </a:solidFill>
        </p:spPr>
        <p:txBody>
          <a:bodyPr wrap="none" rtlCol="0">
            <a:spAutoFit/>
          </a:bodyPr>
          <a:lstStyle/>
          <a:p>
            <a:r>
              <a:rPr lang="en-US" dirty="0" smtClean="0"/>
              <a:t>Report issued in September, 2016</a:t>
            </a:r>
            <a:endParaRPr lang="en-US" dirty="0"/>
          </a:p>
        </p:txBody>
      </p:sp>
    </p:spTree>
    <p:extLst>
      <p:ext uri="{BB962C8B-B14F-4D97-AF65-F5344CB8AC3E}">
        <p14:creationId xmlns:p14="http://schemas.microsoft.com/office/powerpoint/2010/main" val="5102534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428"/>
            <a:ext cx="8229600" cy="1456018"/>
          </a:xfrm>
        </p:spPr>
        <p:txBody>
          <a:bodyPr>
            <a:normAutofit/>
          </a:bodyPr>
          <a:lstStyle/>
          <a:p>
            <a:r>
              <a:rPr lang="en-US" b="1" i="1" dirty="0" smtClean="0"/>
              <a:t>Meanwhile</a:t>
            </a:r>
            <a:r>
              <a:rPr lang="mr-IN" b="1" i="1" dirty="0" smtClean="0"/>
              <a:t>…</a:t>
            </a:r>
            <a:r>
              <a:rPr lang="en-US" b="1" i="1" dirty="0" smtClean="0"/>
              <a:t/>
            </a:r>
            <a:br>
              <a:rPr lang="en-US" b="1" i="1" dirty="0" smtClean="0"/>
            </a:br>
            <a:r>
              <a:rPr lang="en-US" b="1" dirty="0" smtClean="0"/>
              <a:t>Opioids are addictive, and kill</a:t>
            </a:r>
            <a:endParaRPr lang="en-US" b="1" dirty="0"/>
          </a:p>
        </p:txBody>
      </p:sp>
      <p:sp>
        <p:nvSpPr>
          <p:cNvPr id="3" name="Content Placeholder 2"/>
          <p:cNvSpPr>
            <a:spLocks noGrp="1"/>
          </p:cNvSpPr>
          <p:nvPr>
            <p:ph idx="1"/>
          </p:nvPr>
        </p:nvSpPr>
        <p:spPr>
          <a:xfrm>
            <a:off x="156583" y="1564446"/>
            <a:ext cx="2660382" cy="2408014"/>
          </a:xfrm>
        </p:spPr>
        <p:txBody>
          <a:bodyPr>
            <a:normAutofit/>
          </a:bodyPr>
          <a:lstStyle/>
          <a:p>
            <a:pPr marL="0" indent="0" algn="ctr">
              <a:buNone/>
            </a:pPr>
            <a:r>
              <a:rPr lang="en-US" sz="2000" b="1" i="1" dirty="0" smtClean="0"/>
              <a:t>“</a:t>
            </a:r>
            <a:r>
              <a:rPr lang="en-US" sz="2000" b="1" i="1" dirty="0"/>
              <a:t>From 1999-2017, </a:t>
            </a:r>
            <a:r>
              <a:rPr lang="en-US" sz="2000" b="1" i="1" dirty="0" smtClean="0"/>
              <a:t>almost 400,000 people died </a:t>
            </a:r>
            <a:r>
              <a:rPr lang="en-US" sz="2000" b="1" i="1" dirty="0"/>
              <a:t>from </a:t>
            </a:r>
            <a:r>
              <a:rPr lang="en-US" sz="2000" b="1" i="1" dirty="0" smtClean="0"/>
              <a:t>an overdose </a:t>
            </a:r>
            <a:r>
              <a:rPr lang="en-US" sz="2000" b="1" i="1" dirty="0"/>
              <a:t>involving any opioid, including prescription </a:t>
            </a:r>
            <a:r>
              <a:rPr lang="en-US" sz="2000" b="1" i="1" dirty="0" smtClean="0"/>
              <a:t>&amp; illicit </a:t>
            </a:r>
            <a:r>
              <a:rPr lang="en-US" sz="2000" b="1" i="1" dirty="0"/>
              <a:t>opioids.</a:t>
            </a:r>
            <a:r>
              <a:rPr lang="en-US" sz="2000" b="1" i="1" dirty="0" smtClean="0"/>
              <a:t>”</a:t>
            </a:r>
          </a:p>
          <a:p>
            <a:pPr marL="0" indent="0" algn="ctr">
              <a:buNone/>
            </a:pPr>
            <a:r>
              <a:rPr lang="en-US" sz="2000" dirty="0" smtClean="0"/>
              <a:t>-CDC</a:t>
            </a:r>
          </a:p>
        </p:txBody>
      </p:sp>
      <p:sp>
        <p:nvSpPr>
          <p:cNvPr id="5" name="TextBox 4"/>
          <p:cNvSpPr txBox="1"/>
          <p:nvPr/>
        </p:nvSpPr>
        <p:spPr>
          <a:xfrm>
            <a:off x="2816965" y="6168084"/>
            <a:ext cx="3618749" cy="369332"/>
          </a:xfrm>
          <a:prstGeom prst="rect">
            <a:avLst/>
          </a:prstGeom>
          <a:solidFill>
            <a:schemeClr val="bg1"/>
          </a:solidFill>
        </p:spPr>
        <p:txBody>
          <a:bodyPr wrap="none" rtlCol="0">
            <a:spAutoFit/>
          </a:bodyPr>
          <a:lstStyle/>
          <a:p>
            <a:r>
              <a:rPr lang="en-US" b="1" dirty="0" smtClean="0"/>
              <a:t>Source:  </a:t>
            </a:r>
            <a:r>
              <a:rPr lang="en-US" b="1" dirty="0" smtClean="0">
                <a:hlinkClick r:id="rId3"/>
              </a:rPr>
              <a:t>Centers for Disease Control</a:t>
            </a:r>
            <a:endParaRPr lang="en-US" b="1" dirty="0"/>
          </a:p>
        </p:txBody>
      </p:sp>
      <p:pic>
        <p:nvPicPr>
          <p:cNvPr id="7" name="Picture 6"/>
          <p:cNvPicPr>
            <a:picLocks noChangeAspect="1"/>
          </p:cNvPicPr>
          <p:nvPr/>
        </p:nvPicPr>
        <p:blipFill>
          <a:blip r:embed="rId4"/>
          <a:stretch>
            <a:fillRect/>
          </a:stretch>
        </p:blipFill>
        <p:spPr>
          <a:xfrm>
            <a:off x="2816965" y="1712207"/>
            <a:ext cx="6169372" cy="4352565"/>
          </a:xfrm>
          <a:prstGeom prst="rect">
            <a:avLst/>
          </a:prstGeom>
        </p:spPr>
      </p:pic>
      <p:pic>
        <p:nvPicPr>
          <p:cNvPr id="10" name="Picture 9"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94" y="3996305"/>
            <a:ext cx="2524605" cy="2524605"/>
          </a:xfrm>
          <a:prstGeom prst="rect">
            <a:avLst/>
          </a:prstGeom>
        </p:spPr>
      </p:pic>
    </p:spTree>
    <p:extLst>
      <p:ext uri="{BB962C8B-B14F-4D97-AF65-F5344CB8AC3E}">
        <p14:creationId xmlns:p14="http://schemas.microsoft.com/office/powerpoint/2010/main" val="14772066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48583" y="1285633"/>
            <a:ext cx="2885559" cy="3581856"/>
          </a:xfrm>
        </p:spPr>
        <p:txBody>
          <a:bodyPr>
            <a:noAutofit/>
          </a:bodyPr>
          <a:lstStyle/>
          <a:p>
            <a:r>
              <a:rPr lang="en-US" sz="2000" b="1" dirty="0"/>
              <a:t>Perceptions of great risk of harm from smoking marijuana once a month among youths aged 12 to 17, by state: percentages, annual </a:t>
            </a:r>
            <a:r>
              <a:rPr lang="en-US" sz="2000" b="1" dirty="0" smtClean="0"/>
              <a:t>averages, 2012 </a:t>
            </a:r>
            <a:r>
              <a:rPr lang="en-US" sz="2000" b="1" dirty="0"/>
              <a:t>to </a:t>
            </a:r>
            <a:r>
              <a:rPr lang="en-US" sz="2000" b="1" dirty="0" smtClean="0"/>
              <a:t>2014;  </a:t>
            </a:r>
            <a:r>
              <a:rPr lang="en-US" sz="2000" b="1" dirty="0" smtClean="0">
                <a:hlinkClick r:id="rId2"/>
              </a:rPr>
              <a:t>SAMHSA</a:t>
            </a:r>
            <a:endParaRPr lang="en-US" sz="2000" dirty="0"/>
          </a:p>
        </p:txBody>
      </p:sp>
      <p:pic>
        <p:nvPicPr>
          <p:cNvPr id="5" name="Picture 4" descr="image_file_758_BlockImageOne_16013305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62" y="1285633"/>
            <a:ext cx="5178121" cy="3736340"/>
          </a:xfrm>
          <a:prstGeom prst="rect">
            <a:avLst/>
          </a:prstGeom>
        </p:spPr>
      </p:pic>
      <p:sp>
        <p:nvSpPr>
          <p:cNvPr id="6" name="TextBox 5"/>
          <p:cNvSpPr txBox="1"/>
          <p:nvPr/>
        </p:nvSpPr>
        <p:spPr>
          <a:xfrm>
            <a:off x="114227" y="177042"/>
            <a:ext cx="6904855" cy="1077218"/>
          </a:xfrm>
          <a:prstGeom prst="rect">
            <a:avLst/>
          </a:prstGeom>
          <a:noFill/>
        </p:spPr>
        <p:txBody>
          <a:bodyPr wrap="none" rtlCol="0">
            <a:spAutoFit/>
          </a:bodyPr>
          <a:lstStyle/>
          <a:p>
            <a:r>
              <a:rPr lang="en-US" sz="3200" b="1" dirty="0" smtClean="0"/>
              <a:t>Oregonians aren’t too concerned about</a:t>
            </a:r>
          </a:p>
          <a:p>
            <a:r>
              <a:rPr lang="en-US" sz="3200" b="1" dirty="0" smtClean="0"/>
              <a:t> occasional marijuana use</a:t>
            </a:r>
            <a:endParaRPr lang="en-US" sz="3200" b="1" dirty="0"/>
          </a:p>
        </p:txBody>
      </p:sp>
      <p:pic>
        <p:nvPicPr>
          <p:cNvPr id="7" name="Picture 6"/>
          <p:cNvPicPr>
            <a:picLocks noChangeAspect="1"/>
          </p:cNvPicPr>
          <p:nvPr/>
        </p:nvPicPr>
        <p:blipFill>
          <a:blip r:embed="rId4"/>
          <a:stretch>
            <a:fillRect/>
          </a:stretch>
        </p:blipFill>
        <p:spPr>
          <a:xfrm>
            <a:off x="7868138" y="177043"/>
            <a:ext cx="1193449" cy="796916"/>
          </a:xfrm>
          <a:prstGeom prst="rect">
            <a:avLst/>
          </a:prstGeom>
        </p:spPr>
      </p:pic>
      <p:sp>
        <p:nvSpPr>
          <p:cNvPr id="8" name="TextBox 7"/>
          <p:cNvSpPr txBox="1"/>
          <p:nvPr/>
        </p:nvSpPr>
        <p:spPr>
          <a:xfrm>
            <a:off x="635027" y="5049595"/>
            <a:ext cx="7738754" cy="1569660"/>
          </a:xfrm>
          <a:prstGeom prst="rect">
            <a:avLst/>
          </a:prstGeom>
          <a:noFill/>
        </p:spPr>
        <p:txBody>
          <a:bodyPr wrap="none" rtlCol="0">
            <a:spAutoFit/>
          </a:bodyPr>
          <a:lstStyle/>
          <a:p>
            <a:r>
              <a:rPr lang="en-US" sz="3200" b="1" i="1" dirty="0" smtClean="0"/>
              <a:t>“Epidemiological </a:t>
            </a:r>
            <a:r>
              <a:rPr lang="en-US" sz="3200" b="1" i="1" dirty="0"/>
              <a:t>data indicate that </a:t>
            </a:r>
            <a:r>
              <a:rPr lang="en-US" sz="3200" b="1" i="1" dirty="0" smtClean="0"/>
              <a:t>in</a:t>
            </a:r>
          </a:p>
          <a:p>
            <a:r>
              <a:rPr lang="en-US" sz="3200" b="1" i="1" dirty="0"/>
              <a:t>t</a:t>
            </a:r>
            <a:r>
              <a:rPr lang="en-US" sz="3200" b="1" i="1" dirty="0" smtClean="0"/>
              <a:t>he general </a:t>
            </a:r>
            <a:r>
              <a:rPr lang="en-US" sz="3200" b="1" i="1" dirty="0"/>
              <a:t>population marijuana use is </a:t>
            </a:r>
            <a:r>
              <a:rPr lang="en-US" sz="3200" b="1" i="1" dirty="0" smtClean="0"/>
              <a:t>not</a:t>
            </a:r>
          </a:p>
          <a:p>
            <a:r>
              <a:rPr lang="en-US" sz="3200" b="1" i="1" dirty="0"/>
              <a:t>a</a:t>
            </a:r>
            <a:r>
              <a:rPr lang="en-US" sz="3200" b="1" i="1" dirty="0" smtClean="0"/>
              <a:t>ssociated with </a:t>
            </a:r>
            <a:r>
              <a:rPr lang="en-US" sz="3200" b="1" i="1" dirty="0"/>
              <a:t>increased mortality” </a:t>
            </a:r>
            <a:r>
              <a:rPr lang="en-US" sz="3200" dirty="0" smtClean="0"/>
              <a:t>- </a:t>
            </a:r>
            <a:r>
              <a:rPr lang="en-US" sz="3200" dirty="0" smtClean="0">
                <a:hlinkClick r:id="rId5"/>
              </a:rPr>
              <a:t>NIH</a:t>
            </a:r>
            <a:endParaRPr lang="en-US" sz="3200" dirty="0"/>
          </a:p>
        </p:txBody>
      </p:sp>
    </p:spTree>
    <p:extLst>
      <p:ext uri="{BB962C8B-B14F-4D97-AF65-F5344CB8AC3E}">
        <p14:creationId xmlns:p14="http://schemas.microsoft.com/office/powerpoint/2010/main" val="4093298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descr="Screenshot 2019-04-04 07.59.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2228"/>
            <a:ext cx="9144000" cy="6005772"/>
          </a:xfrm>
          <a:prstGeom prst="rect">
            <a:avLst/>
          </a:prstGeom>
        </p:spPr>
      </p:pic>
      <p:sp>
        <p:nvSpPr>
          <p:cNvPr id="11" name="TextBox 10"/>
          <p:cNvSpPr txBox="1"/>
          <p:nvPr/>
        </p:nvSpPr>
        <p:spPr>
          <a:xfrm>
            <a:off x="185862" y="187788"/>
            <a:ext cx="4071698" cy="707886"/>
          </a:xfrm>
          <a:prstGeom prst="rect">
            <a:avLst/>
          </a:prstGeom>
          <a:noFill/>
        </p:spPr>
        <p:txBody>
          <a:bodyPr wrap="none" rtlCol="0">
            <a:spAutoFit/>
          </a:bodyPr>
          <a:lstStyle/>
          <a:p>
            <a:r>
              <a:rPr lang="en-US" sz="4000" b="1" dirty="0" smtClean="0"/>
              <a:t>Notice anything..?</a:t>
            </a:r>
            <a:endParaRPr lang="en-US" sz="4000" b="1" dirty="0"/>
          </a:p>
        </p:txBody>
      </p:sp>
      <p:pic>
        <p:nvPicPr>
          <p:cNvPr id="8" name="Picture 7"/>
          <p:cNvPicPr>
            <a:picLocks noChangeAspect="1"/>
          </p:cNvPicPr>
          <p:nvPr/>
        </p:nvPicPr>
        <p:blipFill>
          <a:blip r:embed="rId3"/>
          <a:stretch>
            <a:fillRect/>
          </a:stretch>
        </p:blipFill>
        <p:spPr>
          <a:xfrm>
            <a:off x="302137" y="1731926"/>
            <a:ext cx="816211" cy="545018"/>
          </a:xfrm>
          <a:prstGeom prst="rect">
            <a:avLst/>
          </a:prstGeom>
        </p:spPr>
      </p:pic>
      <p:pic>
        <p:nvPicPr>
          <p:cNvPr id="5" name="Picture 4"/>
          <p:cNvPicPr>
            <a:picLocks noChangeAspect="1"/>
          </p:cNvPicPr>
          <p:nvPr/>
        </p:nvPicPr>
        <p:blipFill>
          <a:blip r:embed="rId3"/>
          <a:stretch>
            <a:fillRect/>
          </a:stretch>
        </p:blipFill>
        <p:spPr>
          <a:xfrm>
            <a:off x="292714" y="2512503"/>
            <a:ext cx="816211" cy="545018"/>
          </a:xfrm>
          <a:prstGeom prst="rect">
            <a:avLst/>
          </a:prstGeom>
        </p:spPr>
      </p:pic>
      <p:pic>
        <p:nvPicPr>
          <p:cNvPr id="7" name="Picture 6"/>
          <p:cNvPicPr>
            <a:picLocks noChangeAspect="1"/>
          </p:cNvPicPr>
          <p:nvPr/>
        </p:nvPicPr>
        <p:blipFill>
          <a:blip r:embed="rId3"/>
          <a:stretch>
            <a:fillRect/>
          </a:stretch>
        </p:blipFill>
        <p:spPr>
          <a:xfrm>
            <a:off x="302137" y="4839356"/>
            <a:ext cx="816211" cy="545018"/>
          </a:xfrm>
          <a:prstGeom prst="rect">
            <a:avLst/>
          </a:prstGeom>
        </p:spPr>
      </p:pic>
      <p:pic>
        <p:nvPicPr>
          <p:cNvPr id="12" name="Picture 11"/>
          <p:cNvPicPr>
            <a:picLocks noChangeAspect="1"/>
          </p:cNvPicPr>
          <p:nvPr/>
        </p:nvPicPr>
        <p:blipFill>
          <a:blip r:embed="rId3"/>
          <a:stretch>
            <a:fillRect/>
          </a:stretch>
        </p:blipFill>
        <p:spPr>
          <a:xfrm>
            <a:off x="292714" y="4056080"/>
            <a:ext cx="816211" cy="545018"/>
          </a:xfrm>
          <a:prstGeom prst="rect">
            <a:avLst/>
          </a:prstGeom>
        </p:spPr>
      </p:pic>
      <p:pic>
        <p:nvPicPr>
          <p:cNvPr id="13" name="Picture 12"/>
          <p:cNvPicPr>
            <a:picLocks noChangeAspect="1"/>
          </p:cNvPicPr>
          <p:nvPr/>
        </p:nvPicPr>
        <p:blipFill>
          <a:blip r:embed="rId3"/>
          <a:stretch>
            <a:fillRect/>
          </a:stretch>
        </p:blipFill>
        <p:spPr>
          <a:xfrm>
            <a:off x="292714" y="3325575"/>
            <a:ext cx="816211" cy="545018"/>
          </a:xfrm>
          <a:prstGeom prst="rect">
            <a:avLst/>
          </a:prstGeom>
        </p:spPr>
      </p:pic>
      <p:pic>
        <p:nvPicPr>
          <p:cNvPr id="14" name="Picture 13"/>
          <p:cNvPicPr>
            <a:picLocks noChangeAspect="1"/>
          </p:cNvPicPr>
          <p:nvPr/>
        </p:nvPicPr>
        <p:blipFill>
          <a:blip r:embed="rId3"/>
          <a:stretch>
            <a:fillRect/>
          </a:stretch>
        </p:blipFill>
        <p:spPr>
          <a:xfrm>
            <a:off x="338486" y="5536774"/>
            <a:ext cx="816211" cy="545018"/>
          </a:xfrm>
          <a:prstGeom prst="rect">
            <a:avLst/>
          </a:prstGeom>
        </p:spPr>
      </p:pic>
    </p:spTree>
    <p:extLst>
      <p:ext uri="{BB962C8B-B14F-4D97-AF65-F5344CB8AC3E}">
        <p14:creationId xmlns:p14="http://schemas.microsoft.com/office/powerpoint/2010/main" val="30774312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1458" y="949234"/>
            <a:ext cx="2612571" cy="1469571"/>
          </a:xfrm>
          <a:prstGeom prst="rect">
            <a:avLst/>
          </a:prstGeom>
        </p:spPr>
      </p:pic>
      <p:sp>
        <p:nvSpPr>
          <p:cNvPr id="5" name="Title 1"/>
          <p:cNvSpPr>
            <a:spLocks noGrp="1"/>
          </p:cNvSpPr>
          <p:nvPr>
            <p:ph type="title"/>
          </p:nvPr>
        </p:nvSpPr>
        <p:spPr>
          <a:xfrm>
            <a:off x="3238092" y="4228316"/>
            <a:ext cx="5373492" cy="1347924"/>
          </a:xfrm>
        </p:spPr>
        <p:txBody>
          <a:bodyPr>
            <a:normAutofit fontScale="90000"/>
          </a:bodyPr>
          <a:lstStyle/>
          <a:p>
            <a:r>
              <a:rPr lang="en-US" b="1" dirty="0" smtClean="0"/>
              <a:t>Marijuana is </a:t>
            </a:r>
            <a:r>
              <a:rPr lang="en-US" b="1" i="1" dirty="0" smtClean="0"/>
              <a:t>still</a:t>
            </a:r>
            <a:r>
              <a:rPr lang="en-US" b="1" dirty="0"/>
              <a:t> </a:t>
            </a:r>
            <a:r>
              <a:rPr lang="en-US" b="1" dirty="0" smtClean="0"/>
              <a:t>a Schedule I substance</a:t>
            </a:r>
            <a:endParaRPr lang="en-US" b="1" dirty="0"/>
          </a:p>
        </p:txBody>
      </p:sp>
      <p:sp>
        <p:nvSpPr>
          <p:cNvPr id="6" name="Content Placeholder 2"/>
          <p:cNvSpPr>
            <a:spLocks noGrp="1"/>
          </p:cNvSpPr>
          <p:nvPr>
            <p:ph sz="quarter" idx="4294967295"/>
          </p:nvPr>
        </p:nvSpPr>
        <p:spPr>
          <a:xfrm>
            <a:off x="1143000" y="459973"/>
            <a:ext cx="6718008" cy="4112623"/>
          </a:xfrm>
          <a:prstGeom prst="rect">
            <a:avLst/>
          </a:prstGeom>
        </p:spPr>
        <p:txBody>
          <a:bodyPr>
            <a:normAutofit fontScale="85000" lnSpcReduction="10000"/>
          </a:bodyPr>
          <a:lstStyle/>
          <a:p>
            <a:pPr marL="0" indent="0">
              <a:buNone/>
            </a:pPr>
            <a:r>
              <a:rPr lang="en-US" sz="3800" b="1" dirty="0" smtClean="0"/>
              <a:t>Controlled Substances Act </a:t>
            </a:r>
            <a:r>
              <a:rPr lang="en-US" sz="3800" dirty="0" smtClean="0"/>
              <a:t>(1970)</a:t>
            </a:r>
          </a:p>
          <a:p>
            <a:endParaRPr lang="en-US" dirty="0" smtClean="0"/>
          </a:p>
          <a:p>
            <a:pPr marL="45720" indent="0">
              <a:buNone/>
            </a:pPr>
            <a:endParaRPr lang="en-US" sz="800" dirty="0"/>
          </a:p>
          <a:p>
            <a:pPr>
              <a:lnSpc>
                <a:spcPct val="120000"/>
              </a:lnSpc>
            </a:pPr>
            <a:r>
              <a:rPr lang="en-US" dirty="0" smtClean="0"/>
              <a:t>The drug or other substance…</a:t>
            </a:r>
          </a:p>
          <a:p>
            <a:pPr marL="45720" indent="0">
              <a:lnSpc>
                <a:spcPct val="120000"/>
              </a:lnSpc>
              <a:buNone/>
            </a:pPr>
            <a:r>
              <a:rPr lang="en-US" dirty="0"/>
              <a:t> </a:t>
            </a:r>
            <a:r>
              <a:rPr lang="en-US" dirty="0" smtClean="0"/>
              <a:t>   1. …has a high potential for abuse</a:t>
            </a:r>
          </a:p>
          <a:p>
            <a:pPr marL="45720" indent="0">
              <a:lnSpc>
                <a:spcPct val="120000"/>
              </a:lnSpc>
              <a:buNone/>
            </a:pPr>
            <a:r>
              <a:rPr lang="en-US" dirty="0"/>
              <a:t> </a:t>
            </a:r>
            <a:r>
              <a:rPr lang="en-US" dirty="0" smtClean="0"/>
              <a:t>   2. …has no currently accepted medical use</a:t>
            </a:r>
          </a:p>
          <a:p>
            <a:pPr>
              <a:lnSpc>
                <a:spcPct val="120000"/>
              </a:lnSpc>
            </a:pPr>
            <a:r>
              <a:rPr lang="en-US" dirty="0" smtClean="0"/>
              <a:t>There is a lack of accepted safety for use of the drug…under medical supervision…</a:t>
            </a:r>
          </a:p>
        </p:txBody>
      </p:sp>
      <p:sp>
        <p:nvSpPr>
          <p:cNvPr id="2" name="TextBox 1"/>
          <p:cNvSpPr txBox="1"/>
          <p:nvPr/>
        </p:nvSpPr>
        <p:spPr>
          <a:xfrm>
            <a:off x="727958" y="5700156"/>
            <a:ext cx="6706734" cy="830997"/>
          </a:xfrm>
          <a:prstGeom prst="rect">
            <a:avLst/>
          </a:prstGeom>
          <a:noFill/>
        </p:spPr>
        <p:txBody>
          <a:bodyPr wrap="none" rtlCol="0">
            <a:spAutoFit/>
          </a:bodyPr>
          <a:lstStyle/>
          <a:p>
            <a:pPr algn="ctr"/>
            <a:r>
              <a:rPr lang="en-US" sz="2400" b="1" dirty="0" smtClean="0">
                <a:solidFill>
                  <a:srgbClr val="FF0000"/>
                </a:solidFill>
              </a:rPr>
              <a:t>Makes it more difficult to conduct research funded</a:t>
            </a:r>
          </a:p>
          <a:p>
            <a:pPr algn="ctr"/>
            <a:r>
              <a:rPr lang="en-US" sz="2400" b="1" dirty="0" smtClean="0">
                <a:solidFill>
                  <a:srgbClr val="FF0000"/>
                </a:solidFill>
              </a:rPr>
              <a:t>by the National Institute on Drug Abuse (NIDA)</a:t>
            </a:r>
            <a:endParaRPr lang="en-US" sz="2400" b="1" dirty="0">
              <a:solidFill>
                <a:srgbClr val="FF0000"/>
              </a:solidFill>
            </a:endParaRPr>
          </a:p>
        </p:txBody>
      </p:sp>
    </p:spTree>
    <p:extLst>
      <p:ext uri="{BB962C8B-B14F-4D97-AF65-F5344CB8AC3E}">
        <p14:creationId xmlns:p14="http://schemas.microsoft.com/office/powerpoint/2010/main" val="19928253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9539" y="177800"/>
            <a:ext cx="7584922" cy="838201"/>
          </a:xfrm>
        </p:spPr>
        <p:txBody>
          <a:bodyPr>
            <a:normAutofit/>
          </a:bodyPr>
          <a:lstStyle/>
          <a:p>
            <a:r>
              <a:rPr lang="en-US" b="1" dirty="0" smtClean="0"/>
              <a:t>Cannabis contains cannabinoids</a:t>
            </a:r>
            <a:endParaRPr lang="en-US" b="1" dirty="0"/>
          </a:p>
        </p:txBody>
      </p:sp>
      <p:sp>
        <p:nvSpPr>
          <p:cNvPr id="5" name="Content Placeholder 2"/>
          <p:cNvSpPr>
            <a:spLocks noGrp="1"/>
          </p:cNvSpPr>
          <p:nvPr>
            <p:ph sz="quarter" idx="4294967295"/>
          </p:nvPr>
        </p:nvSpPr>
        <p:spPr>
          <a:xfrm>
            <a:off x="493509" y="5271551"/>
            <a:ext cx="8293871" cy="1346931"/>
          </a:xfrm>
          <a:prstGeom prst="rect">
            <a:avLst/>
          </a:prstGeom>
        </p:spPr>
        <p:txBody>
          <a:bodyPr>
            <a:normAutofit fontScale="85000" lnSpcReduction="20000"/>
          </a:bodyPr>
          <a:lstStyle/>
          <a:p>
            <a:r>
              <a:rPr lang="en-US" dirty="0" smtClean="0"/>
              <a:t>More than 100!</a:t>
            </a:r>
            <a:endParaRPr lang="en-US" dirty="0"/>
          </a:p>
          <a:p>
            <a:r>
              <a:rPr lang="en-US" dirty="0" smtClean="0"/>
              <a:t>Concentrated in resin</a:t>
            </a:r>
          </a:p>
          <a:p>
            <a:r>
              <a:rPr lang="en-US" i="1" dirty="0" smtClean="0"/>
              <a:t>Lots of variability, </a:t>
            </a:r>
            <a:r>
              <a:rPr lang="en-US" dirty="0" smtClean="0"/>
              <a:t>depending on strain, other factors…</a:t>
            </a:r>
          </a:p>
        </p:txBody>
      </p:sp>
      <p:pic>
        <p:nvPicPr>
          <p:cNvPr id="6" name="Picture 5"/>
          <p:cNvPicPr>
            <a:picLocks noChangeAspect="1"/>
          </p:cNvPicPr>
          <p:nvPr/>
        </p:nvPicPr>
        <p:blipFill>
          <a:blip r:embed="rId2"/>
          <a:stretch>
            <a:fillRect/>
          </a:stretch>
        </p:blipFill>
        <p:spPr>
          <a:xfrm>
            <a:off x="3565875" y="1775657"/>
            <a:ext cx="4347797" cy="3978644"/>
          </a:xfrm>
          <a:prstGeom prst="rect">
            <a:avLst/>
          </a:prstGeom>
        </p:spPr>
      </p:pic>
      <p:pic>
        <p:nvPicPr>
          <p:cNvPr id="7" name="Picture 6"/>
          <p:cNvPicPr>
            <a:picLocks noChangeAspect="1"/>
          </p:cNvPicPr>
          <p:nvPr/>
        </p:nvPicPr>
        <p:blipFill>
          <a:blip r:embed="rId3"/>
          <a:stretch>
            <a:fillRect/>
          </a:stretch>
        </p:blipFill>
        <p:spPr>
          <a:xfrm>
            <a:off x="559083" y="1775657"/>
            <a:ext cx="3193143" cy="3193143"/>
          </a:xfrm>
          <a:prstGeom prst="rect">
            <a:avLst/>
          </a:prstGeom>
        </p:spPr>
      </p:pic>
      <p:sp>
        <p:nvSpPr>
          <p:cNvPr id="8" name="Up Arrow 7"/>
          <p:cNvSpPr/>
          <p:nvPr/>
        </p:nvSpPr>
        <p:spPr>
          <a:xfrm>
            <a:off x="5007254" y="1775657"/>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290734" y="1474811"/>
            <a:ext cx="838691" cy="369332"/>
          </a:xfrm>
          <a:prstGeom prst="rect">
            <a:avLst/>
          </a:prstGeom>
          <a:noFill/>
        </p:spPr>
        <p:txBody>
          <a:bodyPr wrap="none" rtlCol="0">
            <a:spAutoFit/>
          </a:bodyPr>
          <a:lstStyle/>
          <a:p>
            <a:r>
              <a:rPr lang="en-US" dirty="0" smtClean="0"/>
              <a:t>Indicas</a:t>
            </a:r>
            <a:endParaRPr lang="en-US" dirty="0"/>
          </a:p>
        </p:txBody>
      </p:sp>
      <p:sp>
        <p:nvSpPr>
          <p:cNvPr id="10" name="Up Arrow 9"/>
          <p:cNvSpPr/>
          <p:nvPr/>
        </p:nvSpPr>
        <p:spPr>
          <a:xfrm>
            <a:off x="7143010" y="3580830"/>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317923" y="3571658"/>
            <a:ext cx="838691" cy="369332"/>
          </a:xfrm>
          <a:prstGeom prst="rect">
            <a:avLst/>
          </a:prstGeom>
          <a:noFill/>
        </p:spPr>
        <p:txBody>
          <a:bodyPr wrap="none" rtlCol="0">
            <a:spAutoFit/>
          </a:bodyPr>
          <a:lstStyle/>
          <a:p>
            <a:r>
              <a:rPr lang="en-US" dirty="0" smtClean="0"/>
              <a:t>Sativas</a:t>
            </a:r>
            <a:endParaRPr lang="en-US" dirty="0"/>
          </a:p>
        </p:txBody>
      </p:sp>
      <p:sp>
        <p:nvSpPr>
          <p:cNvPr id="2" name="TextBox 1"/>
          <p:cNvSpPr txBox="1"/>
          <p:nvPr/>
        </p:nvSpPr>
        <p:spPr>
          <a:xfrm>
            <a:off x="559083" y="858919"/>
            <a:ext cx="8228297" cy="307777"/>
          </a:xfrm>
          <a:prstGeom prst="rect">
            <a:avLst/>
          </a:prstGeom>
          <a:noFill/>
        </p:spPr>
        <p:txBody>
          <a:bodyPr wrap="none" rtlCol="0">
            <a:spAutoFit/>
          </a:bodyPr>
          <a:lstStyle/>
          <a:p>
            <a:r>
              <a:rPr lang="en-US" sz="1400" dirty="0" smtClean="0"/>
              <a:t>SOURCE:  </a:t>
            </a:r>
            <a:r>
              <a:rPr lang="en-US" sz="1400" dirty="0"/>
              <a:t>Cannabis, a complex plant: different compounds and different effects on </a:t>
            </a:r>
            <a:r>
              <a:rPr lang="en-US" sz="1400" dirty="0" smtClean="0"/>
              <a:t>individuals, Atakan (2012)</a:t>
            </a:r>
            <a:endParaRPr lang="en-US" sz="1400" dirty="0"/>
          </a:p>
        </p:txBody>
      </p:sp>
      <p:pic>
        <p:nvPicPr>
          <p:cNvPr id="3" name="Picture 2"/>
          <p:cNvPicPr>
            <a:picLocks noChangeAspect="1"/>
          </p:cNvPicPr>
          <p:nvPr/>
        </p:nvPicPr>
        <p:blipFill>
          <a:blip r:embed="rId4"/>
          <a:stretch>
            <a:fillRect/>
          </a:stretch>
        </p:blipFill>
        <p:spPr>
          <a:xfrm>
            <a:off x="7181341" y="1308796"/>
            <a:ext cx="1606039" cy="1070693"/>
          </a:xfrm>
          <a:prstGeom prst="rect">
            <a:avLst/>
          </a:prstGeom>
        </p:spPr>
      </p:pic>
      <p:pic>
        <p:nvPicPr>
          <p:cNvPr id="12" name="Picture 11"/>
          <p:cNvPicPr>
            <a:picLocks noChangeAspect="1"/>
          </p:cNvPicPr>
          <p:nvPr/>
        </p:nvPicPr>
        <p:blipFill>
          <a:blip r:embed="rId5"/>
          <a:stretch>
            <a:fillRect/>
          </a:stretch>
        </p:blipFill>
        <p:spPr>
          <a:xfrm>
            <a:off x="8029304" y="2586755"/>
            <a:ext cx="670314" cy="2684795"/>
          </a:xfrm>
          <a:prstGeom prst="rect">
            <a:avLst/>
          </a:prstGeom>
        </p:spPr>
      </p:pic>
      <p:pic>
        <p:nvPicPr>
          <p:cNvPr id="15" name="Picture 14"/>
          <p:cNvPicPr>
            <a:picLocks noChangeAspect="1"/>
          </p:cNvPicPr>
          <p:nvPr/>
        </p:nvPicPr>
        <p:blipFill>
          <a:blip r:embed="rId6"/>
          <a:stretch>
            <a:fillRect/>
          </a:stretch>
        </p:blipFill>
        <p:spPr>
          <a:xfrm>
            <a:off x="5123809" y="3543119"/>
            <a:ext cx="699852" cy="795742"/>
          </a:xfrm>
          <a:prstGeom prst="rect">
            <a:avLst/>
          </a:prstGeom>
        </p:spPr>
      </p:pic>
    </p:spTree>
    <p:extLst>
      <p:ext uri="{BB962C8B-B14F-4D97-AF65-F5344CB8AC3E}">
        <p14:creationId xmlns:p14="http://schemas.microsoft.com/office/powerpoint/2010/main" val="22812108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35059" y="4143088"/>
            <a:ext cx="5938666" cy="782144"/>
          </a:xfrm>
        </p:spPr>
        <p:txBody>
          <a:bodyPr>
            <a:normAutofit/>
          </a:bodyPr>
          <a:lstStyle/>
          <a:p>
            <a:pPr algn="l"/>
            <a:r>
              <a:rPr lang="en-US" sz="3200" b="1" dirty="0" smtClean="0"/>
              <a:t>Marijuana is</a:t>
            </a:r>
            <a:r>
              <a:rPr lang="en-US" sz="3200" b="1" dirty="0"/>
              <a:t> </a:t>
            </a:r>
            <a:r>
              <a:rPr lang="en-US" sz="3200" b="1" dirty="0" smtClean="0"/>
              <a:t>smoked…and eaten</a:t>
            </a:r>
            <a:endParaRPr lang="en-US" sz="3200" b="1" dirty="0"/>
          </a:p>
        </p:txBody>
      </p:sp>
      <p:sp>
        <p:nvSpPr>
          <p:cNvPr id="5" name="Content Placeholder 2"/>
          <p:cNvSpPr>
            <a:spLocks noGrp="1"/>
          </p:cNvSpPr>
          <p:nvPr>
            <p:ph sz="quarter" idx="4294967295"/>
          </p:nvPr>
        </p:nvSpPr>
        <p:spPr>
          <a:xfrm>
            <a:off x="497749" y="393675"/>
            <a:ext cx="8187119" cy="675689"/>
          </a:xfrm>
          <a:prstGeom prst="rect">
            <a:avLst/>
          </a:prstGeom>
        </p:spPr>
        <p:txBody>
          <a:bodyPr/>
          <a:lstStyle/>
          <a:p>
            <a:pPr marL="0" indent="0">
              <a:buNone/>
            </a:pPr>
            <a:r>
              <a:rPr lang="en-US" sz="3600" b="1" dirty="0" smtClean="0"/>
              <a:t>Method of drug administration matters</a:t>
            </a:r>
          </a:p>
          <a:p>
            <a:pPr marL="0" indent="0">
              <a:buNone/>
            </a:pPr>
            <a:endParaRPr lang="en-US" sz="3600" b="1" dirty="0"/>
          </a:p>
        </p:txBody>
      </p:sp>
      <p:pic>
        <p:nvPicPr>
          <p:cNvPr id="6" name="Picture 5"/>
          <p:cNvPicPr>
            <a:picLocks noChangeAspect="1"/>
          </p:cNvPicPr>
          <p:nvPr/>
        </p:nvPicPr>
        <p:blipFill>
          <a:blip r:embed="rId2"/>
          <a:stretch>
            <a:fillRect/>
          </a:stretch>
        </p:blipFill>
        <p:spPr>
          <a:xfrm>
            <a:off x="1142999" y="1105938"/>
            <a:ext cx="3096381" cy="2322286"/>
          </a:xfrm>
          <a:prstGeom prst="rect">
            <a:avLst/>
          </a:prstGeom>
        </p:spPr>
      </p:pic>
      <p:pic>
        <p:nvPicPr>
          <p:cNvPr id="7" name="Picture 6"/>
          <p:cNvPicPr>
            <a:picLocks noChangeAspect="1"/>
          </p:cNvPicPr>
          <p:nvPr/>
        </p:nvPicPr>
        <p:blipFill>
          <a:blip r:embed="rId3"/>
          <a:stretch>
            <a:fillRect/>
          </a:stretch>
        </p:blipFill>
        <p:spPr>
          <a:xfrm>
            <a:off x="4742087" y="1105938"/>
            <a:ext cx="3483429" cy="2322286"/>
          </a:xfrm>
          <a:prstGeom prst="rect">
            <a:avLst/>
          </a:prstGeom>
        </p:spPr>
      </p:pic>
      <p:sp>
        <p:nvSpPr>
          <p:cNvPr id="8" name="TextBox 7"/>
          <p:cNvSpPr txBox="1"/>
          <p:nvPr/>
        </p:nvSpPr>
        <p:spPr>
          <a:xfrm>
            <a:off x="1054004" y="3435202"/>
            <a:ext cx="7376166" cy="707886"/>
          </a:xfrm>
          <a:prstGeom prst="rect">
            <a:avLst/>
          </a:prstGeom>
          <a:noFill/>
        </p:spPr>
        <p:txBody>
          <a:bodyPr wrap="square" rtlCol="0">
            <a:spAutoFit/>
          </a:bodyPr>
          <a:lstStyle/>
          <a:p>
            <a:r>
              <a:rPr lang="en-US" sz="2000" dirty="0" smtClean="0"/>
              <a:t>Burning vaporizes cannabinoids, which reach the brain in seconds.</a:t>
            </a:r>
          </a:p>
          <a:p>
            <a:r>
              <a:rPr lang="en-US" sz="2000" dirty="0" smtClean="0"/>
              <a:t>Oral administration delivers less THC, CBD, CBN, etc. more slowly…</a:t>
            </a:r>
            <a:endParaRPr lang="en-US" sz="2000" dirty="0"/>
          </a:p>
        </p:txBody>
      </p:sp>
      <p:pic>
        <p:nvPicPr>
          <p:cNvPr id="9" name="Picture 8"/>
          <p:cNvPicPr>
            <a:picLocks noChangeAspect="1"/>
          </p:cNvPicPr>
          <p:nvPr/>
        </p:nvPicPr>
        <p:blipFill>
          <a:blip r:embed="rId4"/>
          <a:stretch>
            <a:fillRect/>
          </a:stretch>
        </p:blipFill>
        <p:spPr>
          <a:xfrm>
            <a:off x="6801571" y="4366715"/>
            <a:ext cx="1557185" cy="1966971"/>
          </a:xfrm>
          <a:prstGeom prst="rect">
            <a:avLst/>
          </a:prstGeom>
        </p:spPr>
      </p:pic>
      <p:sp>
        <p:nvSpPr>
          <p:cNvPr id="10" name="TextBox 9"/>
          <p:cNvSpPr txBox="1"/>
          <p:nvPr/>
        </p:nvSpPr>
        <p:spPr>
          <a:xfrm>
            <a:off x="755205" y="4856358"/>
            <a:ext cx="5465984" cy="1477328"/>
          </a:xfrm>
          <a:prstGeom prst="rect">
            <a:avLst/>
          </a:prstGeom>
          <a:noFill/>
        </p:spPr>
        <p:txBody>
          <a:bodyPr wrap="none" rtlCol="0">
            <a:spAutoFit/>
          </a:bodyPr>
          <a:lstStyle/>
          <a:p>
            <a:r>
              <a:rPr lang="en-US" i="1" dirty="0" smtClean="0"/>
              <a:t>“I </a:t>
            </a:r>
            <a:r>
              <a:rPr lang="en-US" i="1" dirty="0"/>
              <a:t>strained to remember where I was or even what I was </a:t>
            </a:r>
            <a:endParaRPr lang="en-US" i="1" dirty="0" smtClean="0"/>
          </a:p>
          <a:p>
            <a:r>
              <a:rPr lang="en-US" i="1" dirty="0" smtClean="0"/>
              <a:t>wearing</a:t>
            </a:r>
            <a:r>
              <a:rPr lang="en-US" i="1" dirty="0"/>
              <a:t>, touching my green corduroy jeans and staring </a:t>
            </a:r>
            <a:endParaRPr lang="en-US" i="1" dirty="0" smtClean="0"/>
          </a:p>
          <a:p>
            <a:r>
              <a:rPr lang="en-US" i="1" dirty="0" smtClean="0"/>
              <a:t>at </a:t>
            </a:r>
            <a:r>
              <a:rPr lang="en-US" i="1" dirty="0"/>
              <a:t>the exposed-brick wall. As my paranoia deepened, </a:t>
            </a:r>
            <a:endParaRPr lang="en-US" i="1" dirty="0" smtClean="0"/>
          </a:p>
          <a:p>
            <a:r>
              <a:rPr lang="en-US" i="1" dirty="0" smtClean="0"/>
              <a:t>I </a:t>
            </a:r>
            <a:r>
              <a:rPr lang="en-US" i="1" dirty="0"/>
              <a:t>became convinced that I had died and no one </a:t>
            </a:r>
            <a:endParaRPr lang="en-US" i="1" dirty="0" smtClean="0"/>
          </a:p>
          <a:p>
            <a:r>
              <a:rPr lang="en-US" i="1" dirty="0" smtClean="0"/>
              <a:t>was </a:t>
            </a:r>
            <a:r>
              <a:rPr lang="en-US" i="1" dirty="0"/>
              <a:t>telling </a:t>
            </a:r>
            <a:r>
              <a:rPr lang="en-US" i="1" dirty="0" smtClean="0"/>
              <a:t>me…”  New York Times, 6/3/13</a:t>
            </a:r>
            <a:endParaRPr lang="en-US" dirty="0"/>
          </a:p>
        </p:txBody>
      </p:sp>
    </p:spTree>
    <p:extLst>
      <p:ext uri="{BB962C8B-B14F-4D97-AF65-F5344CB8AC3E}">
        <p14:creationId xmlns:p14="http://schemas.microsoft.com/office/powerpoint/2010/main" val="41277578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70856" y="309192"/>
            <a:ext cx="7553250" cy="1303949"/>
          </a:xfrm>
        </p:spPr>
        <p:txBody>
          <a:bodyPr>
            <a:normAutofit fontScale="90000"/>
          </a:bodyPr>
          <a:lstStyle/>
          <a:p>
            <a:r>
              <a:rPr lang="en-US" b="1" dirty="0" smtClean="0"/>
              <a:t>Cannabinoids act at cannabinoid receptors:  CB1 and CB2</a:t>
            </a:r>
            <a:endParaRPr lang="en-US" b="1" dirty="0"/>
          </a:p>
        </p:txBody>
      </p:sp>
      <p:sp>
        <p:nvSpPr>
          <p:cNvPr id="5" name="Content Placeholder 2"/>
          <p:cNvSpPr>
            <a:spLocks noGrp="1"/>
          </p:cNvSpPr>
          <p:nvPr>
            <p:ph sz="quarter" idx="4294967295"/>
          </p:nvPr>
        </p:nvSpPr>
        <p:spPr>
          <a:xfrm>
            <a:off x="6402794" y="1741557"/>
            <a:ext cx="2386702" cy="3409660"/>
          </a:xfrm>
          <a:prstGeom prst="rect">
            <a:avLst/>
          </a:prstGeom>
        </p:spPr>
        <p:txBody>
          <a:bodyPr>
            <a:normAutofit fontScale="85000" lnSpcReduction="20000"/>
          </a:bodyPr>
          <a:lstStyle/>
          <a:p>
            <a:pPr marL="45720" indent="0">
              <a:buNone/>
            </a:pPr>
            <a:r>
              <a:rPr lang="en-US" b="1" u="sng" dirty="0" smtClean="0"/>
              <a:t>CB1 Receptors</a:t>
            </a:r>
            <a:r>
              <a:rPr lang="en-US" b="1" dirty="0" smtClean="0"/>
              <a:t> </a:t>
            </a:r>
          </a:p>
          <a:p>
            <a:pPr marL="45720" indent="0">
              <a:buNone/>
            </a:pPr>
            <a:r>
              <a:rPr lang="en-US" i="1" dirty="0" smtClean="0"/>
              <a:t>Abundant!</a:t>
            </a:r>
          </a:p>
          <a:p>
            <a:pPr marL="45720" indent="0">
              <a:buNone/>
            </a:pPr>
            <a:r>
              <a:rPr lang="en-US" dirty="0" smtClean="0"/>
              <a:t>Cerebellum</a:t>
            </a:r>
          </a:p>
          <a:p>
            <a:pPr marL="45720" indent="0">
              <a:buNone/>
            </a:pPr>
            <a:r>
              <a:rPr lang="en-US" dirty="0" smtClean="0"/>
              <a:t>Basal ganglia</a:t>
            </a:r>
          </a:p>
          <a:p>
            <a:pPr marL="45720" indent="0">
              <a:buNone/>
            </a:pPr>
            <a:r>
              <a:rPr lang="en-US" dirty="0" smtClean="0"/>
              <a:t>Hippocampus</a:t>
            </a:r>
          </a:p>
          <a:p>
            <a:pPr marL="45720" indent="0">
              <a:buNone/>
            </a:pPr>
            <a:r>
              <a:rPr lang="en-US" dirty="0" smtClean="0"/>
              <a:t>Brainstem</a:t>
            </a:r>
          </a:p>
          <a:p>
            <a:pPr marL="45720" indent="0">
              <a:buNone/>
            </a:pPr>
            <a:r>
              <a:rPr lang="en-US" dirty="0" smtClean="0"/>
              <a:t>Spinal cord</a:t>
            </a:r>
          </a:p>
          <a:p>
            <a:pPr marL="45720" indent="0">
              <a:buNone/>
            </a:pPr>
            <a:r>
              <a:rPr lang="en-US" dirty="0" smtClean="0"/>
              <a:t>Neocortex</a:t>
            </a:r>
          </a:p>
          <a:p>
            <a:pPr marL="45720" indent="0">
              <a:buNone/>
            </a:pPr>
            <a:endParaRPr lang="en-US" dirty="0"/>
          </a:p>
        </p:txBody>
      </p:sp>
      <p:pic>
        <p:nvPicPr>
          <p:cNvPr id="6" name="Picture 5"/>
          <p:cNvPicPr>
            <a:picLocks noChangeAspect="1"/>
          </p:cNvPicPr>
          <p:nvPr/>
        </p:nvPicPr>
        <p:blipFill>
          <a:blip r:embed="rId2"/>
          <a:stretch>
            <a:fillRect/>
          </a:stretch>
        </p:blipFill>
        <p:spPr>
          <a:xfrm>
            <a:off x="544285" y="1741557"/>
            <a:ext cx="5624287" cy="3188350"/>
          </a:xfrm>
          <a:prstGeom prst="rect">
            <a:avLst/>
          </a:prstGeom>
        </p:spPr>
      </p:pic>
      <p:sp>
        <p:nvSpPr>
          <p:cNvPr id="7" name="TextBox 6"/>
          <p:cNvSpPr txBox="1"/>
          <p:nvPr/>
        </p:nvSpPr>
        <p:spPr>
          <a:xfrm>
            <a:off x="699218" y="4948050"/>
            <a:ext cx="5247650" cy="369332"/>
          </a:xfrm>
          <a:prstGeom prst="rect">
            <a:avLst/>
          </a:prstGeom>
          <a:noFill/>
        </p:spPr>
        <p:txBody>
          <a:bodyPr wrap="none" rtlCol="0">
            <a:spAutoFit/>
          </a:bodyPr>
          <a:lstStyle/>
          <a:p>
            <a:r>
              <a:rPr lang="da-DK" dirty="0" smtClean="0"/>
              <a:t>SOURCE:  </a:t>
            </a:r>
            <a:r>
              <a:rPr lang="da-DK" i="1" dirty="0" err="1" smtClean="0"/>
              <a:t>Herkenham</a:t>
            </a:r>
            <a:r>
              <a:rPr lang="da-DK" i="1" dirty="0" smtClean="0"/>
              <a:t> </a:t>
            </a:r>
            <a:r>
              <a:rPr lang="da-DK" i="1" dirty="0"/>
              <a:t>et al. (1991) J. </a:t>
            </a:r>
            <a:r>
              <a:rPr lang="da-DK" i="1" dirty="0" err="1"/>
              <a:t>Neurosci</a:t>
            </a:r>
            <a:r>
              <a:rPr lang="da-DK" i="1" dirty="0"/>
              <a:t>. 11: </a:t>
            </a:r>
            <a:r>
              <a:rPr lang="da-DK" i="1" dirty="0" smtClean="0"/>
              <a:t>563</a:t>
            </a:r>
            <a:endParaRPr lang="en-US" dirty="0"/>
          </a:p>
        </p:txBody>
      </p:sp>
      <p:sp>
        <p:nvSpPr>
          <p:cNvPr id="8" name="TextBox 7"/>
          <p:cNvSpPr txBox="1"/>
          <p:nvPr/>
        </p:nvSpPr>
        <p:spPr>
          <a:xfrm>
            <a:off x="544285" y="5473005"/>
            <a:ext cx="8245211" cy="954107"/>
          </a:xfrm>
          <a:prstGeom prst="rect">
            <a:avLst/>
          </a:prstGeom>
          <a:noFill/>
        </p:spPr>
        <p:txBody>
          <a:bodyPr wrap="square" rtlCol="0">
            <a:spAutoFit/>
          </a:bodyPr>
          <a:lstStyle/>
          <a:p>
            <a:pPr algn="ctr"/>
            <a:r>
              <a:rPr lang="en-US" sz="2800" dirty="0" smtClean="0"/>
              <a:t>CNS </a:t>
            </a:r>
            <a:r>
              <a:rPr lang="en-US" sz="2800" dirty="0"/>
              <a:t>expression in areas important for </a:t>
            </a:r>
            <a:r>
              <a:rPr lang="en-US" sz="2800" dirty="0" smtClean="0"/>
              <a:t>motor </a:t>
            </a:r>
            <a:r>
              <a:rPr lang="en-US" sz="2800" dirty="0"/>
              <a:t>coordination, </a:t>
            </a:r>
            <a:r>
              <a:rPr lang="en-US" sz="2800" dirty="0" smtClean="0"/>
              <a:t>memory, nausea, decision making, pain…</a:t>
            </a:r>
            <a:endParaRPr lang="en-US" sz="2800" dirty="0"/>
          </a:p>
        </p:txBody>
      </p:sp>
    </p:spTree>
    <p:extLst>
      <p:ext uri="{BB962C8B-B14F-4D97-AF65-F5344CB8AC3E}">
        <p14:creationId xmlns:p14="http://schemas.microsoft.com/office/powerpoint/2010/main" val="12579903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5432" y="321993"/>
            <a:ext cx="7789334" cy="1335628"/>
          </a:xfrm>
        </p:spPr>
        <p:txBody>
          <a:bodyPr>
            <a:normAutofit fontScale="90000"/>
          </a:bodyPr>
          <a:lstStyle/>
          <a:p>
            <a:r>
              <a:rPr lang="en-US" b="1" dirty="0" smtClean="0"/>
              <a:t>Endogenous cannabinoid neurotransmitters</a:t>
            </a:r>
            <a:endParaRPr lang="en-US" b="1" dirty="0"/>
          </a:p>
        </p:txBody>
      </p:sp>
      <p:sp>
        <p:nvSpPr>
          <p:cNvPr id="5" name="Content Placeholder 2"/>
          <p:cNvSpPr>
            <a:spLocks noGrp="1"/>
          </p:cNvSpPr>
          <p:nvPr>
            <p:ph sz="quarter" idx="4294967295"/>
          </p:nvPr>
        </p:nvSpPr>
        <p:spPr>
          <a:xfrm>
            <a:off x="1092705" y="1657621"/>
            <a:ext cx="7222067" cy="1575699"/>
          </a:xfrm>
          <a:prstGeom prst="rect">
            <a:avLst/>
          </a:prstGeom>
        </p:spPr>
        <p:txBody>
          <a:bodyPr/>
          <a:lstStyle/>
          <a:p>
            <a:pPr marL="0" indent="0">
              <a:buNone/>
            </a:pPr>
            <a:r>
              <a:rPr lang="en-US" sz="2800" i="1" dirty="0" smtClean="0"/>
              <a:t>If we have receptors for cannabinoids like THC, why are they there?  </a:t>
            </a:r>
            <a:r>
              <a:rPr lang="en-US" sz="2800" dirty="0" smtClean="0"/>
              <a:t>What neurotransmitters act at these endogenous receptors..?</a:t>
            </a:r>
            <a:endParaRPr lang="en-US" sz="2800" dirty="0"/>
          </a:p>
        </p:txBody>
      </p:sp>
      <p:pic>
        <p:nvPicPr>
          <p:cNvPr id="6" name="Picture 5"/>
          <p:cNvPicPr>
            <a:picLocks noChangeAspect="1"/>
          </p:cNvPicPr>
          <p:nvPr/>
        </p:nvPicPr>
        <p:blipFill>
          <a:blip r:embed="rId2"/>
          <a:stretch>
            <a:fillRect/>
          </a:stretch>
        </p:blipFill>
        <p:spPr>
          <a:xfrm>
            <a:off x="1142999" y="3503647"/>
            <a:ext cx="2004983" cy="1934633"/>
          </a:xfrm>
          <a:prstGeom prst="rect">
            <a:avLst/>
          </a:prstGeom>
        </p:spPr>
      </p:pic>
      <p:pic>
        <p:nvPicPr>
          <p:cNvPr id="7" name="Picture 6"/>
          <p:cNvPicPr>
            <a:picLocks noChangeAspect="1"/>
          </p:cNvPicPr>
          <p:nvPr/>
        </p:nvPicPr>
        <p:blipFill>
          <a:blip r:embed="rId3"/>
          <a:stretch>
            <a:fillRect/>
          </a:stretch>
        </p:blipFill>
        <p:spPr>
          <a:xfrm>
            <a:off x="5350933" y="3080174"/>
            <a:ext cx="1600200" cy="1600200"/>
          </a:xfrm>
          <a:prstGeom prst="rect">
            <a:avLst/>
          </a:prstGeom>
        </p:spPr>
      </p:pic>
      <p:pic>
        <p:nvPicPr>
          <p:cNvPr id="8" name="Picture 7"/>
          <p:cNvPicPr>
            <a:picLocks noChangeAspect="1"/>
          </p:cNvPicPr>
          <p:nvPr/>
        </p:nvPicPr>
        <p:blipFill>
          <a:blip r:embed="rId4"/>
          <a:stretch>
            <a:fillRect/>
          </a:stretch>
        </p:blipFill>
        <p:spPr>
          <a:xfrm>
            <a:off x="7027333" y="4470964"/>
            <a:ext cx="1477433" cy="1711482"/>
          </a:xfrm>
          <a:prstGeom prst="rect">
            <a:avLst/>
          </a:prstGeom>
        </p:spPr>
      </p:pic>
      <p:sp>
        <p:nvSpPr>
          <p:cNvPr id="9" name="TextBox 8"/>
          <p:cNvSpPr txBox="1"/>
          <p:nvPr/>
        </p:nvSpPr>
        <p:spPr>
          <a:xfrm>
            <a:off x="1142999" y="5438280"/>
            <a:ext cx="4235955" cy="830997"/>
          </a:xfrm>
          <a:prstGeom prst="rect">
            <a:avLst/>
          </a:prstGeom>
          <a:noFill/>
        </p:spPr>
        <p:txBody>
          <a:bodyPr wrap="none" rtlCol="0">
            <a:spAutoFit/>
          </a:bodyPr>
          <a:lstStyle/>
          <a:p>
            <a:r>
              <a:rPr lang="en-US" sz="2400" dirty="0" smtClean="0"/>
              <a:t>Derived from arachidonic acid,</a:t>
            </a:r>
          </a:p>
          <a:p>
            <a:r>
              <a:rPr lang="en-US" sz="2400" dirty="0"/>
              <a:t>a</a:t>
            </a:r>
            <a:r>
              <a:rPr lang="en-US" sz="2400" dirty="0" smtClean="0"/>
              <a:t> fatty acid found in membranes</a:t>
            </a:r>
            <a:endParaRPr lang="en-US" sz="2400" dirty="0"/>
          </a:p>
        </p:txBody>
      </p:sp>
      <p:sp>
        <p:nvSpPr>
          <p:cNvPr id="10" name="TextBox 9"/>
          <p:cNvSpPr txBox="1"/>
          <p:nvPr/>
        </p:nvSpPr>
        <p:spPr>
          <a:xfrm>
            <a:off x="6847816" y="3601482"/>
            <a:ext cx="1816573" cy="461665"/>
          </a:xfrm>
          <a:prstGeom prst="rect">
            <a:avLst/>
          </a:prstGeom>
          <a:noFill/>
        </p:spPr>
        <p:txBody>
          <a:bodyPr wrap="none" rtlCol="0">
            <a:spAutoFit/>
          </a:bodyPr>
          <a:lstStyle/>
          <a:p>
            <a:r>
              <a:rPr lang="en-US" sz="2400" b="1" dirty="0" smtClean="0"/>
              <a:t>Anandamide</a:t>
            </a:r>
            <a:endParaRPr lang="en-US" sz="2400" b="1" dirty="0"/>
          </a:p>
        </p:txBody>
      </p:sp>
      <p:sp>
        <p:nvSpPr>
          <p:cNvPr id="11" name="TextBox 10"/>
          <p:cNvSpPr txBox="1"/>
          <p:nvPr/>
        </p:nvSpPr>
        <p:spPr>
          <a:xfrm>
            <a:off x="6674412" y="5773009"/>
            <a:ext cx="817501" cy="461665"/>
          </a:xfrm>
          <a:prstGeom prst="rect">
            <a:avLst/>
          </a:prstGeom>
          <a:noFill/>
        </p:spPr>
        <p:txBody>
          <a:bodyPr wrap="none" rtlCol="0">
            <a:spAutoFit/>
          </a:bodyPr>
          <a:lstStyle/>
          <a:p>
            <a:r>
              <a:rPr lang="en-US" sz="2400" b="1" dirty="0" smtClean="0"/>
              <a:t>2-AG</a:t>
            </a:r>
            <a:endParaRPr lang="en-US" sz="2400" b="1" dirty="0"/>
          </a:p>
        </p:txBody>
      </p:sp>
      <p:sp>
        <p:nvSpPr>
          <p:cNvPr id="12" name="Right Arrow 11"/>
          <p:cNvSpPr/>
          <p:nvPr/>
        </p:nvSpPr>
        <p:spPr>
          <a:xfrm>
            <a:off x="3386667" y="3728498"/>
            <a:ext cx="2065866" cy="48463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3386666" y="4846098"/>
            <a:ext cx="3429969" cy="48463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3794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extBox 3"/>
          <p:cNvSpPr txBox="1"/>
          <p:nvPr/>
        </p:nvSpPr>
        <p:spPr>
          <a:xfrm>
            <a:off x="116897" y="1863860"/>
            <a:ext cx="4330888" cy="1569660"/>
          </a:xfrm>
          <a:prstGeom prst="rect">
            <a:avLst/>
          </a:prstGeom>
          <a:noFill/>
        </p:spPr>
        <p:txBody>
          <a:bodyPr wrap="square" rtlCol="0">
            <a:spAutoFit/>
          </a:bodyPr>
          <a:lstStyle/>
          <a:p>
            <a:r>
              <a:rPr lang="en-US" sz="3200" b="1" dirty="0">
                <a:solidFill>
                  <a:srgbClr val="FC02FF"/>
                </a:solidFill>
              </a:rPr>
              <a:t>n</a:t>
            </a:r>
            <a:r>
              <a:rPr lang="en-US" sz="3200" b="1" dirty="0" smtClean="0">
                <a:solidFill>
                  <a:srgbClr val="FC02FF"/>
                </a:solidFill>
              </a:rPr>
              <a:t>wnoggin.org</a:t>
            </a:r>
          </a:p>
          <a:p>
            <a:endParaRPr lang="en-US" sz="800" b="1" dirty="0">
              <a:solidFill>
                <a:srgbClr val="FC02FF"/>
              </a:solidFill>
            </a:endParaRPr>
          </a:p>
          <a:p>
            <a:r>
              <a:rPr lang="en-US" sz="2400" b="1" dirty="0" smtClean="0">
                <a:solidFill>
                  <a:srgbClr val="FC02FF"/>
                </a:solidFill>
              </a:rPr>
              <a:t>Arts integrated neuroscience outreach for K-12 &amp; community</a:t>
            </a:r>
          </a:p>
          <a:p>
            <a:endParaRPr lang="en-US" sz="800" b="1" dirty="0">
              <a:solidFill>
                <a:srgbClr val="FC02FF"/>
              </a:solidFill>
            </a:endParaRPr>
          </a:p>
        </p:txBody>
      </p:sp>
      <p:pic>
        <p:nvPicPr>
          <p:cNvPr id="5" name="Picture 4" descr="imag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24" y="-1"/>
            <a:ext cx="4129576" cy="3248063"/>
          </a:xfrm>
          <a:prstGeom prst="rect">
            <a:avLst/>
          </a:prstGeom>
        </p:spPr>
      </p:pic>
      <p:pic>
        <p:nvPicPr>
          <p:cNvPr id="6" name="Picture 5"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1920"/>
            <a:ext cx="4634943" cy="3335558"/>
          </a:xfrm>
          <a:prstGeom prst="rect">
            <a:avLst/>
          </a:prstGeom>
        </p:spPr>
      </p:pic>
      <p:pic>
        <p:nvPicPr>
          <p:cNvPr id="7" name="Picture 6" descr="tc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8" y="0"/>
            <a:ext cx="5041062" cy="1820930"/>
          </a:xfrm>
          <a:prstGeom prst="rect">
            <a:avLst/>
          </a:prstGeom>
        </p:spPr>
      </p:pic>
      <p:pic>
        <p:nvPicPr>
          <p:cNvPr id="8" name="Picture 7" descr="SittonSci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4943" y="3248063"/>
            <a:ext cx="4509057" cy="3629415"/>
          </a:xfrm>
          <a:prstGeom prst="rect">
            <a:avLst/>
          </a:prstGeom>
        </p:spPr>
      </p:pic>
    </p:spTree>
    <p:extLst>
      <p:ext uri="{BB962C8B-B14F-4D97-AF65-F5344CB8AC3E}">
        <p14:creationId xmlns:p14="http://schemas.microsoft.com/office/powerpoint/2010/main" val="25109432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4562" y="274638"/>
            <a:ext cx="7458723" cy="872672"/>
          </a:xfrm>
        </p:spPr>
        <p:txBody>
          <a:bodyPr>
            <a:normAutofit/>
          </a:bodyPr>
          <a:lstStyle/>
          <a:p>
            <a:r>
              <a:rPr lang="en-US" b="1" dirty="0" smtClean="0"/>
              <a:t>Anxiety:  Genetic protection?</a:t>
            </a:r>
            <a:endParaRPr lang="en-US" b="1" dirty="0"/>
          </a:p>
        </p:txBody>
      </p:sp>
      <p:sp>
        <p:nvSpPr>
          <p:cNvPr id="5" name="Content Placeholder 2"/>
          <p:cNvSpPr>
            <a:spLocks noGrp="1"/>
          </p:cNvSpPr>
          <p:nvPr>
            <p:ph idx="1"/>
          </p:nvPr>
        </p:nvSpPr>
        <p:spPr>
          <a:xfrm>
            <a:off x="457200" y="1006123"/>
            <a:ext cx="8229600" cy="540656"/>
          </a:xfrm>
        </p:spPr>
        <p:txBody>
          <a:bodyPr>
            <a:normAutofit/>
          </a:bodyPr>
          <a:lstStyle/>
          <a:p>
            <a:pPr marL="0" indent="0">
              <a:buNone/>
            </a:pPr>
            <a:r>
              <a:rPr lang="en-US" sz="2400" dirty="0"/>
              <a:t>Decreased anxiety in humans and mice with FAAH C385</a:t>
            </a:r>
            <a:r>
              <a:rPr lang="en-US" sz="2400" u="sng" dirty="0"/>
              <a:t>A</a:t>
            </a:r>
          </a:p>
        </p:txBody>
      </p:sp>
      <p:pic>
        <p:nvPicPr>
          <p:cNvPr id="6" name="Picture 5"/>
          <p:cNvPicPr>
            <a:picLocks noChangeAspect="1"/>
          </p:cNvPicPr>
          <p:nvPr/>
        </p:nvPicPr>
        <p:blipFill>
          <a:blip r:embed="rId2"/>
          <a:stretch>
            <a:fillRect/>
          </a:stretch>
        </p:blipFill>
        <p:spPr>
          <a:xfrm>
            <a:off x="2376715" y="1524326"/>
            <a:ext cx="6497469" cy="4498776"/>
          </a:xfrm>
          <a:prstGeom prst="rect">
            <a:avLst/>
          </a:prstGeom>
        </p:spPr>
      </p:pic>
      <p:pic>
        <p:nvPicPr>
          <p:cNvPr id="7" name="Picture 6"/>
          <p:cNvPicPr>
            <a:picLocks noChangeAspect="1"/>
          </p:cNvPicPr>
          <p:nvPr/>
        </p:nvPicPr>
        <p:blipFill>
          <a:blip r:embed="rId3"/>
          <a:stretch>
            <a:fillRect/>
          </a:stretch>
        </p:blipFill>
        <p:spPr>
          <a:xfrm>
            <a:off x="457200" y="1973460"/>
            <a:ext cx="1600200" cy="1600200"/>
          </a:xfrm>
          <a:prstGeom prst="rect">
            <a:avLst/>
          </a:prstGeom>
        </p:spPr>
      </p:pic>
      <p:cxnSp>
        <p:nvCxnSpPr>
          <p:cNvPr id="8" name="Straight Arrow Connector 7"/>
          <p:cNvCxnSpPr/>
          <p:nvPr/>
        </p:nvCxnSpPr>
        <p:spPr>
          <a:xfrm flipH="1">
            <a:off x="1251857" y="3773714"/>
            <a:ext cx="1" cy="559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24562" y="4370507"/>
            <a:ext cx="2032377" cy="1200328"/>
          </a:xfrm>
          <a:prstGeom prst="rect">
            <a:avLst/>
          </a:prstGeom>
          <a:noFill/>
        </p:spPr>
        <p:txBody>
          <a:bodyPr wrap="none" rtlCol="0">
            <a:spAutoFit/>
          </a:bodyPr>
          <a:lstStyle/>
          <a:p>
            <a:r>
              <a:rPr lang="en-US" sz="2400" b="1" dirty="0" smtClean="0"/>
              <a:t>Breakdown by</a:t>
            </a:r>
          </a:p>
          <a:p>
            <a:r>
              <a:rPr lang="en-US" sz="2400" b="1" dirty="0" smtClean="0"/>
              <a:t>FAAH;  several</a:t>
            </a:r>
          </a:p>
          <a:p>
            <a:r>
              <a:rPr lang="en-US" sz="2400" b="1" dirty="0" smtClean="0"/>
              <a:t>Forms (A, C)</a:t>
            </a:r>
            <a:endParaRPr lang="en-US" sz="2400" b="1" dirty="0"/>
          </a:p>
        </p:txBody>
      </p:sp>
      <p:sp>
        <p:nvSpPr>
          <p:cNvPr id="10" name="TextBox 9"/>
          <p:cNvSpPr txBox="1"/>
          <p:nvPr/>
        </p:nvSpPr>
        <p:spPr>
          <a:xfrm>
            <a:off x="2630428" y="5993291"/>
            <a:ext cx="5915101" cy="584776"/>
          </a:xfrm>
          <a:prstGeom prst="rect">
            <a:avLst/>
          </a:prstGeom>
          <a:noFill/>
        </p:spPr>
        <p:txBody>
          <a:bodyPr wrap="none" rtlCol="0">
            <a:spAutoFit/>
          </a:bodyPr>
          <a:lstStyle/>
          <a:p>
            <a:pPr algn="ctr"/>
            <a:r>
              <a:rPr lang="en-US" sz="1600" dirty="0"/>
              <a:t>FAAH genetic variation enhances fronto-amygdala function in mouse </a:t>
            </a:r>
            <a:endParaRPr lang="en-US" sz="1600" dirty="0" smtClean="0"/>
          </a:p>
          <a:p>
            <a:pPr algn="ctr"/>
            <a:r>
              <a:rPr lang="en-US" sz="1600" dirty="0" smtClean="0"/>
              <a:t>and human, Nature Communications, Iva Dincheva et al (2015)</a:t>
            </a:r>
            <a:endParaRPr lang="en-US" sz="1600" dirty="0"/>
          </a:p>
        </p:txBody>
      </p:sp>
      <p:sp>
        <p:nvSpPr>
          <p:cNvPr id="12" name="TextBox 11"/>
          <p:cNvSpPr txBox="1"/>
          <p:nvPr/>
        </p:nvSpPr>
        <p:spPr>
          <a:xfrm>
            <a:off x="457200" y="5660676"/>
            <a:ext cx="1685077" cy="923330"/>
          </a:xfrm>
          <a:prstGeom prst="rect">
            <a:avLst/>
          </a:prstGeom>
          <a:noFill/>
        </p:spPr>
        <p:txBody>
          <a:bodyPr wrap="none" rtlCol="0">
            <a:spAutoFit/>
          </a:bodyPr>
          <a:lstStyle/>
          <a:p>
            <a:r>
              <a:rPr lang="en-US" dirty="0" smtClean="0"/>
              <a:t>A less common;</a:t>
            </a:r>
          </a:p>
          <a:p>
            <a:r>
              <a:rPr lang="en-US" dirty="0" smtClean="0"/>
              <a:t>Less effective at </a:t>
            </a:r>
          </a:p>
          <a:p>
            <a:r>
              <a:rPr lang="en-US" dirty="0" smtClean="0"/>
              <a:t>breakdown</a:t>
            </a:r>
            <a:endParaRPr lang="en-US" dirty="0"/>
          </a:p>
        </p:txBody>
      </p:sp>
      <p:sp>
        <p:nvSpPr>
          <p:cNvPr id="13" name="TextBox 12"/>
          <p:cNvSpPr txBox="1"/>
          <p:nvPr/>
        </p:nvSpPr>
        <p:spPr>
          <a:xfrm>
            <a:off x="680701" y="1644439"/>
            <a:ext cx="1376699" cy="369332"/>
          </a:xfrm>
          <a:prstGeom prst="rect">
            <a:avLst/>
          </a:prstGeom>
          <a:noFill/>
        </p:spPr>
        <p:txBody>
          <a:bodyPr wrap="none" rtlCol="0">
            <a:spAutoFit/>
          </a:bodyPr>
          <a:lstStyle/>
          <a:p>
            <a:r>
              <a:rPr lang="en-US" dirty="0" smtClean="0"/>
              <a:t>Anandamide</a:t>
            </a:r>
            <a:endParaRPr lang="en-US" dirty="0"/>
          </a:p>
        </p:txBody>
      </p:sp>
    </p:spTree>
    <p:extLst>
      <p:ext uri="{BB962C8B-B14F-4D97-AF65-F5344CB8AC3E}">
        <p14:creationId xmlns:p14="http://schemas.microsoft.com/office/powerpoint/2010/main" val="865023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0000"/>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410" y="123916"/>
            <a:ext cx="1540810" cy="867415"/>
          </a:xfrm>
        </p:spPr>
        <p:txBody>
          <a:bodyPr>
            <a:normAutofit/>
          </a:bodyPr>
          <a:lstStyle/>
          <a:p>
            <a:pPr algn="l"/>
            <a:r>
              <a:rPr lang="en-US" b="1" dirty="0" smtClean="0">
                <a:solidFill>
                  <a:srgbClr val="FF0000"/>
                </a:solidFill>
              </a:rPr>
              <a:t>Pain</a:t>
            </a:r>
            <a:endParaRPr lang="en-US" b="1" dirty="0">
              <a:solidFill>
                <a:srgbClr val="FF0000"/>
              </a:solidFill>
            </a:endParaRPr>
          </a:p>
        </p:txBody>
      </p:sp>
      <p:pic>
        <p:nvPicPr>
          <p:cNvPr id="5" name="Picture 4"/>
          <p:cNvPicPr>
            <a:picLocks noChangeAspect="1"/>
          </p:cNvPicPr>
          <p:nvPr/>
        </p:nvPicPr>
        <p:blipFill>
          <a:blip r:embed="rId2"/>
          <a:stretch>
            <a:fillRect/>
          </a:stretch>
        </p:blipFill>
        <p:spPr>
          <a:xfrm>
            <a:off x="178410" y="991331"/>
            <a:ext cx="4520770" cy="5428787"/>
          </a:xfrm>
          <a:prstGeom prst="rect">
            <a:avLst/>
          </a:prstGeom>
        </p:spPr>
      </p:pic>
      <p:pic>
        <p:nvPicPr>
          <p:cNvPr id="6" name="Picture 5"/>
          <p:cNvPicPr>
            <a:picLocks noChangeAspect="1"/>
          </p:cNvPicPr>
          <p:nvPr/>
        </p:nvPicPr>
        <p:blipFill>
          <a:blip r:embed="rId3"/>
          <a:stretch>
            <a:fillRect/>
          </a:stretch>
        </p:blipFill>
        <p:spPr>
          <a:xfrm>
            <a:off x="4699180" y="991331"/>
            <a:ext cx="3862492" cy="3120169"/>
          </a:xfrm>
          <a:prstGeom prst="rect">
            <a:avLst/>
          </a:prstGeom>
        </p:spPr>
      </p:pic>
      <p:sp>
        <p:nvSpPr>
          <p:cNvPr id="7" name="TextBox 6"/>
          <p:cNvSpPr txBox="1"/>
          <p:nvPr/>
        </p:nvSpPr>
        <p:spPr>
          <a:xfrm>
            <a:off x="4699180" y="4173349"/>
            <a:ext cx="4213839" cy="2246769"/>
          </a:xfrm>
          <a:prstGeom prst="rect">
            <a:avLst/>
          </a:prstGeom>
          <a:noFill/>
        </p:spPr>
        <p:txBody>
          <a:bodyPr wrap="none" rtlCol="0">
            <a:spAutoFit/>
          </a:bodyPr>
          <a:lstStyle/>
          <a:p>
            <a:r>
              <a:rPr lang="en-US" sz="2000" dirty="0"/>
              <a:t>Artist Frida Kahlo survived a </a:t>
            </a:r>
            <a:r>
              <a:rPr lang="en-US" sz="2000" dirty="0" smtClean="0"/>
              <a:t>bus</a:t>
            </a:r>
          </a:p>
          <a:p>
            <a:r>
              <a:rPr lang="en-US" sz="2000" dirty="0" smtClean="0"/>
              <a:t>accident </a:t>
            </a:r>
            <a:r>
              <a:rPr lang="en-US" sz="2000" dirty="0"/>
              <a:t>in 1925, which broke </a:t>
            </a:r>
            <a:r>
              <a:rPr lang="en-US" sz="2000" dirty="0" smtClean="0"/>
              <a:t>her</a:t>
            </a:r>
          </a:p>
          <a:p>
            <a:r>
              <a:rPr lang="en-US" sz="2000" dirty="0" smtClean="0"/>
              <a:t>spinal </a:t>
            </a:r>
            <a:r>
              <a:rPr lang="en-US" sz="2000" dirty="0"/>
              <a:t>column, collarbone, ribs, </a:t>
            </a:r>
            <a:r>
              <a:rPr lang="en-US" sz="2000" dirty="0" smtClean="0"/>
              <a:t>pelvis</a:t>
            </a:r>
          </a:p>
          <a:p>
            <a:r>
              <a:rPr lang="en-US" sz="2000" dirty="0" smtClean="0"/>
              <a:t>and </a:t>
            </a:r>
            <a:r>
              <a:rPr lang="en-US" sz="2000" dirty="0"/>
              <a:t>right leg, crushed and </a:t>
            </a:r>
            <a:r>
              <a:rPr lang="en-US" sz="2000" dirty="0" smtClean="0"/>
              <a:t>dislocated</a:t>
            </a:r>
          </a:p>
          <a:p>
            <a:r>
              <a:rPr lang="en-US" sz="2000" dirty="0" smtClean="0"/>
              <a:t>her </a:t>
            </a:r>
            <a:r>
              <a:rPr lang="en-US" sz="2000" dirty="0"/>
              <a:t>right foot, dislocated her </a:t>
            </a:r>
            <a:r>
              <a:rPr lang="en-US" sz="2000" dirty="0" smtClean="0"/>
              <a:t>shoulder,</a:t>
            </a:r>
          </a:p>
          <a:p>
            <a:r>
              <a:rPr lang="en-US" sz="2000" dirty="0" smtClean="0"/>
              <a:t>and </a:t>
            </a:r>
            <a:r>
              <a:rPr lang="en-US" sz="2000" dirty="0"/>
              <a:t>left her </a:t>
            </a:r>
            <a:r>
              <a:rPr lang="en-US" sz="2000" dirty="0" smtClean="0"/>
              <a:t>w/terrible, psychologically</a:t>
            </a:r>
          </a:p>
          <a:p>
            <a:r>
              <a:rPr lang="en-US" sz="2000" dirty="0" smtClean="0"/>
              <a:t>debilitating bouts of </a:t>
            </a:r>
            <a:r>
              <a:rPr lang="en-US" sz="2000" dirty="0"/>
              <a:t>chronic pain.</a:t>
            </a:r>
          </a:p>
        </p:txBody>
      </p:sp>
    </p:spTree>
    <p:extLst>
      <p:ext uri="{BB962C8B-B14F-4D97-AF65-F5344CB8AC3E}">
        <p14:creationId xmlns:p14="http://schemas.microsoft.com/office/powerpoint/2010/main" val="16149597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180449" y="210322"/>
            <a:ext cx="6939602" cy="945440"/>
          </a:xfrm>
        </p:spPr>
        <p:txBody>
          <a:bodyPr>
            <a:normAutofit/>
          </a:bodyPr>
          <a:lstStyle/>
          <a:p>
            <a:r>
              <a:rPr lang="en-US" b="1" dirty="0" smtClean="0">
                <a:solidFill>
                  <a:srgbClr val="FF0000"/>
                </a:solidFill>
              </a:rPr>
              <a:t>Cannabinoids reduce pain</a:t>
            </a:r>
            <a:endParaRPr lang="en-US" b="1" dirty="0">
              <a:solidFill>
                <a:srgbClr val="FF0000"/>
              </a:solidFill>
            </a:endParaRPr>
          </a:p>
        </p:txBody>
      </p:sp>
      <p:sp>
        <p:nvSpPr>
          <p:cNvPr id="5" name="Content Placeholder 2"/>
          <p:cNvSpPr>
            <a:spLocks noGrp="1"/>
          </p:cNvSpPr>
          <p:nvPr>
            <p:ph sz="quarter" idx="4294967295"/>
          </p:nvPr>
        </p:nvSpPr>
        <p:spPr>
          <a:xfrm>
            <a:off x="750831" y="1155762"/>
            <a:ext cx="7692265" cy="3676978"/>
          </a:xfrm>
          <a:prstGeom prst="rect">
            <a:avLst/>
          </a:prstGeom>
        </p:spPr>
        <p:txBody>
          <a:bodyPr>
            <a:noAutofit/>
          </a:bodyPr>
          <a:lstStyle/>
          <a:p>
            <a:pPr marL="0" indent="0" algn="ctr">
              <a:buNone/>
            </a:pPr>
            <a:r>
              <a:rPr lang="mr-IN" sz="2400" dirty="0" smtClean="0"/>
              <a:t>…</a:t>
            </a:r>
            <a:r>
              <a:rPr lang="en-US" sz="2400" dirty="0" smtClean="0"/>
              <a:t>inhaled cannabis </a:t>
            </a:r>
            <a:r>
              <a:rPr lang="en-US" sz="2400" dirty="0"/>
              <a:t>is consistently effective in reducing chronic non-cancer pain. Oral cannabinoids seem to improve some aspects of chronic pain (</a:t>
            </a:r>
            <a:r>
              <a:rPr lang="en-US" sz="2400" dirty="0" smtClean="0"/>
              <a:t>sleep, general </a:t>
            </a:r>
            <a:r>
              <a:rPr lang="en-US" sz="2400" dirty="0"/>
              <a:t>quality of life), or cancer chronic pain, but they do not seem effective in acute postoperative pain, abdominal chronic pain, or rheumatoid </a:t>
            </a:r>
            <a:r>
              <a:rPr lang="en-US" sz="2400" dirty="0" smtClean="0"/>
              <a:t>pain</a:t>
            </a:r>
            <a:r>
              <a:rPr lang="mr-IN" sz="2400" dirty="0" smtClean="0"/>
              <a:t>…</a:t>
            </a:r>
            <a:r>
              <a:rPr lang="en-US" sz="2400" dirty="0" smtClean="0"/>
              <a:t>inhaled </a:t>
            </a:r>
            <a:r>
              <a:rPr lang="en-US" sz="2400" dirty="0"/>
              <a:t>cannabis seems to be more tolerable and predictable than oral cannabinoids. Cannabis or cannabinoids are not universally effective for pain. Continued research on cannabis constituents and improving bioavailability for oral cannabinoids is </a:t>
            </a:r>
            <a:r>
              <a:rPr lang="en-US" sz="2400" dirty="0" smtClean="0"/>
              <a:t>needed</a:t>
            </a:r>
            <a:r>
              <a:rPr lang="mr-IN" sz="2400" dirty="0" smtClean="0"/>
              <a:t>…</a:t>
            </a:r>
            <a:r>
              <a:rPr lang="en-US" sz="2400" dirty="0" smtClean="0"/>
              <a:t>” </a:t>
            </a:r>
            <a:r>
              <a:rPr lang="en-US" sz="2400" dirty="0" smtClean="0">
                <a:hlinkClick r:id="rId2"/>
              </a:rPr>
              <a:t>Cannabis </a:t>
            </a:r>
            <a:r>
              <a:rPr lang="en-US" sz="2400" dirty="0">
                <a:hlinkClick r:id="rId2"/>
              </a:rPr>
              <a:t>and Cannabinoids for Chronic </a:t>
            </a:r>
            <a:r>
              <a:rPr lang="en-US" sz="2400" dirty="0" smtClean="0">
                <a:hlinkClick r:id="rId2"/>
              </a:rPr>
              <a:t>Pain (2017)</a:t>
            </a:r>
            <a:endParaRPr lang="en-US" sz="2400" dirty="0" smtClean="0"/>
          </a:p>
          <a:p>
            <a:pPr marL="0" indent="0" algn="ctr">
              <a:buNone/>
            </a:pPr>
            <a:endParaRPr lang="en-US" sz="2400" dirty="0"/>
          </a:p>
          <a:p>
            <a:pPr marL="0" indent="0" algn="ctr">
              <a:buNone/>
            </a:pPr>
            <a:r>
              <a:rPr lang="en-US" sz="2800" b="1" dirty="0" smtClean="0">
                <a:solidFill>
                  <a:srgbClr val="FF0000"/>
                </a:solidFill>
              </a:rPr>
              <a:t>Marijuana legalization means fewer opioid prescriptions and deaths </a:t>
            </a:r>
            <a:r>
              <a:rPr lang="en-US" sz="2800" b="1" dirty="0" smtClean="0"/>
              <a:t>(</a:t>
            </a:r>
            <a:r>
              <a:rPr lang="en-US" sz="2800" b="1" dirty="0" smtClean="0">
                <a:hlinkClick r:id="rId3"/>
              </a:rPr>
              <a:t>Source</a:t>
            </a:r>
            <a:r>
              <a:rPr lang="en-US" sz="2800" b="1" dirty="0" smtClean="0"/>
              <a:t>)</a:t>
            </a:r>
          </a:p>
        </p:txBody>
      </p:sp>
    </p:spTree>
    <p:extLst>
      <p:ext uri="{BB962C8B-B14F-4D97-AF65-F5344CB8AC3E}">
        <p14:creationId xmlns:p14="http://schemas.microsoft.com/office/powerpoint/2010/main" val="25212347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pPr algn="l"/>
            <a:r>
              <a:rPr lang="en-US" b="1" dirty="0" smtClean="0"/>
              <a:t>More therapeutic effects</a:t>
            </a:r>
            <a:endParaRPr lang="en-US" b="1" dirty="0"/>
          </a:p>
        </p:txBody>
      </p:sp>
      <p:sp>
        <p:nvSpPr>
          <p:cNvPr id="5" name="Content Placeholder 2"/>
          <p:cNvSpPr>
            <a:spLocks noGrp="1"/>
          </p:cNvSpPr>
          <p:nvPr>
            <p:ph sz="quarter" idx="4294967295"/>
          </p:nvPr>
        </p:nvSpPr>
        <p:spPr>
          <a:xfrm>
            <a:off x="2728408" y="1417637"/>
            <a:ext cx="5833193" cy="5008561"/>
          </a:xfrm>
          <a:prstGeom prst="rect">
            <a:avLst/>
          </a:prstGeom>
        </p:spPr>
        <p:txBody>
          <a:bodyPr>
            <a:normAutofit fontScale="85000" lnSpcReduction="10000"/>
          </a:bodyPr>
          <a:lstStyle/>
          <a:p>
            <a:r>
              <a:rPr lang="en-US" sz="2800" b="1" dirty="0" smtClean="0"/>
              <a:t>Appetite stimulation</a:t>
            </a:r>
            <a:endParaRPr lang="en-US" dirty="0" smtClean="0"/>
          </a:p>
          <a:p>
            <a:pPr marL="365760" lvl="1" indent="0">
              <a:buNone/>
            </a:pPr>
            <a:r>
              <a:rPr lang="en-US" dirty="0" smtClean="0"/>
              <a:t>(e.g., Foltin, 1988;  Grotenhermen, 2012)  </a:t>
            </a:r>
          </a:p>
          <a:p>
            <a:pPr marL="365760" lvl="1" indent="0">
              <a:buNone/>
            </a:pPr>
            <a:r>
              <a:rPr lang="en-US" dirty="0"/>
              <a:t>	</a:t>
            </a:r>
            <a:r>
              <a:rPr lang="en-US" i="1" dirty="0" smtClean="0"/>
              <a:t>Why is this therapeutic?</a:t>
            </a:r>
          </a:p>
          <a:p>
            <a:pPr marL="365760" lvl="1" indent="0">
              <a:buNone/>
            </a:pPr>
            <a:endParaRPr lang="en-US" i="1" dirty="0" smtClean="0"/>
          </a:p>
          <a:p>
            <a:r>
              <a:rPr lang="en-US" sz="2800" b="1" dirty="0" smtClean="0"/>
              <a:t>Nausea relief </a:t>
            </a:r>
          </a:p>
          <a:p>
            <a:pPr marL="365760" lvl="1" indent="0">
              <a:buNone/>
            </a:pPr>
            <a:r>
              <a:rPr lang="en-US" dirty="0" smtClean="0"/>
              <a:t>(e.g., Parker et al (2011); “The </a:t>
            </a:r>
            <a:r>
              <a:rPr lang="en-US" dirty="0"/>
              <a:t>anti-emetic effect of cannabinoids has been shown across a wide variety of animals that are capable of vomiting in response to a toxic challenge</a:t>
            </a:r>
            <a:r>
              <a:rPr lang="en-US" dirty="0" smtClean="0"/>
              <a:t>.”</a:t>
            </a:r>
            <a:r>
              <a:rPr lang="en-US" dirty="0"/>
              <a:t> </a:t>
            </a:r>
            <a:r>
              <a:rPr lang="en-US" dirty="0" smtClean="0"/>
              <a:t>Also studies referenced by the National Cancer Institute at cancer.gov;  though chronic use linked to hyperemesis syndrome;  Soriano-Co M, 2010)</a:t>
            </a:r>
          </a:p>
        </p:txBody>
      </p:sp>
      <p:pic>
        <p:nvPicPr>
          <p:cNvPr id="6" name="Picture 5"/>
          <p:cNvPicPr>
            <a:picLocks noChangeAspect="1"/>
          </p:cNvPicPr>
          <p:nvPr/>
        </p:nvPicPr>
        <p:blipFill>
          <a:blip r:embed="rId2"/>
          <a:stretch>
            <a:fillRect/>
          </a:stretch>
        </p:blipFill>
        <p:spPr>
          <a:xfrm>
            <a:off x="556329" y="1263407"/>
            <a:ext cx="2019451" cy="2819400"/>
          </a:xfrm>
          <a:prstGeom prst="rect">
            <a:avLst/>
          </a:prstGeom>
        </p:spPr>
      </p:pic>
      <p:pic>
        <p:nvPicPr>
          <p:cNvPr id="7" name="Picture 6"/>
          <p:cNvPicPr>
            <a:picLocks noChangeAspect="1"/>
          </p:cNvPicPr>
          <p:nvPr/>
        </p:nvPicPr>
        <p:blipFill>
          <a:blip r:embed="rId3"/>
          <a:stretch>
            <a:fillRect/>
          </a:stretch>
        </p:blipFill>
        <p:spPr>
          <a:xfrm>
            <a:off x="556328" y="4189057"/>
            <a:ext cx="2297279" cy="2237141"/>
          </a:xfrm>
          <a:prstGeom prst="rect">
            <a:avLst/>
          </a:prstGeom>
        </p:spPr>
      </p:pic>
      <p:pic>
        <p:nvPicPr>
          <p:cNvPr id="8" name="Picture 7"/>
          <p:cNvPicPr>
            <a:picLocks noChangeAspect="1"/>
          </p:cNvPicPr>
          <p:nvPr/>
        </p:nvPicPr>
        <p:blipFill>
          <a:blip r:embed="rId4"/>
          <a:stretch>
            <a:fillRect/>
          </a:stretch>
        </p:blipFill>
        <p:spPr>
          <a:xfrm>
            <a:off x="6619893" y="361500"/>
            <a:ext cx="1941708" cy="1296560"/>
          </a:xfrm>
          <a:prstGeom prst="rect">
            <a:avLst/>
          </a:prstGeom>
        </p:spPr>
      </p:pic>
    </p:spTree>
    <p:extLst>
      <p:ext uri="{BB962C8B-B14F-4D97-AF65-F5344CB8AC3E}">
        <p14:creationId xmlns:p14="http://schemas.microsoft.com/office/powerpoint/2010/main" val="15409711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44429" y="436858"/>
            <a:ext cx="2477353" cy="1654232"/>
          </a:xfrm>
          <a:prstGeom prst="rect">
            <a:avLst/>
          </a:prstGeom>
        </p:spPr>
      </p:pic>
      <p:sp>
        <p:nvSpPr>
          <p:cNvPr id="2" name="Title 1"/>
          <p:cNvSpPr>
            <a:spLocks noGrp="1"/>
          </p:cNvSpPr>
          <p:nvPr>
            <p:ph type="title"/>
          </p:nvPr>
        </p:nvSpPr>
        <p:spPr>
          <a:xfrm>
            <a:off x="457200" y="452438"/>
            <a:ext cx="3276600" cy="1778000"/>
          </a:xfrm>
        </p:spPr>
        <p:txBody>
          <a:bodyPr>
            <a:normAutofit fontScale="90000"/>
          </a:bodyPr>
          <a:lstStyle/>
          <a:p>
            <a:pPr algn="l"/>
            <a:r>
              <a:rPr lang="en-US" b="1" dirty="0" smtClean="0"/>
              <a:t>STILL MORE </a:t>
            </a:r>
            <a:br>
              <a:rPr lang="en-US" b="1" dirty="0" smtClean="0"/>
            </a:br>
            <a:r>
              <a:rPr lang="en-US" b="1" dirty="0" smtClean="0"/>
              <a:t>therapeutic </a:t>
            </a:r>
            <a:br>
              <a:rPr lang="en-US" b="1" dirty="0" smtClean="0"/>
            </a:br>
            <a:r>
              <a:rPr lang="en-US" b="1" dirty="0" smtClean="0"/>
              <a:t>effects</a:t>
            </a:r>
            <a:endParaRPr lang="en-US" b="1" dirty="0"/>
          </a:p>
        </p:txBody>
      </p:sp>
      <p:sp>
        <p:nvSpPr>
          <p:cNvPr id="3" name="Content Placeholder 2"/>
          <p:cNvSpPr>
            <a:spLocks noGrp="1"/>
          </p:cNvSpPr>
          <p:nvPr>
            <p:ph idx="1"/>
          </p:nvPr>
        </p:nvSpPr>
        <p:spPr>
          <a:xfrm>
            <a:off x="457200" y="2616201"/>
            <a:ext cx="8229600" cy="4038599"/>
          </a:xfrm>
        </p:spPr>
        <p:txBody>
          <a:bodyPr>
            <a:normAutofit/>
          </a:bodyPr>
          <a:lstStyle/>
          <a:p>
            <a:r>
              <a:rPr lang="en-US" dirty="0" smtClean="0"/>
              <a:t>Multiple sclerosis</a:t>
            </a:r>
          </a:p>
          <a:p>
            <a:pPr lvl="1"/>
            <a:r>
              <a:rPr lang="en-US" sz="2200" dirty="0" smtClean="0"/>
              <a:t>E.g., “</a:t>
            </a:r>
            <a:r>
              <a:rPr lang="en-US" sz="2200" dirty="0"/>
              <a:t>Current status of cannabis treatment of multiple </a:t>
            </a:r>
            <a:r>
              <a:rPr lang="en-US" sz="2200" dirty="0" smtClean="0"/>
              <a:t>sclerosis,” Deutsch et al (2008)</a:t>
            </a:r>
            <a:endParaRPr lang="en-US" sz="2200" dirty="0"/>
          </a:p>
          <a:p>
            <a:r>
              <a:rPr lang="en-US" dirty="0" smtClean="0"/>
              <a:t>Epilepsy</a:t>
            </a:r>
          </a:p>
          <a:p>
            <a:pPr lvl="1"/>
            <a:r>
              <a:rPr lang="en-US" sz="2200" dirty="0" smtClean="0"/>
              <a:t>E.g., “</a:t>
            </a:r>
            <a:r>
              <a:rPr lang="en-US" sz="2200" dirty="0"/>
              <a:t>The case for medical marijuana in </a:t>
            </a:r>
            <a:r>
              <a:rPr lang="en-US" sz="2200" dirty="0" smtClean="0"/>
              <a:t>epilepsy,” Maa (2014)</a:t>
            </a:r>
          </a:p>
          <a:p>
            <a:r>
              <a:rPr lang="en-US" dirty="0" smtClean="0"/>
              <a:t>Cancer</a:t>
            </a:r>
          </a:p>
          <a:p>
            <a:pPr lvl="1"/>
            <a:r>
              <a:rPr lang="en-US" sz="2200" dirty="0" smtClean="0"/>
              <a:t>E.g., “</a:t>
            </a:r>
            <a:r>
              <a:rPr lang="en-US" sz="2200" dirty="0"/>
              <a:t>The combination of cannabidiol and Δ9</a:t>
            </a:r>
            <a:r>
              <a:rPr lang="en-US" sz="2200" dirty="0" smtClean="0"/>
              <a:t>-THC enhances </a:t>
            </a:r>
            <a:r>
              <a:rPr lang="en-US" sz="2200" dirty="0"/>
              <a:t>the anticancer effects of radiation in an orthotopic murine glioma </a:t>
            </a:r>
            <a:r>
              <a:rPr lang="en-US" sz="2200" dirty="0" smtClean="0"/>
              <a:t>model,” Scott et al (2014)</a:t>
            </a:r>
          </a:p>
        </p:txBody>
      </p:sp>
      <p:pic>
        <p:nvPicPr>
          <p:cNvPr id="4" name="Picture 3"/>
          <p:cNvPicPr>
            <a:picLocks noChangeAspect="1"/>
          </p:cNvPicPr>
          <p:nvPr/>
        </p:nvPicPr>
        <p:blipFill>
          <a:blip r:embed="rId3"/>
          <a:stretch>
            <a:fillRect/>
          </a:stretch>
        </p:blipFill>
        <p:spPr>
          <a:xfrm>
            <a:off x="4876800" y="452438"/>
            <a:ext cx="3606800" cy="2408233"/>
          </a:xfrm>
          <a:prstGeom prst="rect">
            <a:avLst/>
          </a:prstGeom>
        </p:spPr>
      </p:pic>
    </p:spTree>
    <p:extLst>
      <p:ext uri="{BB962C8B-B14F-4D97-AF65-F5344CB8AC3E}">
        <p14:creationId xmlns:p14="http://schemas.microsoft.com/office/powerpoint/2010/main" val="28408976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68137" y="1962746"/>
            <a:ext cx="2400130" cy="4272754"/>
          </a:xfrm>
          <a:prstGeom prst="rect">
            <a:avLst/>
          </a:prstGeom>
        </p:spPr>
      </p:pic>
      <p:sp>
        <p:nvSpPr>
          <p:cNvPr id="5" name="Title 1"/>
          <p:cNvSpPr>
            <a:spLocks noGrp="1"/>
          </p:cNvSpPr>
          <p:nvPr>
            <p:ph type="title"/>
          </p:nvPr>
        </p:nvSpPr>
        <p:spPr>
          <a:xfrm>
            <a:off x="541867" y="405503"/>
            <a:ext cx="6443429" cy="1143000"/>
          </a:xfrm>
        </p:spPr>
        <p:txBody>
          <a:bodyPr>
            <a:normAutofit fontScale="90000"/>
          </a:bodyPr>
          <a:lstStyle/>
          <a:p>
            <a:pPr algn="l"/>
            <a:r>
              <a:rPr lang="en-US" b="1" dirty="0" smtClean="0"/>
              <a:t>Marijuana impairs cognition, memory, motor coordination</a:t>
            </a:r>
            <a:endParaRPr lang="en-US" b="1" dirty="0"/>
          </a:p>
        </p:txBody>
      </p:sp>
      <p:sp>
        <p:nvSpPr>
          <p:cNvPr id="6" name="Content Placeholder 2"/>
          <p:cNvSpPr>
            <a:spLocks noGrp="1"/>
          </p:cNvSpPr>
          <p:nvPr>
            <p:ph sz="quarter" idx="4294967295"/>
          </p:nvPr>
        </p:nvSpPr>
        <p:spPr>
          <a:xfrm>
            <a:off x="554737" y="2105853"/>
            <a:ext cx="5613400" cy="4272754"/>
          </a:xfrm>
          <a:prstGeom prst="rect">
            <a:avLst/>
          </a:prstGeom>
        </p:spPr>
        <p:txBody>
          <a:bodyPr>
            <a:normAutofit fontScale="92500" lnSpcReduction="20000"/>
          </a:bodyPr>
          <a:lstStyle/>
          <a:p>
            <a:r>
              <a:rPr lang="en-US" dirty="0"/>
              <a:t>D</a:t>
            </a:r>
            <a:r>
              <a:rPr lang="en-US" dirty="0" smtClean="0"/>
              <a:t>eficits in acute verbal and spatial memory (e.g., Curran et al, 2002)</a:t>
            </a:r>
          </a:p>
          <a:p>
            <a:r>
              <a:rPr lang="en-US" dirty="0" smtClean="0"/>
              <a:t>Deficits </a:t>
            </a:r>
            <a:r>
              <a:rPr lang="en-US" dirty="0"/>
              <a:t>in </a:t>
            </a:r>
            <a:r>
              <a:rPr lang="en-US" dirty="0" smtClean="0"/>
              <a:t>working/short</a:t>
            </a:r>
            <a:r>
              <a:rPr lang="en-US" dirty="0"/>
              <a:t>-term </a:t>
            </a:r>
            <a:r>
              <a:rPr lang="en-US" dirty="0" smtClean="0"/>
              <a:t>memory (Schoeler 2013)</a:t>
            </a:r>
          </a:p>
          <a:p>
            <a:r>
              <a:rPr lang="en-US" dirty="0" smtClean="0"/>
              <a:t>Cannabis and alcohol both impair skills critical for driving (Sewell RA et al, 2009)</a:t>
            </a:r>
          </a:p>
          <a:p>
            <a:r>
              <a:rPr lang="en-US" dirty="0" smtClean="0"/>
              <a:t>Differential effects on socialization (Atakan, 2012)</a:t>
            </a:r>
          </a:p>
          <a:p>
            <a:endParaRPr lang="en-US" dirty="0"/>
          </a:p>
        </p:txBody>
      </p:sp>
      <p:pic>
        <p:nvPicPr>
          <p:cNvPr id="7" name="Picture 6"/>
          <p:cNvPicPr>
            <a:picLocks noChangeAspect="1"/>
          </p:cNvPicPr>
          <p:nvPr/>
        </p:nvPicPr>
        <p:blipFill>
          <a:blip r:embed="rId3"/>
          <a:stretch>
            <a:fillRect/>
          </a:stretch>
        </p:blipFill>
        <p:spPr>
          <a:xfrm>
            <a:off x="6985295" y="230463"/>
            <a:ext cx="1973877" cy="1318040"/>
          </a:xfrm>
          <a:prstGeom prst="rect">
            <a:avLst/>
          </a:prstGeom>
        </p:spPr>
      </p:pic>
    </p:spTree>
    <p:extLst>
      <p:ext uri="{BB962C8B-B14F-4D97-AF65-F5344CB8AC3E}">
        <p14:creationId xmlns:p14="http://schemas.microsoft.com/office/powerpoint/2010/main" val="41025212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264792" cy="1349419"/>
          </a:xfrm>
        </p:spPr>
        <p:txBody>
          <a:bodyPr>
            <a:normAutofit fontScale="90000"/>
          </a:bodyPr>
          <a:lstStyle/>
          <a:p>
            <a:pPr algn="l"/>
            <a:r>
              <a:rPr lang="en-US" b="1" dirty="0"/>
              <a:t>A cannabinoid link between mitochondria and memory</a:t>
            </a:r>
          </a:p>
        </p:txBody>
      </p:sp>
      <p:sp>
        <p:nvSpPr>
          <p:cNvPr id="4" name="TextBox 3"/>
          <p:cNvSpPr txBox="1"/>
          <p:nvPr/>
        </p:nvSpPr>
        <p:spPr>
          <a:xfrm>
            <a:off x="1290673" y="4245076"/>
            <a:ext cx="6430441" cy="2308324"/>
          </a:xfrm>
          <a:prstGeom prst="rect">
            <a:avLst/>
          </a:prstGeom>
          <a:noFill/>
        </p:spPr>
        <p:txBody>
          <a:bodyPr wrap="none" rtlCol="0">
            <a:spAutoFit/>
          </a:bodyPr>
          <a:lstStyle/>
          <a:p>
            <a:r>
              <a:rPr lang="en-US" sz="2400" dirty="0" smtClean="0"/>
              <a:t>Cellular activity depends on mitochondria</a:t>
            </a:r>
          </a:p>
          <a:p>
            <a:r>
              <a:rPr lang="en-US" sz="2400" dirty="0" smtClean="0"/>
              <a:t>Mitochondria site of cellular respiration (ATP)</a:t>
            </a:r>
          </a:p>
          <a:p>
            <a:r>
              <a:rPr lang="en-US" sz="2400" dirty="0" smtClean="0"/>
              <a:t>Mitochondria have many CB1 receptors (mtCB1)</a:t>
            </a:r>
          </a:p>
          <a:p>
            <a:r>
              <a:rPr lang="en-US" sz="2400" dirty="0" smtClean="0"/>
              <a:t>Cannabinoid action at mtCB1 inhibits respiration</a:t>
            </a:r>
          </a:p>
          <a:p>
            <a:r>
              <a:rPr lang="en-US" sz="2400" dirty="0" smtClean="0"/>
              <a:t>Hippocampus starved of energy (less ATP)</a:t>
            </a:r>
          </a:p>
          <a:p>
            <a:r>
              <a:rPr lang="en-US" sz="2400" i="1" dirty="0" smtClean="0"/>
              <a:t>A mechanism for amnesia..?</a:t>
            </a:r>
            <a:endParaRPr lang="en-US" sz="2400" i="1" dirty="0"/>
          </a:p>
        </p:txBody>
      </p:sp>
      <p:pic>
        <p:nvPicPr>
          <p:cNvPr id="7" name="Picture 6" descr="FullSizeRen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249" y="1624057"/>
            <a:ext cx="3647322" cy="2621019"/>
          </a:xfrm>
          <a:prstGeom prst="rect">
            <a:avLst/>
          </a:prstGeom>
        </p:spPr>
      </p:pic>
      <p:sp>
        <p:nvSpPr>
          <p:cNvPr id="8" name="TextBox 7"/>
          <p:cNvSpPr txBox="1"/>
          <p:nvPr/>
        </p:nvSpPr>
        <p:spPr>
          <a:xfrm>
            <a:off x="1124135" y="1624057"/>
            <a:ext cx="3137585" cy="646331"/>
          </a:xfrm>
          <a:prstGeom prst="rect">
            <a:avLst/>
          </a:prstGeom>
          <a:noFill/>
        </p:spPr>
        <p:txBody>
          <a:bodyPr wrap="none" rtlCol="0">
            <a:spAutoFit/>
          </a:bodyPr>
          <a:lstStyle/>
          <a:p>
            <a:r>
              <a:rPr lang="en-US" b="1" dirty="0"/>
              <a:t>Etienne Hebert-Chatelain</a:t>
            </a:r>
            <a:r>
              <a:rPr lang="en-US" b="1" dirty="0" smtClean="0"/>
              <a:t>, et al</a:t>
            </a:r>
          </a:p>
          <a:p>
            <a:r>
              <a:rPr lang="en-US" b="1" dirty="0" smtClean="0"/>
              <a:t>Nature (2016)</a:t>
            </a:r>
            <a:endParaRPr lang="en-US" dirty="0"/>
          </a:p>
        </p:txBody>
      </p:sp>
      <p:pic>
        <p:nvPicPr>
          <p:cNvPr id="9" name="Picture 8"/>
          <p:cNvPicPr>
            <a:picLocks noChangeAspect="1"/>
          </p:cNvPicPr>
          <p:nvPr/>
        </p:nvPicPr>
        <p:blipFill>
          <a:blip r:embed="rId3"/>
          <a:stretch>
            <a:fillRect/>
          </a:stretch>
        </p:blipFill>
        <p:spPr>
          <a:xfrm>
            <a:off x="1124135" y="2270388"/>
            <a:ext cx="3590341" cy="1974688"/>
          </a:xfrm>
          <a:prstGeom prst="rect">
            <a:avLst/>
          </a:prstGeom>
        </p:spPr>
      </p:pic>
      <p:pic>
        <p:nvPicPr>
          <p:cNvPr id="10" name="Picture 9"/>
          <p:cNvPicPr>
            <a:picLocks noChangeAspect="1"/>
          </p:cNvPicPr>
          <p:nvPr/>
        </p:nvPicPr>
        <p:blipFill>
          <a:blip r:embed="rId4"/>
          <a:stretch>
            <a:fillRect/>
          </a:stretch>
        </p:blipFill>
        <p:spPr>
          <a:xfrm>
            <a:off x="6985296" y="274546"/>
            <a:ext cx="1914504" cy="1278395"/>
          </a:xfrm>
          <a:prstGeom prst="rect">
            <a:avLst/>
          </a:prstGeom>
        </p:spPr>
      </p:pic>
    </p:spTree>
    <p:extLst>
      <p:ext uri="{BB962C8B-B14F-4D97-AF65-F5344CB8AC3E}">
        <p14:creationId xmlns:p14="http://schemas.microsoft.com/office/powerpoint/2010/main" val="21882488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descr="IMG_72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590" y="0"/>
            <a:ext cx="4656410" cy="3492307"/>
          </a:xfrm>
          <a:prstGeom prst="rect">
            <a:avLst/>
          </a:prstGeom>
        </p:spPr>
      </p:pic>
      <p:pic>
        <p:nvPicPr>
          <p:cNvPr id="7" name="Picture 6" descr="IMG_79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333" y="2799292"/>
            <a:ext cx="5418667" cy="4058708"/>
          </a:xfrm>
          <a:prstGeom prst="rect">
            <a:avLst/>
          </a:prstGeom>
        </p:spPr>
      </p:pic>
      <p:pic>
        <p:nvPicPr>
          <p:cNvPr id="5" name="Picture 4" descr="D9170490-5A29-4236-B8FC-CFBC63C2B58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790276" cy="5790276"/>
          </a:xfrm>
          <a:prstGeom prst="rect">
            <a:avLst/>
          </a:prstGeom>
        </p:spPr>
      </p:pic>
      <p:sp>
        <p:nvSpPr>
          <p:cNvPr id="8" name="TextBox 7"/>
          <p:cNvSpPr txBox="1"/>
          <p:nvPr/>
        </p:nvSpPr>
        <p:spPr>
          <a:xfrm>
            <a:off x="166323" y="6001931"/>
            <a:ext cx="3158888" cy="646331"/>
          </a:xfrm>
          <a:prstGeom prst="rect">
            <a:avLst/>
          </a:prstGeom>
          <a:noFill/>
        </p:spPr>
        <p:txBody>
          <a:bodyPr wrap="none" rtlCol="0">
            <a:spAutoFit/>
          </a:bodyPr>
          <a:lstStyle/>
          <a:p>
            <a:r>
              <a:rPr lang="en-US" sz="3600" b="1" dirty="0" smtClean="0"/>
              <a:t>Noggin @ p:ear</a:t>
            </a:r>
            <a:endParaRPr lang="en-US" sz="3600" b="1" dirty="0"/>
          </a:p>
        </p:txBody>
      </p:sp>
    </p:spTree>
    <p:extLst>
      <p:ext uri="{BB962C8B-B14F-4D97-AF65-F5344CB8AC3E}">
        <p14:creationId xmlns:p14="http://schemas.microsoft.com/office/powerpoint/2010/main" val="22655104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0000"/>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descr="E66B3366-8676-4274-8E67-A057E40E8C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5" name="TextBox 4"/>
          <p:cNvSpPr txBox="1"/>
          <p:nvPr/>
        </p:nvSpPr>
        <p:spPr>
          <a:xfrm>
            <a:off x="129678" y="263322"/>
            <a:ext cx="2008032" cy="1446550"/>
          </a:xfrm>
          <a:prstGeom prst="rect">
            <a:avLst/>
          </a:prstGeom>
          <a:noFill/>
        </p:spPr>
        <p:txBody>
          <a:bodyPr wrap="none" rtlCol="0">
            <a:spAutoFit/>
          </a:bodyPr>
          <a:lstStyle/>
          <a:p>
            <a:r>
              <a:rPr lang="en-US" sz="4400" b="1" dirty="0" smtClean="0"/>
              <a:t>Police</a:t>
            </a:r>
          </a:p>
          <a:p>
            <a:r>
              <a:rPr lang="en-US" sz="4400" b="1" dirty="0"/>
              <a:t>a</a:t>
            </a:r>
            <a:r>
              <a:rPr lang="en-US" sz="4400" b="1" dirty="0" smtClean="0"/>
              <a:t>t p:ear</a:t>
            </a:r>
            <a:endParaRPr lang="en-US" sz="4400" b="1" dirty="0"/>
          </a:p>
        </p:txBody>
      </p:sp>
      <p:sp>
        <p:nvSpPr>
          <p:cNvPr id="6" name="TextBox 5"/>
          <p:cNvSpPr txBox="1"/>
          <p:nvPr/>
        </p:nvSpPr>
        <p:spPr>
          <a:xfrm>
            <a:off x="129678" y="1896551"/>
            <a:ext cx="2156322" cy="4801315"/>
          </a:xfrm>
          <a:prstGeom prst="rect">
            <a:avLst/>
          </a:prstGeom>
          <a:noFill/>
        </p:spPr>
        <p:txBody>
          <a:bodyPr wrap="none" rtlCol="0">
            <a:spAutoFit/>
          </a:bodyPr>
          <a:lstStyle/>
          <a:p>
            <a:r>
              <a:rPr lang="en-US" i="1" dirty="0"/>
              <a:t>“If one really </a:t>
            </a:r>
            <a:r>
              <a:rPr lang="en-US" i="1" dirty="0" smtClean="0"/>
              <a:t>wishes</a:t>
            </a:r>
          </a:p>
          <a:p>
            <a:r>
              <a:rPr lang="en-US" i="1" dirty="0"/>
              <a:t>t</a:t>
            </a:r>
            <a:r>
              <a:rPr lang="en-US" i="1" dirty="0" smtClean="0"/>
              <a:t>o know </a:t>
            </a:r>
            <a:r>
              <a:rPr lang="en-US" i="1" dirty="0"/>
              <a:t>how </a:t>
            </a:r>
            <a:r>
              <a:rPr lang="en-US" i="1" dirty="0" smtClean="0"/>
              <a:t>justice</a:t>
            </a:r>
          </a:p>
          <a:p>
            <a:r>
              <a:rPr lang="en-US" i="1" dirty="0" smtClean="0"/>
              <a:t>is </a:t>
            </a:r>
            <a:r>
              <a:rPr lang="en-US" i="1" dirty="0"/>
              <a:t>administered in </a:t>
            </a:r>
            <a:r>
              <a:rPr lang="en-US" i="1" dirty="0" smtClean="0"/>
              <a:t>a</a:t>
            </a:r>
          </a:p>
          <a:p>
            <a:r>
              <a:rPr lang="en-US" i="1" dirty="0" smtClean="0"/>
              <a:t>country</a:t>
            </a:r>
            <a:r>
              <a:rPr lang="en-US" i="1" dirty="0"/>
              <a:t>, one </a:t>
            </a:r>
            <a:r>
              <a:rPr lang="en-US" i="1" dirty="0" smtClean="0"/>
              <a:t>does</a:t>
            </a:r>
          </a:p>
          <a:p>
            <a:r>
              <a:rPr lang="en-US" i="1" dirty="0" smtClean="0"/>
              <a:t>not </a:t>
            </a:r>
            <a:r>
              <a:rPr lang="en-US" i="1" dirty="0"/>
              <a:t>question </a:t>
            </a:r>
            <a:r>
              <a:rPr lang="en-US" i="1" dirty="0" smtClean="0"/>
              <a:t>the</a:t>
            </a:r>
          </a:p>
          <a:p>
            <a:r>
              <a:rPr lang="en-US" i="1" dirty="0" smtClean="0"/>
              <a:t>policemen</a:t>
            </a:r>
            <a:r>
              <a:rPr lang="en-US" i="1" dirty="0"/>
              <a:t>, </a:t>
            </a:r>
            <a:r>
              <a:rPr lang="en-US" i="1" dirty="0" smtClean="0"/>
              <a:t>the</a:t>
            </a:r>
          </a:p>
          <a:p>
            <a:r>
              <a:rPr lang="en-US" i="1" dirty="0" smtClean="0"/>
              <a:t>lawyers</a:t>
            </a:r>
            <a:r>
              <a:rPr lang="en-US" i="1" dirty="0"/>
              <a:t>, the judges</a:t>
            </a:r>
            <a:r>
              <a:rPr lang="en-US" i="1" dirty="0" smtClean="0"/>
              <a:t>,</a:t>
            </a:r>
          </a:p>
          <a:p>
            <a:r>
              <a:rPr lang="en-US" i="1" dirty="0" smtClean="0"/>
              <a:t>or </a:t>
            </a:r>
            <a:r>
              <a:rPr lang="en-US" i="1" dirty="0"/>
              <a:t>the </a:t>
            </a:r>
            <a:r>
              <a:rPr lang="en-US" i="1" dirty="0" smtClean="0"/>
              <a:t>protected</a:t>
            </a:r>
          </a:p>
          <a:p>
            <a:r>
              <a:rPr lang="en-US" i="1" dirty="0" smtClean="0"/>
              <a:t>members </a:t>
            </a:r>
            <a:r>
              <a:rPr lang="en-US" i="1" dirty="0"/>
              <a:t>of </a:t>
            </a:r>
            <a:r>
              <a:rPr lang="en-US" i="1" dirty="0" smtClean="0"/>
              <a:t>the</a:t>
            </a:r>
          </a:p>
          <a:p>
            <a:r>
              <a:rPr lang="en-US" i="1" dirty="0" smtClean="0"/>
              <a:t>middle </a:t>
            </a:r>
            <a:r>
              <a:rPr lang="en-US" i="1" dirty="0"/>
              <a:t>class. </a:t>
            </a:r>
            <a:r>
              <a:rPr lang="en-US" i="1" dirty="0" smtClean="0"/>
              <a:t>One</a:t>
            </a:r>
          </a:p>
          <a:p>
            <a:r>
              <a:rPr lang="en-US" i="1" dirty="0" smtClean="0"/>
              <a:t>goes </a:t>
            </a:r>
            <a:r>
              <a:rPr lang="en-US" i="1" dirty="0"/>
              <a:t>to </a:t>
            </a:r>
            <a:r>
              <a:rPr lang="en-US" i="1" dirty="0" smtClean="0"/>
              <a:t>the</a:t>
            </a:r>
          </a:p>
          <a:p>
            <a:r>
              <a:rPr lang="en-US" i="1" dirty="0" smtClean="0"/>
              <a:t>unprotected </a:t>
            </a:r>
            <a:r>
              <a:rPr lang="en-US" i="1" dirty="0"/>
              <a:t>– those</a:t>
            </a:r>
            <a:r>
              <a:rPr lang="en-US" i="1" dirty="0" smtClean="0"/>
              <a:t>,</a:t>
            </a:r>
          </a:p>
          <a:p>
            <a:r>
              <a:rPr lang="en-US" i="1" dirty="0" smtClean="0"/>
              <a:t>precisely</a:t>
            </a:r>
            <a:r>
              <a:rPr lang="en-US" i="1" dirty="0"/>
              <a:t>, who </a:t>
            </a:r>
            <a:r>
              <a:rPr lang="en-US" i="1" dirty="0" smtClean="0"/>
              <a:t>need</a:t>
            </a:r>
          </a:p>
          <a:p>
            <a:r>
              <a:rPr lang="en-US" i="1" dirty="0" smtClean="0"/>
              <a:t>the </a:t>
            </a:r>
            <a:r>
              <a:rPr lang="en-US" i="1" dirty="0"/>
              <a:t>law’s </a:t>
            </a:r>
            <a:r>
              <a:rPr lang="en-US" i="1" dirty="0" smtClean="0"/>
              <a:t>protection</a:t>
            </a:r>
          </a:p>
          <a:p>
            <a:r>
              <a:rPr lang="en-US" i="1" dirty="0" smtClean="0"/>
              <a:t>most</a:t>
            </a:r>
            <a:r>
              <a:rPr lang="en-US" i="1" dirty="0"/>
              <a:t>! – and </a:t>
            </a:r>
            <a:r>
              <a:rPr lang="en-US" i="1" dirty="0" smtClean="0"/>
              <a:t>listens</a:t>
            </a:r>
          </a:p>
          <a:p>
            <a:r>
              <a:rPr lang="en-US" i="1" dirty="0" smtClean="0"/>
              <a:t>to </a:t>
            </a:r>
            <a:r>
              <a:rPr lang="en-US" i="1" dirty="0"/>
              <a:t>their testimony.</a:t>
            </a:r>
            <a:r>
              <a:rPr lang="en-US" i="1" dirty="0" smtClean="0"/>
              <a:t>”</a:t>
            </a:r>
          </a:p>
          <a:p>
            <a:r>
              <a:rPr lang="en-US" dirty="0" smtClean="0"/>
              <a:t>–</a:t>
            </a:r>
            <a:r>
              <a:rPr lang="en-US" dirty="0">
                <a:hlinkClick r:id="rId3"/>
              </a:rPr>
              <a:t>James A. Baldwin</a:t>
            </a:r>
            <a:endParaRPr lang="en-US" dirty="0"/>
          </a:p>
        </p:txBody>
      </p:sp>
    </p:spTree>
    <p:extLst>
      <p:ext uri="{BB962C8B-B14F-4D97-AF65-F5344CB8AC3E}">
        <p14:creationId xmlns:p14="http://schemas.microsoft.com/office/powerpoint/2010/main" val="39123229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tx1">
                <a:lumMod val="95000"/>
                <a:lumOff val="5000"/>
              </a:schemeClr>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46923" cy="1143000"/>
          </a:xfrm>
        </p:spPr>
        <p:txBody>
          <a:bodyPr/>
          <a:lstStyle/>
          <a:p>
            <a:pPr algn="l"/>
            <a:r>
              <a:rPr lang="en-US" b="1" dirty="0" smtClean="0">
                <a:solidFill>
                  <a:srgbClr val="FF0000"/>
                </a:solidFill>
              </a:rPr>
              <a:t>Marijuana and Bias</a:t>
            </a:r>
            <a:endParaRPr lang="en-US" b="1" dirty="0">
              <a:solidFill>
                <a:srgbClr val="FF0000"/>
              </a:solidFill>
            </a:endParaRPr>
          </a:p>
        </p:txBody>
      </p:sp>
      <p:sp>
        <p:nvSpPr>
          <p:cNvPr id="4" name="TextBox 3"/>
          <p:cNvSpPr txBox="1"/>
          <p:nvPr/>
        </p:nvSpPr>
        <p:spPr>
          <a:xfrm>
            <a:off x="348781" y="1464107"/>
            <a:ext cx="8671189" cy="5016758"/>
          </a:xfrm>
          <a:prstGeom prst="rect">
            <a:avLst/>
          </a:prstGeom>
          <a:noFill/>
        </p:spPr>
        <p:txBody>
          <a:bodyPr wrap="none" rtlCol="0">
            <a:spAutoFit/>
          </a:bodyPr>
          <a:lstStyle/>
          <a:p>
            <a:r>
              <a:rPr lang="en-US" sz="2000" b="1" dirty="0">
                <a:solidFill>
                  <a:srgbClr val="FFFF00"/>
                </a:solidFill>
              </a:rPr>
              <a:t>From Will Kendall, the Art Director at p:ear</a:t>
            </a:r>
            <a:r>
              <a:rPr lang="en-US" sz="2000" b="1" dirty="0" smtClean="0">
                <a:solidFill>
                  <a:srgbClr val="FFFF00"/>
                </a:solidFill>
              </a:rPr>
              <a:t>:</a:t>
            </a:r>
            <a:endParaRPr lang="en-US" sz="2000" dirty="0">
              <a:solidFill>
                <a:srgbClr val="FFFF00"/>
              </a:solidFill>
            </a:endParaRPr>
          </a:p>
          <a:p>
            <a:r>
              <a:rPr lang="en-US" sz="2000" dirty="0" smtClean="0">
                <a:solidFill>
                  <a:schemeClr val="bg1"/>
                </a:solidFill>
              </a:rPr>
              <a:t>“</a:t>
            </a:r>
            <a:r>
              <a:rPr lang="en-US" sz="2000" dirty="0">
                <a:solidFill>
                  <a:schemeClr val="bg1"/>
                </a:solidFill>
              </a:rPr>
              <a:t>I witnessed a couple of youth leaving the p:ear space with a </a:t>
            </a:r>
            <a:r>
              <a:rPr lang="en-US" sz="2000" dirty="0" smtClean="0">
                <a:solidFill>
                  <a:schemeClr val="bg1"/>
                </a:solidFill>
              </a:rPr>
              <a:t>green</a:t>
            </a:r>
          </a:p>
          <a:p>
            <a:r>
              <a:rPr lang="en-US" sz="2000" dirty="0" smtClean="0">
                <a:solidFill>
                  <a:schemeClr val="bg1"/>
                </a:solidFill>
              </a:rPr>
              <a:t>marijuana </a:t>
            </a:r>
            <a:r>
              <a:rPr lang="en-US" sz="2000" dirty="0">
                <a:solidFill>
                  <a:schemeClr val="bg1"/>
                </a:solidFill>
              </a:rPr>
              <a:t>container in hand. I asked them to a) keep their weed </a:t>
            </a:r>
            <a:r>
              <a:rPr lang="en-US" sz="2000" dirty="0" smtClean="0">
                <a:solidFill>
                  <a:schemeClr val="bg1"/>
                </a:solidFill>
              </a:rPr>
              <a:t>cancelled</a:t>
            </a:r>
          </a:p>
          <a:p>
            <a:r>
              <a:rPr lang="en-US" sz="2000" dirty="0" smtClean="0">
                <a:solidFill>
                  <a:schemeClr val="bg1"/>
                </a:solidFill>
              </a:rPr>
              <a:t>in </a:t>
            </a:r>
            <a:r>
              <a:rPr lang="en-US" sz="2000" dirty="0">
                <a:solidFill>
                  <a:schemeClr val="bg1"/>
                </a:solidFill>
              </a:rPr>
              <a:t>our space and b) if they did plan on smoking to go at least two blocks from </a:t>
            </a:r>
            <a:endParaRPr lang="en-US" sz="2000" dirty="0" smtClean="0">
              <a:solidFill>
                <a:schemeClr val="bg1"/>
              </a:solidFill>
            </a:endParaRPr>
          </a:p>
          <a:p>
            <a:r>
              <a:rPr lang="en-US" sz="2000" dirty="0" smtClean="0">
                <a:solidFill>
                  <a:schemeClr val="bg1"/>
                </a:solidFill>
              </a:rPr>
              <a:t>the </a:t>
            </a:r>
            <a:r>
              <a:rPr lang="en-US" sz="2000" dirty="0">
                <a:solidFill>
                  <a:schemeClr val="bg1"/>
                </a:solidFill>
              </a:rPr>
              <a:t>p:ear space. They agreed to both requests easily and even had a sense </a:t>
            </a:r>
            <a:r>
              <a:rPr lang="en-US" sz="2000" dirty="0" smtClean="0">
                <a:solidFill>
                  <a:schemeClr val="bg1"/>
                </a:solidFill>
              </a:rPr>
              <a:t>of</a:t>
            </a:r>
          </a:p>
          <a:p>
            <a:r>
              <a:rPr lang="en-US" sz="2000" dirty="0" smtClean="0">
                <a:solidFill>
                  <a:schemeClr val="bg1"/>
                </a:solidFill>
              </a:rPr>
              <a:t>appreciation </a:t>
            </a:r>
            <a:r>
              <a:rPr lang="en-US" sz="2000" dirty="0">
                <a:solidFill>
                  <a:schemeClr val="bg1"/>
                </a:solidFill>
              </a:rPr>
              <a:t>that I was not judging them for what they were about to do</a:t>
            </a:r>
            <a:r>
              <a:rPr lang="en-US" sz="2000" dirty="0" smtClean="0">
                <a:solidFill>
                  <a:schemeClr val="bg1"/>
                </a:solidFill>
              </a:rPr>
              <a:t>.”</a:t>
            </a:r>
          </a:p>
          <a:p>
            <a:endParaRPr lang="en-US" sz="2000" dirty="0">
              <a:solidFill>
                <a:schemeClr val="bg1"/>
              </a:solidFill>
            </a:endParaRPr>
          </a:p>
          <a:p>
            <a:r>
              <a:rPr lang="en-US" sz="2000" dirty="0">
                <a:solidFill>
                  <a:schemeClr val="bg1"/>
                </a:solidFill>
              </a:rPr>
              <a:t>“Shortly after leaving both youth came back into p:ear and were </a:t>
            </a:r>
            <a:r>
              <a:rPr lang="en-US" sz="2000" dirty="0" smtClean="0">
                <a:solidFill>
                  <a:schemeClr val="bg1"/>
                </a:solidFill>
              </a:rPr>
              <a:t>quickly</a:t>
            </a:r>
          </a:p>
          <a:p>
            <a:r>
              <a:rPr lang="en-US" sz="2000" dirty="0" smtClean="0">
                <a:solidFill>
                  <a:schemeClr val="bg1"/>
                </a:solidFill>
              </a:rPr>
              <a:t>followed </a:t>
            </a:r>
            <a:r>
              <a:rPr lang="en-US" sz="2000" dirty="0">
                <a:solidFill>
                  <a:schemeClr val="bg1"/>
                </a:solidFill>
              </a:rPr>
              <a:t>by a police officer saying ‘come here,’ and ‘get over here.’ The </a:t>
            </a:r>
            <a:r>
              <a:rPr lang="en-US" sz="2000" dirty="0" smtClean="0">
                <a:solidFill>
                  <a:schemeClr val="bg1"/>
                </a:solidFill>
              </a:rPr>
              <a:t>youth</a:t>
            </a:r>
          </a:p>
          <a:p>
            <a:r>
              <a:rPr lang="en-US" sz="2000" dirty="0" smtClean="0">
                <a:solidFill>
                  <a:schemeClr val="bg1"/>
                </a:solidFill>
              </a:rPr>
              <a:t>walked </a:t>
            </a:r>
            <a:r>
              <a:rPr lang="en-US" sz="2000" dirty="0">
                <a:solidFill>
                  <a:schemeClr val="bg1"/>
                </a:solidFill>
              </a:rPr>
              <a:t>to the far side of our space to avoid interactions with the police but </a:t>
            </a:r>
            <a:r>
              <a:rPr lang="en-US" sz="2000" dirty="0" smtClean="0">
                <a:solidFill>
                  <a:schemeClr val="bg1"/>
                </a:solidFill>
              </a:rPr>
              <a:t>were</a:t>
            </a:r>
          </a:p>
          <a:p>
            <a:r>
              <a:rPr lang="en-US" sz="2000" dirty="0" smtClean="0">
                <a:solidFill>
                  <a:schemeClr val="bg1"/>
                </a:solidFill>
              </a:rPr>
              <a:t>followed </a:t>
            </a:r>
            <a:r>
              <a:rPr lang="en-US" sz="2000" dirty="0">
                <a:solidFill>
                  <a:schemeClr val="bg1"/>
                </a:solidFill>
              </a:rPr>
              <a:t>by the officer who multiple times reached out to try grabbing the youth</a:t>
            </a:r>
            <a:r>
              <a:rPr lang="en-US" sz="2000" dirty="0" smtClean="0">
                <a:solidFill>
                  <a:schemeClr val="bg1"/>
                </a:solidFill>
              </a:rPr>
              <a:t>,</a:t>
            </a:r>
          </a:p>
          <a:p>
            <a:r>
              <a:rPr lang="en-US" sz="2000" dirty="0" smtClean="0">
                <a:solidFill>
                  <a:schemeClr val="bg1"/>
                </a:solidFill>
              </a:rPr>
              <a:t>who </a:t>
            </a:r>
            <a:r>
              <a:rPr lang="en-US" sz="2000" dirty="0">
                <a:solidFill>
                  <a:schemeClr val="bg1"/>
                </a:solidFill>
              </a:rPr>
              <a:t>avoided contact…The youth agreed to go, but as he got outside the </a:t>
            </a:r>
            <a:r>
              <a:rPr lang="en-US" sz="2000" dirty="0" smtClean="0">
                <a:solidFill>
                  <a:schemeClr val="bg1"/>
                </a:solidFill>
              </a:rPr>
              <a:t>officer</a:t>
            </a:r>
          </a:p>
          <a:p>
            <a:r>
              <a:rPr lang="en-US" sz="2000" dirty="0" smtClean="0">
                <a:solidFill>
                  <a:schemeClr val="bg1"/>
                </a:solidFill>
              </a:rPr>
              <a:t>immediately </a:t>
            </a:r>
            <a:r>
              <a:rPr lang="en-US" sz="2000" dirty="0">
                <a:solidFill>
                  <a:schemeClr val="bg1"/>
                </a:solidFill>
              </a:rPr>
              <a:t>tried to physically detain him. It was at this point that the </a:t>
            </a:r>
            <a:r>
              <a:rPr lang="en-US" sz="2000" dirty="0" smtClean="0">
                <a:solidFill>
                  <a:schemeClr val="bg1"/>
                </a:solidFill>
              </a:rPr>
              <a:t>youth</a:t>
            </a:r>
          </a:p>
          <a:p>
            <a:r>
              <a:rPr lang="en-US" sz="2000" dirty="0" smtClean="0">
                <a:solidFill>
                  <a:schemeClr val="bg1"/>
                </a:solidFill>
              </a:rPr>
              <a:t>was </a:t>
            </a:r>
            <a:r>
              <a:rPr lang="en-US" sz="2000" dirty="0">
                <a:solidFill>
                  <a:schemeClr val="bg1"/>
                </a:solidFill>
              </a:rPr>
              <a:t>unreachable as his past trauma was triggered and he was in full </a:t>
            </a:r>
            <a:r>
              <a:rPr lang="en-US" sz="2000" dirty="0" smtClean="0">
                <a:solidFill>
                  <a:schemeClr val="bg1"/>
                </a:solidFill>
              </a:rPr>
              <a:t>fight</a:t>
            </a:r>
          </a:p>
          <a:p>
            <a:r>
              <a:rPr lang="en-US" sz="2000" dirty="0" smtClean="0">
                <a:solidFill>
                  <a:schemeClr val="bg1"/>
                </a:solidFill>
              </a:rPr>
              <a:t>mode</a:t>
            </a:r>
            <a:r>
              <a:rPr lang="en-US" sz="2000" dirty="0">
                <a:solidFill>
                  <a:schemeClr val="bg1"/>
                </a:solidFill>
              </a:rPr>
              <a:t>. Shortly after, more police cars arrived and the youth </a:t>
            </a:r>
            <a:r>
              <a:rPr lang="en-US" sz="2000" dirty="0" smtClean="0">
                <a:solidFill>
                  <a:schemeClr val="bg1"/>
                </a:solidFill>
              </a:rPr>
              <a:t>was</a:t>
            </a:r>
          </a:p>
          <a:p>
            <a:r>
              <a:rPr lang="en-US" sz="2000" dirty="0" smtClean="0">
                <a:solidFill>
                  <a:schemeClr val="bg1"/>
                </a:solidFill>
              </a:rPr>
              <a:t>detained </a:t>
            </a:r>
            <a:r>
              <a:rPr lang="en-US" sz="2000" dirty="0">
                <a:solidFill>
                  <a:schemeClr val="bg1"/>
                </a:solidFill>
              </a:rPr>
              <a:t>by five officers and placed in the back of the car</a:t>
            </a:r>
            <a:r>
              <a:rPr lang="en-US" sz="2000" dirty="0" smtClean="0">
                <a:solidFill>
                  <a:schemeClr val="bg1"/>
                </a:solidFill>
              </a:rPr>
              <a:t>.”</a:t>
            </a:r>
            <a:endParaRPr lang="en-US" sz="2000" dirty="0">
              <a:solidFill>
                <a:schemeClr val="bg1"/>
              </a:solidFill>
            </a:endParaRPr>
          </a:p>
        </p:txBody>
      </p:sp>
    </p:spTree>
    <p:extLst>
      <p:ext uri="{BB962C8B-B14F-4D97-AF65-F5344CB8AC3E}">
        <p14:creationId xmlns:p14="http://schemas.microsoft.com/office/powerpoint/2010/main" val="2517688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339" y="135232"/>
            <a:ext cx="3229054" cy="1785473"/>
          </a:xfrm>
        </p:spPr>
        <p:txBody>
          <a:bodyPr>
            <a:normAutofit/>
          </a:bodyPr>
          <a:lstStyle/>
          <a:p>
            <a:pPr algn="l"/>
            <a:r>
              <a:rPr lang="en-US" sz="3200" b="1" dirty="0" smtClean="0"/>
              <a:t>TODAY</a:t>
            </a:r>
            <a:br>
              <a:rPr lang="en-US" sz="3200" b="1" dirty="0" smtClean="0"/>
            </a:br>
            <a:r>
              <a:rPr lang="en-US" sz="3200" b="1" dirty="0" smtClean="0"/>
              <a:t>@ Ardenwald Elementary!</a:t>
            </a:r>
            <a:endParaRPr lang="en-US" sz="3200" b="1" dirty="0"/>
          </a:p>
        </p:txBody>
      </p:sp>
      <p:pic>
        <p:nvPicPr>
          <p:cNvPr id="4" name="Picture 3" descr="482725CA-CD69-405F-BE78-2B7082A0DA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935" y="0"/>
            <a:ext cx="5278065" cy="5278065"/>
          </a:xfrm>
          <a:prstGeom prst="rect">
            <a:avLst/>
          </a:prstGeom>
        </p:spPr>
      </p:pic>
      <p:pic>
        <p:nvPicPr>
          <p:cNvPr id="5" name="Picture 4" descr="E434A3A1-6121-452F-9B18-09607F6095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0705"/>
            <a:ext cx="4937295" cy="4937295"/>
          </a:xfrm>
          <a:prstGeom prst="rect">
            <a:avLst/>
          </a:prstGeom>
        </p:spPr>
      </p:pic>
      <p:pic>
        <p:nvPicPr>
          <p:cNvPr id="6" name="Picture 5" descr="IMG_95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173" y="3702003"/>
            <a:ext cx="4211827" cy="3155996"/>
          </a:xfrm>
          <a:prstGeom prst="rect">
            <a:avLst/>
          </a:prstGeom>
        </p:spPr>
      </p:pic>
    </p:spTree>
    <p:extLst>
      <p:ext uri="{BB962C8B-B14F-4D97-AF65-F5344CB8AC3E}">
        <p14:creationId xmlns:p14="http://schemas.microsoft.com/office/powerpoint/2010/main" val="3006032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4571" y="5515168"/>
            <a:ext cx="7801429" cy="1143000"/>
          </a:xfrm>
        </p:spPr>
        <p:txBody>
          <a:bodyPr/>
          <a:lstStyle/>
          <a:p>
            <a:r>
              <a:rPr lang="en-US" b="1" dirty="0" smtClean="0"/>
              <a:t>A history of demonization</a:t>
            </a:r>
            <a:endParaRPr lang="en-US" b="1" dirty="0"/>
          </a:p>
        </p:txBody>
      </p:sp>
      <p:sp>
        <p:nvSpPr>
          <p:cNvPr id="5" name="Content Placeholder 6"/>
          <p:cNvSpPr>
            <a:spLocks noGrp="1"/>
          </p:cNvSpPr>
          <p:nvPr>
            <p:ph sz="quarter" idx="4294967295"/>
          </p:nvPr>
        </p:nvSpPr>
        <p:spPr>
          <a:xfrm>
            <a:off x="2917841" y="433312"/>
            <a:ext cx="5921502" cy="3474720"/>
          </a:xfrm>
          <a:prstGeom prst="rect">
            <a:avLst/>
          </a:prstGeom>
        </p:spPr>
        <p:txBody>
          <a:bodyPr>
            <a:normAutofit fontScale="77500" lnSpcReduction="20000"/>
          </a:bodyPr>
          <a:lstStyle/>
          <a:p>
            <a:r>
              <a:rPr lang="en-US" b="1" dirty="0" smtClean="0">
                <a:latin typeface="Avenir Book"/>
                <a:cs typeface="Avenir Book"/>
              </a:rPr>
              <a:t>Harry Anslinger</a:t>
            </a:r>
            <a:r>
              <a:rPr lang="en-US" dirty="0" smtClean="0">
                <a:latin typeface="Avenir Book"/>
                <a:cs typeface="Avenir Book"/>
              </a:rPr>
              <a:t>, first Commissioner   of Narcotics, Bureau of Narcotics</a:t>
            </a:r>
          </a:p>
          <a:p>
            <a:endParaRPr lang="en-US" sz="800" dirty="0">
              <a:latin typeface="Avenir Book"/>
              <a:cs typeface="Avenir Book"/>
            </a:endParaRPr>
          </a:p>
          <a:p>
            <a:pPr>
              <a:lnSpc>
                <a:spcPct val="120000"/>
              </a:lnSpc>
            </a:pPr>
            <a:r>
              <a:rPr lang="en-US" i="1" dirty="0">
                <a:latin typeface="Avenir Book"/>
                <a:cs typeface="Avenir Book"/>
              </a:rPr>
              <a:t>“Those who are habitually accustomed to use of the drug are said to develop a </a:t>
            </a:r>
            <a:r>
              <a:rPr lang="en-US" b="1" i="1" dirty="0">
                <a:latin typeface="Avenir Book"/>
                <a:cs typeface="Avenir Book"/>
              </a:rPr>
              <a:t>delirious rage</a:t>
            </a:r>
            <a:r>
              <a:rPr lang="en-US" i="1" dirty="0">
                <a:latin typeface="Avenir Book"/>
                <a:cs typeface="Avenir Book"/>
              </a:rPr>
              <a:t> after its administration, during which they are temporarily, at least, irresponsible and liable to commit </a:t>
            </a:r>
            <a:r>
              <a:rPr lang="en-US" b="1" i="1" dirty="0">
                <a:latin typeface="Avenir Book"/>
                <a:cs typeface="Avenir Book"/>
              </a:rPr>
              <a:t>violent </a:t>
            </a:r>
            <a:r>
              <a:rPr lang="en-US" b="1" i="1" dirty="0" smtClean="0">
                <a:latin typeface="Avenir Book"/>
                <a:cs typeface="Avenir Book"/>
              </a:rPr>
              <a:t>crimes</a:t>
            </a:r>
            <a:r>
              <a:rPr lang="en-US" i="1" dirty="0">
                <a:latin typeface="Avenir Book"/>
                <a:cs typeface="Avenir Book"/>
              </a:rPr>
              <a:t>.</a:t>
            </a:r>
            <a:r>
              <a:rPr lang="en-US" i="1" dirty="0" smtClean="0">
                <a:latin typeface="Avenir Book"/>
                <a:cs typeface="Avenir Book"/>
              </a:rPr>
              <a:t>” </a:t>
            </a:r>
          </a:p>
          <a:p>
            <a:pPr marL="0" indent="0">
              <a:lnSpc>
                <a:spcPct val="120000"/>
              </a:lnSpc>
              <a:buNone/>
            </a:pPr>
            <a:endParaRPr lang="en-US" i="1" dirty="0">
              <a:latin typeface="Avenir Book"/>
              <a:cs typeface="Avenir Book"/>
            </a:endParaRPr>
          </a:p>
        </p:txBody>
      </p:sp>
      <p:pic>
        <p:nvPicPr>
          <p:cNvPr id="6" name="Picture 5"/>
          <p:cNvPicPr>
            <a:picLocks noChangeAspect="1"/>
          </p:cNvPicPr>
          <p:nvPr/>
        </p:nvPicPr>
        <p:blipFill>
          <a:blip r:embed="rId2"/>
          <a:stretch>
            <a:fillRect/>
          </a:stretch>
        </p:blipFill>
        <p:spPr>
          <a:xfrm>
            <a:off x="834571" y="568234"/>
            <a:ext cx="1905000" cy="2146300"/>
          </a:xfrm>
          <a:prstGeom prst="rect">
            <a:avLst/>
          </a:prstGeom>
        </p:spPr>
      </p:pic>
      <p:pic>
        <p:nvPicPr>
          <p:cNvPr id="7" name="Picture 6"/>
          <p:cNvPicPr>
            <a:picLocks noChangeAspect="1"/>
          </p:cNvPicPr>
          <p:nvPr/>
        </p:nvPicPr>
        <p:blipFill>
          <a:blip r:embed="rId3"/>
          <a:stretch>
            <a:fillRect/>
          </a:stretch>
        </p:blipFill>
        <p:spPr>
          <a:xfrm>
            <a:off x="3937000" y="3821835"/>
            <a:ext cx="4354286" cy="1693333"/>
          </a:xfrm>
          <a:prstGeom prst="rect">
            <a:avLst/>
          </a:prstGeom>
        </p:spPr>
      </p:pic>
      <p:pic>
        <p:nvPicPr>
          <p:cNvPr id="8" name="Picture 7"/>
          <p:cNvPicPr>
            <a:picLocks noChangeAspect="1"/>
          </p:cNvPicPr>
          <p:nvPr/>
        </p:nvPicPr>
        <p:blipFill>
          <a:blip r:embed="rId4"/>
          <a:stretch>
            <a:fillRect/>
          </a:stretch>
        </p:blipFill>
        <p:spPr>
          <a:xfrm>
            <a:off x="662933" y="3490062"/>
            <a:ext cx="2531383" cy="2025106"/>
          </a:xfrm>
          <a:prstGeom prst="rect">
            <a:avLst/>
          </a:prstGeom>
        </p:spPr>
      </p:pic>
    </p:spTree>
    <p:extLst>
      <p:ext uri="{BB962C8B-B14F-4D97-AF65-F5344CB8AC3E}">
        <p14:creationId xmlns:p14="http://schemas.microsoft.com/office/powerpoint/2010/main" val="9479564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jeff-sessions-alabama-senator-wash-dc-Get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12" y="179076"/>
            <a:ext cx="3323583" cy="2492688"/>
          </a:xfrm>
          <a:prstGeom prst="rect">
            <a:avLst/>
          </a:prstGeom>
        </p:spPr>
      </p:pic>
      <p:sp>
        <p:nvSpPr>
          <p:cNvPr id="5" name="Content Placeholder 6"/>
          <p:cNvSpPr>
            <a:spLocks noGrp="1"/>
          </p:cNvSpPr>
          <p:nvPr>
            <p:ph sz="quarter" idx="4294967295"/>
          </p:nvPr>
        </p:nvSpPr>
        <p:spPr>
          <a:xfrm>
            <a:off x="326113" y="2842149"/>
            <a:ext cx="3716375" cy="3823945"/>
          </a:xfrm>
          <a:prstGeom prst="rect">
            <a:avLst/>
          </a:prstGeom>
        </p:spPr>
        <p:txBody>
          <a:bodyPr>
            <a:normAutofit fontScale="92500" lnSpcReduction="20000"/>
          </a:bodyPr>
          <a:lstStyle/>
          <a:p>
            <a:pPr marL="0" indent="0">
              <a:buNone/>
            </a:pPr>
            <a:r>
              <a:rPr lang="en-US" sz="2600" b="1" dirty="0" smtClean="0">
                <a:latin typeface="Avenir Book"/>
                <a:cs typeface="Avenir Book"/>
              </a:rPr>
              <a:t>Jeff Sessions</a:t>
            </a:r>
            <a:endParaRPr lang="en-US" sz="2600" dirty="0">
              <a:latin typeface="Avenir Book"/>
              <a:cs typeface="Avenir Book"/>
            </a:endParaRPr>
          </a:p>
          <a:p>
            <a:pPr marL="0" indent="0">
              <a:buNone/>
            </a:pPr>
            <a:r>
              <a:rPr lang="en-US" sz="2600" dirty="0" smtClean="0">
                <a:latin typeface="Avenir Book"/>
                <a:cs typeface="Avenir Book"/>
              </a:rPr>
              <a:t>Attorney</a:t>
            </a:r>
            <a:r>
              <a:rPr lang="en-US" sz="2600" dirty="0">
                <a:latin typeface="Avenir Book"/>
                <a:cs typeface="Avenir Book"/>
              </a:rPr>
              <a:t> </a:t>
            </a:r>
            <a:r>
              <a:rPr lang="en-US" sz="2600" dirty="0" smtClean="0">
                <a:latin typeface="Avenir Book"/>
                <a:cs typeface="Avenir Book"/>
              </a:rPr>
              <a:t>General, U.S (2017-2018)</a:t>
            </a:r>
          </a:p>
          <a:p>
            <a:pPr marL="0" indent="0">
              <a:buNone/>
            </a:pPr>
            <a:endParaRPr lang="en-US" sz="900" dirty="0">
              <a:latin typeface="Avenir Book"/>
              <a:cs typeface="Avenir Book"/>
            </a:endParaRPr>
          </a:p>
          <a:p>
            <a:pPr marL="0" indent="0">
              <a:lnSpc>
                <a:spcPct val="120000"/>
              </a:lnSpc>
              <a:buNone/>
            </a:pPr>
            <a:r>
              <a:rPr lang="en-US" sz="2800" i="1" dirty="0" smtClean="0">
                <a:latin typeface="Avenir Book"/>
                <a:cs typeface="Avenir Book"/>
              </a:rPr>
              <a:t>“Good people don’t smoke marijuana</a:t>
            </a:r>
            <a:r>
              <a:rPr lang="is-IS" sz="2800" i="1" dirty="0" smtClean="0">
                <a:latin typeface="Avenir Book"/>
                <a:cs typeface="Avenir Book"/>
              </a:rPr>
              <a:t>…</a:t>
            </a:r>
            <a:r>
              <a:rPr lang="en-US" sz="2800" i="1" dirty="0" smtClean="0">
                <a:latin typeface="Avenir Book"/>
                <a:cs typeface="Avenir Book"/>
              </a:rPr>
              <a:t>” </a:t>
            </a:r>
          </a:p>
          <a:p>
            <a:pPr marL="0" indent="0">
              <a:lnSpc>
                <a:spcPct val="120000"/>
              </a:lnSpc>
              <a:buNone/>
            </a:pPr>
            <a:r>
              <a:rPr lang="en-US" sz="2800" i="1" dirty="0" smtClean="0">
                <a:latin typeface="Avenir Book"/>
                <a:cs typeface="Avenir Book"/>
              </a:rPr>
              <a:t>“The KKK was OK</a:t>
            </a:r>
            <a:br>
              <a:rPr lang="en-US" sz="2800" i="1" dirty="0" smtClean="0">
                <a:latin typeface="Avenir Book"/>
                <a:cs typeface="Avenir Book"/>
              </a:rPr>
            </a:br>
            <a:r>
              <a:rPr lang="en-US" sz="2800" i="1" dirty="0" smtClean="0">
                <a:latin typeface="Avenir Book"/>
                <a:cs typeface="Avenir Book"/>
              </a:rPr>
              <a:t>until I found out they smoked pot</a:t>
            </a:r>
            <a:r>
              <a:rPr lang="is-IS" sz="2800" i="1" dirty="0" smtClean="0">
                <a:latin typeface="Avenir Book"/>
                <a:cs typeface="Avenir Book"/>
              </a:rPr>
              <a:t>…”</a:t>
            </a:r>
          </a:p>
          <a:p>
            <a:pPr marL="457200" lvl="1" indent="0">
              <a:lnSpc>
                <a:spcPct val="120000"/>
              </a:lnSpc>
              <a:buNone/>
            </a:pPr>
            <a:r>
              <a:rPr lang="is-IS" sz="2100" i="1" dirty="0" smtClean="0">
                <a:latin typeface="Avenir Book"/>
                <a:cs typeface="Avenir Book"/>
                <a:hlinkClick r:id="rId3"/>
              </a:rPr>
              <a:t>New York Times</a:t>
            </a:r>
            <a:endParaRPr lang="is-IS" sz="2100" i="1" dirty="0" smtClean="0">
              <a:latin typeface="Avenir Book"/>
              <a:cs typeface="Avenir Book"/>
            </a:endParaRPr>
          </a:p>
        </p:txBody>
      </p:sp>
      <p:sp>
        <p:nvSpPr>
          <p:cNvPr id="7" name="Title 1"/>
          <p:cNvSpPr>
            <a:spLocks noGrp="1"/>
          </p:cNvSpPr>
          <p:nvPr>
            <p:ph type="title"/>
          </p:nvPr>
        </p:nvSpPr>
        <p:spPr>
          <a:xfrm>
            <a:off x="3872115" y="179076"/>
            <a:ext cx="3759127" cy="1449287"/>
          </a:xfrm>
        </p:spPr>
        <p:txBody>
          <a:bodyPr>
            <a:normAutofit/>
          </a:bodyPr>
          <a:lstStyle/>
          <a:p>
            <a:pPr algn="l"/>
            <a:r>
              <a:rPr lang="en-US" b="1" dirty="0" smtClean="0"/>
              <a:t>A history of demonization</a:t>
            </a:r>
            <a:endParaRPr lang="en-US" b="1" dirty="0"/>
          </a:p>
        </p:txBody>
      </p:sp>
      <p:sp>
        <p:nvSpPr>
          <p:cNvPr id="10" name="TextBox 9"/>
          <p:cNvSpPr txBox="1"/>
          <p:nvPr/>
        </p:nvSpPr>
        <p:spPr>
          <a:xfrm>
            <a:off x="7901117" y="6321250"/>
            <a:ext cx="952792" cy="369332"/>
          </a:xfrm>
          <a:prstGeom prst="rect">
            <a:avLst/>
          </a:prstGeom>
          <a:noFill/>
        </p:spPr>
        <p:txBody>
          <a:bodyPr wrap="none" rtlCol="0">
            <a:spAutoFit/>
          </a:bodyPr>
          <a:lstStyle/>
          <a:p>
            <a:r>
              <a:rPr lang="en-US" dirty="0" smtClean="0">
                <a:hlinkClick r:id="rId4"/>
              </a:rPr>
              <a:t>SOURCE</a:t>
            </a:r>
            <a:endParaRPr lang="en-US" dirty="0"/>
          </a:p>
        </p:txBody>
      </p:sp>
      <p:pic>
        <p:nvPicPr>
          <p:cNvPr id="2" name="Picture 1" descr="D4PWrujUwAAYRF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115" y="1628363"/>
            <a:ext cx="5093666" cy="3972125"/>
          </a:xfrm>
          <a:prstGeom prst="rect">
            <a:avLst/>
          </a:prstGeom>
        </p:spPr>
      </p:pic>
      <p:sp>
        <p:nvSpPr>
          <p:cNvPr id="6" name="TextBox 5"/>
          <p:cNvSpPr txBox="1"/>
          <p:nvPr/>
        </p:nvSpPr>
        <p:spPr>
          <a:xfrm>
            <a:off x="3872115" y="5642478"/>
            <a:ext cx="4994276" cy="923330"/>
          </a:xfrm>
          <a:prstGeom prst="rect">
            <a:avLst/>
          </a:prstGeom>
          <a:noFill/>
        </p:spPr>
        <p:txBody>
          <a:bodyPr wrap="none" rtlCol="0">
            <a:spAutoFit/>
          </a:bodyPr>
          <a:lstStyle/>
          <a:p>
            <a:r>
              <a:rPr lang="en-US" b="1" dirty="0">
                <a:solidFill>
                  <a:srgbClr val="FF0000"/>
                </a:solidFill>
              </a:rPr>
              <a:t>In an inordinate number of American counties</a:t>
            </a:r>
            <a:r>
              <a:rPr lang="en-US" b="1" dirty="0" smtClean="0">
                <a:solidFill>
                  <a:srgbClr val="FF0000"/>
                </a:solidFill>
              </a:rPr>
              <a:t>,</a:t>
            </a:r>
          </a:p>
          <a:p>
            <a:r>
              <a:rPr lang="en-US" b="1" dirty="0" smtClean="0">
                <a:solidFill>
                  <a:srgbClr val="FF0000"/>
                </a:solidFill>
              </a:rPr>
              <a:t>marijuana </a:t>
            </a:r>
            <a:r>
              <a:rPr lang="en-US" b="1" dirty="0">
                <a:solidFill>
                  <a:srgbClr val="FF0000"/>
                </a:solidFill>
              </a:rPr>
              <a:t>arrests are a significant portion of what </a:t>
            </a:r>
            <a:endParaRPr lang="en-US" b="1" dirty="0" smtClean="0">
              <a:solidFill>
                <a:srgbClr val="FF0000"/>
              </a:solidFill>
            </a:endParaRPr>
          </a:p>
          <a:p>
            <a:r>
              <a:rPr lang="en-US" b="1" dirty="0" smtClean="0">
                <a:solidFill>
                  <a:srgbClr val="FF0000"/>
                </a:solidFill>
              </a:rPr>
              <a:t>the </a:t>
            </a:r>
            <a:r>
              <a:rPr lang="en-US" b="1" dirty="0">
                <a:solidFill>
                  <a:srgbClr val="FF0000"/>
                </a:solidFill>
              </a:rPr>
              <a:t>police do every day.</a:t>
            </a:r>
          </a:p>
        </p:txBody>
      </p:sp>
    </p:spTree>
    <p:extLst>
      <p:ext uri="{BB962C8B-B14F-4D97-AF65-F5344CB8AC3E}">
        <p14:creationId xmlns:p14="http://schemas.microsoft.com/office/powerpoint/2010/main" val="3563540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406"/>
            <a:ext cx="8229600" cy="1003594"/>
          </a:xfrm>
        </p:spPr>
        <p:txBody>
          <a:bodyPr/>
          <a:lstStyle/>
          <a:p>
            <a:r>
              <a:rPr lang="en-US" b="1" i="1" dirty="0" smtClean="0">
                <a:solidFill>
                  <a:srgbClr val="FF0000"/>
                </a:solidFill>
              </a:rPr>
              <a:t>Jeff Sessions’ last act as AG</a:t>
            </a:r>
            <a:r>
              <a:rPr lang="mr-IN" b="1" i="1" dirty="0" smtClean="0">
                <a:solidFill>
                  <a:srgbClr val="FF0000"/>
                </a:solidFill>
              </a:rPr>
              <a:t>…</a:t>
            </a:r>
            <a:endParaRPr lang="en-US" b="1" i="1" dirty="0">
              <a:solidFill>
                <a:srgbClr val="FF0000"/>
              </a:solidFill>
            </a:endParaRPr>
          </a:p>
        </p:txBody>
      </p:sp>
      <p:sp>
        <p:nvSpPr>
          <p:cNvPr id="4" name="TextBox 3"/>
          <p:cNvSpPr txBox="1"/>
          <p:nvPr/>
        </p:nvSpPr>
        <p:spPr>
          <a:xfrm>
            <a:off x="457200" y="1052507"/>
            <a:ext cx="8099869" cy="2246769"/>
          </a:xfrm>
          <a:prstGeom prst="rect">
            <a:avLst/>
          </a:prstGeom>
          <a:noFill/>
        </p:spPr>
        <p:txBody>
          <a:bodyPr wrap="none" rtlCol="0">
            <a:spAutoFit/>
          </a:bodyPr>
          <a:lstStyle/>
          <a:p>
            <a:pPr algn="ctr"/>
            <a:r>
              <a:rPr lang="en-US" sz="2800" i="1" dirty="0" smtClean="0"/>
              <a:t>“</a:t>
            </a:r>
            <a:r>
              <a:rPr lang="mr-IN" sz="2800" i="1" dirty="0" smtClean="0"/>
              <a:t>…</a:t>
            </a:r>
            <a:r>
              <a:rPr lang="en-US" sz="2800" i="1" dirty="0" smtClean="0"/>
              <a:t>signed </a:t>
            </a:r>
            <a:r>
              <a:rPr lang="en-US" sz="2800" i="1" dirty="0"/>
              <a:t>an order making it more difficult </a:t>
            </a:r>
            <a:r>
              <a:rPr lang="en-US" sz="2800" i="1" dirty="0" smtClean="0"/>
              <a:t>for</a:t>
            </a:r>
          </a:p>
          <a:p>
            <a:pPr algn="ctr"/>
            <a:r>
              <a:rPr lang="en-US" sz="2800" i="1" dirty="0"/>
              <a:t>t</a:t>
            </a:r>
            <a:r>
              <a:rPr lang="en-US" sz="2800" i="1" dirty="0" smtClean="0"/>
              <a:t>he Justice </a:t>
            </a:r>
            <a:r>
              <a:rPr lang="en-US" sz="2800" i="1" dirty="0"/>
              <a:t>Department to investigate </a:t>
            </a:r>
            <a:r>
              <a:rPr lang="en-US" sz="2800" i="1" dirty="0" smtClean="0"/>
              <a:t>&amp; implement</a:t>
            </a:r>
          </a:p>
          <a:p>
            <a:pPr algn="ctr"/>
            <a:r>
              <a:rPr lang="en-US" sz="2800" i="1" dirty="0" smtClean="0"/>
              <a:t>reform </a:t>
            </a:r>
            <a:r>
              <a:rPr lang="en-US" sz="2800" i="1" dirty="0"/>
              <a:t>at police departments with patterns of abuse</a:t>
            </a:r>
            <a:r>
              <a:rPr lang="en-US" sz="2800" i="1" dirty="0" smtClean="0"/>
              <a:t>,</a:t>
            </a:r>
          </a:p>
          <a:p>
            <a:pPr algn="ctr"/>
            <a:r>
              <a:rPr lang="en-US" sz="2800" i="1" dirty="0" smtClean="0"/>
              <a:t>questionable </a:t>
            </a:r>
            <a:r>
              <a:rPr lang="en-US" sz="2800" i="1" dirty="0"/>
              <a:t>shootings, racism, </a:t>
            </a:r>
            <a:r>
              <a:rPr lang="en-US" sz="2800" i="1" dirty="0" smtClean="0"/>
              <a:t>&amp; other constitutional</a:t>
            </a:r>
          </a:p>
          <a:p>
            <a:pPr algn="ctr"/>
            <a:r>
              <a:rPr lang="en-US" sz="2800" i="1" dirty="0" smtClean="0"/>
              <a:t>violations</a:t>
            </a:r>
            <a:r>
              <a:rPr lang="mr-IN" sz="2800" i="1" dirty="0" smtClean="0"/>
              <a:t>…</a:t>
            </a:r>
            <a:r>
              <a:rPr lang="en-US" sz="2800" i="1" dirty="0" smtClean="0"/>
              <a:t>”</a:t>
            </a:r>
            <a:r>
              <a:rPr lang="en-US" sz="2800" dirty="0" smtClean="0"/>
              <a:t> </a:t>
            </a:r>
            <a:r>
              <a:rPr lang="mr-IN" sz="2800" dirty="0" smtClean="0"/>
              <a:t>–</a:t>
            </a:r>
            <a:r>
              <a:rPr lang="en-US" sz="2800" dirty="0" smtClean="0">
                <a:hlinkClick r:id="rId2"/>
              </a:rPr>
              <a:t>Washington Post</a:t>
            </a:r>
            <a:endParaRPr lang="en-US" sz="2800" dirty="0"/>
          </a:p>
        </p:txBody>
      </p:sp>
      <p:pic>
        <p:nvPicPr>
          <p:cNvPr id="5" name="Picture 4" descr="IMG_79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227" y="3423192"/>
            <a:ext cx="3160574" cy="3160574"/>
          </a:xfrm>
          <a:prstGeom prst="rect">
            <a:avLst/>
          </a:prstGeom>
        </p:spPr>
      </p:pic>
      <p:pic>
        <p:nvPicPr>
          <p:cNvPr id="7" name="Picture 6" descr="IMG_6107-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3423191"/>
            <a:ext cx="4944301" cy="3175756"/>
          </a:xfrm>
          <a:prstGeom prst="rect">
            <a:avLst/>
          </a:prstGeom>
        </p:spPr>
      </p:pic>
    </p:spTree>
    <p:extLst>
      <p:ext uri="{BB962C8B-B14F-4D97-AF65-F5344CB8AC3E}">
        <p14:creationId xmlns:p14="http://schemas.microsoft.com/office/powerpoint/2010/main" val="31682955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000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Risks of chronic adolescent use</a:t>
            </a:r>
            <a:endParaRPr lang="en-US" b="1" dirty="0"/>
          </a:p>
        </p:txBody>
      </p:sp>
      <p:sp>
        <p:nvSpPr>
          <p:cNvPr id="3" name="Content Placeholder 2"/>
          <p:cNvSpPr>
            <a:spLocks noGrp="1"/>
          </p:cNvSpPr>
          <p:nvPr>
            <p:ph idx="1"/>
          </p:nvPr>
        </p:nvSpPr>
        <p:spPr>
          <a:xfrm>
            <a:off x="457200" y="1817053"/>
            <a:ext cx="8229600" cy="4525963"/>
          </a:xfrm>
        </p:spPr>
        <p:txBody>
          <a:bodyPr>
            <a:noAutofit/>
          </a:bodyPr>
          <a:lstStyle/>
          <a:p>
            <a:r>
              <a:rPr lang="en-US" sz="2000" b="1" dirty="0"/>
              <a:t>Cognitive </a:t>
            </a:r>
            <a:r>
              <a:rPr lang="en-US" sz="2000" b="1" dirty="0" smtClean="0"/>
              <a:t>impairment</a:t>
            </a:r>
            <a:r>
              <a:rPr lang="en-US" sz="2000" dirty="0" smtClean="0"/>
              <a:t>:  Small drop in IQ (from </a:t>
            </a:r>
            <a:r>
              <a:rPr lang="nb-NO" sz="2000" dirty="0" smtClean="0"/>
              <a:t>Meier</a:t>
            </a:r>
            <a:r>
              <a:rPr lang="nb-NO" sz="2000" dirty="0"/>
              <a:t>, M.H. et al. (2012</a:t>
            </a:r>
            <a:r>
              <a:rPr lang="nb-NO" sz="2000" dirty="0" smtClean="0"/>
              <a:t>))</a:t>
            </a:r>
            <a:endParaRPr lang="en-US" sz="2000" b="1" dirty="0" smtClean="0"/>
          </a:p>
          <a:p>
            <a:pPr marL="0" indent="0">
              <a:buNone/>
            </a:pPr>
            <a:endParaRPr lang="en-US" sz="800" dirty="0"/>
          </a:p>
          <a:p>
            <a:r>
              <a:rPr lang="en-US" sz="2000" b="1" dirty="0"/>
              <a:t>Risk of dependence</a:t>
            </a:r>
            <a:r>
              <a:rPr lang="en-US" sz="2000" dirty="0"/>
              <a:t>:  9% of those who experiment;  1 in 6 of those who start using in adolescence, and 25 – 50% of those who smoke daily…</a:t>
            </a:r>
          </a:p>
          <a:p>
            <a:pPr marL="0" indent="0">
              <a:buNone/>
            </a:pPr>
            <a:endParaRPr lang="en-US" sz="800" dirty="0"/>
          </a:p>
          <a:p>
            <a:r>
              <a:rPr lang="en-US" sz="2000" b="1" dirty="0"/>
              <a:t>Changes in functional </a:t>
            </a:r>
            <a:r>
              <a:rPr lang="en-US" sz="2000" b="1" dirty="0" smtClean="0"/>
              <a:t>connectivity</a:t>
            </a:r>
          </a:p>
          <a:p>
            <a:pPr marL="0" indent="0">
              <a:buNone/>
            </a:pPr>
            <a:endParaRPr lang="en-US" sz="800" b="1" dirty="0" smtClean="0"/>
          </a:p>
          <a:p>
            <a:r>
              <a:rPr lang="en-US" sz="2000" b="1" dirty="0" smtClean="0"/>
              <a:t>Increased </a:t>
            </a:r>
            <a:r>
              <a:rPr lang="en-US" sz="2000" b="1" dirty="0"/>
              <a:t>risk of anxiety and depression, and schizophrenia/psychosis</a:t>
            </a:r>
            <a:r>
              <a:rPr lang="en-US" sz="2000" dirty="0"/>
              <a:t> </a:t>
            </a:r>
            <a:r>
              <a:rPr lang="en-US" sz="2000" dirty="0" smtClean="0"/>
              <a:t>  in </a:t>
            </a:r>
            <a:r>
              <a:rPr lang="en-US" sz="2000" dirty="0"/>
              <a:t>those with a preexisting genetic </a:t>
            </a:r>
            <a:r>
              <a:rPr lang="en-US" sz="2000" dirty="0" smtClean="0"/>
              <a:t>vulnerability </a:t>
            </a:r>
            <a:r>
              <a:rPr lang="en-US" sz="2000" b="1" dirty="0" smtClean="0"/>
              <a:t>(But </a:t>
            </a:r>
            <a:r>
              <a:rPr lang="en-US" sz="2000" b="1" dirty="0"/>
              <a:t>from Volkow article:  </a:t>
            </a:r>
            <a:r>
              <a:rPr lang="en-US" sz="2000" b="1" i="1" dirty="0">
                <a:solidFill>
                  <a:srgbClr val="0000FF"/>
                </a:solidFill>
              </a:rPr>
              <a:t>“It is inherently difficult to establish causality in these types of studies because factors other than marijuana use may be directly associated with the risk of mental illness…</a:t>
            </a:r>
            <a:r>
              <a:rPr lang="en-US" sz="2000" b="1" i="1" dirty="0" smtClean="0">
                <a:solidFill>
                  <a:srgbClr val="0000FF"/>
                </a:solidFill>
              </a:rPr>
              <a:t>”</a:t>
            </a:r>
            <a:r>
              <a:rPr lang="en-US" sz="2000" b="1" i="1" dirty="0" smtClean="0"/>
              <a:t>)</a:t>
            </a:r>
            <a:endParaRPr lang="en-US" sz="2000" b="1" dirty="0"/>
          </a:p>
          <a:p>
            <a:pPr marL="0" indent="0">
              <a:buNone/>
            </a:pPr>
            <a:endParaRPr lang="en-US" sz="800" dirty="0" smtClean="0"/>
          </a:p>
          <a:p>
            <a:r>
              <a:rPr lang="en-US" sz="2000" b="1" dirty="0" smtClean="0"/>
              <a:t>School </a:t>
            </a:r>
            <a:r>
              <a:rPr lang="en-US" sz="2000" b="1" dirty="0"/>
              <a:t>performance</a:t>
            </a:r>
            <a:r>
              <a:rPr lang="en-US" sz="2000" dirty="0"/>
              <a:t>:  “Early marijuana use is associated with impaired school </a:t>
            </a:r>
            <a:r>
              <a:rPr lang="en-US" sz="2000" dirty="0" smtClean="0"/>
              <a:t>performance</a:t>
            </a:r>
            <a:r>
              <a:rPr lang="is-IS" sz="2000" dirty="0" smtClean="0"/>
              <a:t>…</a:t>
            </a:r>
            <a:r>
              <a:rPr lang="en-US" sz="2000" b="1" i="1" dirty="0" smtClean="0">
                <a:solidFill>
                  <a:srgbClr val="0000FF"/>
                </a:solidFill>
              </a:rPr>
              <a:t>although </a:t>
            </a:r>
            <a:r>
              <a:rPr lang="en-US" sz="2000" b="1" i="1" dirty="0">
                <a:solidFill>
                  <a:srgbClr val="0000FF"/>
                </a:solidFill>
              </a:rPr>
              <a:t>reports of shared environmental factors…suggest that the relationship may be more complex…”</a:t>
            </a:r>
            <a:r>
              <a:rPr lang="en-US" sz="2000" b="1" i="1" dirty="0" smtClean="0">
                <a:solidFill>
                  <a:srgbClr val="0000FF"/>
                </a:solidFill>
                <a:effectLst/>
              </a:rPr>
              <a:t> </a:t>
            </a:r>
            <a:endParaRPr lang="en-US" sz="2000" b="1" i="1" dirty="0">
              <a:solidFill>
                <a:srgbClr val="0000FF"/>
              </a:solidFill>
            </a:endParaRPr>
          </a:p>
        </p:txBody>
      </p:sp>
      <p:sp>
        <p:nvSpPr>
          <p:cNvPr id="7" name="TextBox 6"/>
          <p:cNvSpPr txBox="1"/>
          <p:nvPr/>
        </p:nvSpPr>
        <p:spPr>
          <a:xfrm>
            <a:off x="4918459" y="1334008"/>
            <a:ext cx="3536545" cy="461665"/>
          </a:xfrm>
          <a:prstGeom prst="rect">
            <a:avLst/>
          </a:prstGeom>
          <a:noFill/>
        </p:spPr>
        <p:txBody>
          <a:bodyPr wrap="none" rtlCol="0">
            <a:spAutoFit/>
          </a:bodyPr>
          <a:lstStyle/>
          <a:p>
            <a:r>
              <a:rPr lang="en-US" sz="2400" b="1" dirty="0"/>
              <a:t>Volkow et al (2014), NEJM</a:t>
            </a:r>
            <a:r>
              <a:rPr lang="en-US" sz="2400" b="1" dirty="0" smtClean="0">
                <a:effectLst/>
              </a:rPr>
              <a:t> </a:t>
            </a:r>
            <a:endParaRPr lang="en-US" sz="2400" b="1" dirty="0"/>
          </a:p>
        </p:txBody>
      </p:sp>
    </p:spTree>
    <p:extLst>
      <p:ext uri="{BB962C8B-B14F-4D97-AF65-F5344CB8AC3E}">
        <p14:creationId xmlns:p14="http://schemas.microsoft.com/office/powerpoint/2010/main" val="8755155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1107"/>
            <a:ext cx="8229600" cy="1382744"/>
          </a:xfrm>
        </p:spPr>
        <p:txBody>
          <a:bodyPr>
            <a:noAutofit/>
          </a:bodyPr>
          <a:lstStyle/>
          <a:p>
            <a:r>
              <a:rPr lang="en-US" b="1" i="1" dirty="0" smtClean="0">
                <a:solidFill>
                  <a:srgbClr val="FF0000"/>
                </a:solidFill>
              </a:rPr>
              <a:t>Can we trust </a:t>
            </a:r>
            <a:r>
              <a:rPr lang="en-US" b="1" i="1" dirty="0">
                <a:solidFill>
                  <a:srgbClr val="FF0000"/>
                </a:solidFill>
              </a:rPr>
              <a:t>NIDA-funded marijuana research? </a:t>
            </a:r>
          </a:p>
        </p:txBody>
      </p:sp>
      <p:sp>
        <p:nvSpPr>
          <p:cNvPr id="3" name="Content Placeholder 2"/>
          <p:cNvSpPr>
            <a:spLocks noGrp="1"/>
          </p:cNvSpPr>
          <p:nvPr>
            <p:ph idx="1"/>
          </p:nvPr>
        </p:nvSpPr>
        <p:spPr>
          <a:xfrm>
            <a:off x="1951545" y="4952835"/>
            <a:ext cx="6969807" cy="1558736"/>
          </a:xfrm>
        </p:spPr>
        <p:txBody>
          <a:bodyPr>
            <a:noAutofit/>
          </a:bodyPr>
          <a:lstStyle/>
          <a:p>
            <a:pPr marL="0" indent="0">
              <a:buNone/>
            </a:pPr>
            <a:r>
              <a:rPr lang="is-IS" sz="2800" b="1" dirty="0" smtClean="0">
                <a:solidFill>
                  <a:srgbClr val="FF0000"/>
                </a:solidFill>
              </a:rPr>
              <a:t>NIDA has only </a:t>
            </a:r>
            <a:r>
              <a:rPr lang="is-IS" sz="2800" b="1" i="1" dirty="0" smtClean="0">
                <a:solidFill>
                  <a:srgbClr val="FF0000"/>
                </a:solidFill>
              </a:rPr>
              <a:t>one</a:t>
            </a:r>
            <a:r>
              <a:rPr lang="is-IS" sz="2800" b="1" dirty="0" smtClean="0">
                <a:solidFill>
                  <a:srgbClr val="FF0000"/>
                </a:solidFill>
              </a:rPr>
              <a:t> DEA-certified supplier, the University of Mississippi, known for shipping freeze-dried, re-hydrated samples...</a:t>
            </a:r>
            <a:endParaRPr lang="en-US" sz="2800" b="1" dirty="0">
              <a:solidFill>
                <a:srgbClr val="FF0000"/>
              </a:solidFill>
            </a:endParaRPr>
          </a:p>
        </p:txBody>
      </p:sp>
      <p:pic>
        <p:nvPicPr>
          <p:cNvPr id="5" name="Picture 4"/>
          <p:cNvPicPr>
            <a:picLocks noChangeAspect="1"/>
          </p:cNvPicPr>
          <p:nvPr/>
        </p:nvPicPr>
        <p:blipFill>
          <a:blip r:embed="rId2"/>
          <a:stretch>
            <a:fillRect/>
          </a:stretch>
        </p:blipFill>
        <p:spPr>
          <a:xfrm>
            <a:off x="4701898" y="1820379"/>
            <a:ext cx="4040234" cy="1727200"/>
          </a:xfrm>
          <a:prstGeom prst="rect">
            <a:avLst/>
          </a:prstGeom>
        </p:spPr>
      </p:pic>
      <p:sp>
        <p:nvSpPr>
          <p:cNvPr id="6" name="TextBox 5"/>
          <p:cNvSpPr txBox="1"/>
          <p:nvPr/>
        </p:nvSpPr>
        <p:spPr>
          <a:xfrm>
            <a:off x="579668" y="1812991"/>
            <a:ext cx="8107132" cy="2985433"/>
          </a:xfrm>
          <a:prstGeom prst="rect">
            <a:avLst/>
          </a:prstGeom>
          <a:noFill/>
        </p:spPr>
        <p:txBody>
          <a:bodyPr wrap="none" rtlCol="0">
            <a:spAutoFit/>
          </a:bodyPr>
          <a:lstStyle/>
          <a:p>
            <a:r>
              <a:rPr lang="en-US" sz="2000" dirty="0"/>
              <a:t>“We had them smoke it in the lab, </a:t>
            </a:r>
            <a:endParaRPr lang="en-US" sz="2000" dirty="0" smtClean="0"/>
          </a:p>
          <a:p>
            <a:r>
              <a:rPr lang="en-US" sz="2000" dirty="0" smtClean="0"/>
              <a:t>then </a:t>
            </a:r>
            <a:r>
              <a:rPr lang="en-US" sz="2000" dirty="0"/>
              <a:t>studied their mood and cognition,” </a:t>
            </a:r>
            <a:endParaRPr lang="en-US" sz="2000" dirty="0" smtClean="0"/>
          </a:p>
          <a:p>
            <a:r>
              <a:rPr lang="en-US" sz="2000" dirty="0" smtClean="0"/>
              <a:t>recalls </a:t>
            </a:r>
            <a:r>
              <a:rPr lang="en-US" sz="2000" dirty="0">
                <a:hlinkClick r:id="rId3"/>
              </a:rPr>
              <a:t>Dr. </a:t>
            </a:r>
            <a:r>
              <a:rPr lang="en-US" sz="2000" dirty="0" smtClean="0">
                <a:hlinkClick r:id="rId3"/>
              </a:rPr>
              <a:t>Hutchinson</a:t>
            </a:r>
            <a:r>
              <a:rPr lang="is-IS" sz="2000" dirty="0" smtClean="0"/>
              <a:t>…</a:t>
            </a:r>
            <a:r>
              <a:rPr lang="en-US" sz="2000" dirty="0" smtClean="0"/>
              <a:t>  “</a:t>
            </a:r>
            <a:r>
              <a:rPr lang="en-US" sz="2000" dirty="0"/>
              <a:t>And what they </a:t>
            </a:r>
            <a:endParaRPr lang="en-US" sz="2000" dirty="0" smtClean="0"/>
          </a:p>
          <a:p>
            <a:r>
              <a:rPr lang="en-US" sz="2000" dirty="0" smtClean="0"/>
              <a:t>told </a:t>
            </a:r>
            <a:r>
              <a:rPr lang="en-US" sz="2000" dirty="0"/>
              <a:t>me was ‘that was disgusting, what </a:t>
            </a:r>
            <a:endParaRPr lang="en-US" sz="2000" dirty="0" smtClean="0"/>
          </a:p>
          <a:p>
            <a:r>
              <a:rPr lang="en-US" sz="2000" dirty="0" smtClean="0"/>
              <a:t>are </a:t>
            </a:r>
            <a:r>
              <a:rPr lang="en-US" sz="2000" dirty="0"/>
              <a:t>you giving me? I would never, </a:t>
            </a:r>
            <a:endParaRPr lang="en-US" sz="2000" dirty="0" smtClean="0"/>
          </a:p>
          <a:p>
            <a:r>
              <a:rPr lang="en-US" sz="2000" dirty="0" smtClean="0"/>
              <a:t>ever </a:t>
            </a:r>
            <a:r>
              <a:rPr lang="en-US" sz="2000" dirty="0"/>
              <a:t>smoke that stuff.’</a:t>
            </a:r>
            <a:r>
              <a:rPr lang="en-US" sz="2000" dirty="0" smtClean="0"/>
              <a:t>” -</a:t>
            </a:r>
            <a:r>
              <a:rPr lang="en-US" sz="2000" dirty="0" smtClean="0">
                <a:hlinkClick r:id="rId4"/>
              </a:rPr>
              <a:t>NPR</a:t>
            </a:r>
            <a:endParaRPr lang="en-US" sz="2000" dirty="0" smtClean="0"/>
          </a:p>
          <a:p>
            <a:endParaRPr lang="en-US" sz="800" dirty="0" smtClean="0"/>
          </a:p>
          <a:p>
            <a:r>
              <a:rPr lang="en-US" sz="2000" dirty="0" smtClean="0"/>
              <a:t>-</a:t>
            </a:r>
            <a:r>
              <a:rPr lang="en-US" sz="2000" dirty="0" smtClean="0">
                <a:hlinkClick r:id="rId5"/>
              </a:rPr>
              <a:t>Scientists Frustrated with Low Quality Weed from the Government</a:t>
            </a:r>
            <a:endParaRPr lang="en-US" sz="2000" dirty="0" smtClean="0"/>
          </a:p>
          <a:p>
            <a:r>
              <a:rPr lang="en-US" sz="2000" dirty="0" smtClean="0"/>
              <a:t>-</a:t>
            </a:r>
            <a:r>
              <a:rPr lang="en-US" sz="2000" dirty="0">
                <a:hlinkClick r:id="rId6"/>
              </a:rPr>
              <a:t>Research grade marijuana supplied by the National Institute on Drug </a:t>
            </a:r>
            <a:r>
              <a:rPr lang="en-US" sz="2000" dirty="0" smtClean="0">
                <a:hlinkClick r:id="rId6"/>
              </a:rPr>
              <a:t>Abuse</a:t>
            </a:r>
            <a:br>
              <a:rPr lang="en-US" sz="2000" dirty="0" smtClean="0">
                <a:hlinkClick r:id="rId6"/>
              </a:rPr>
            </a:br>
            <a:r>
              <a:rPr lang="en-US" sz="2000" dirty="0" smtClean="0">
                <a:hlinkClick r:id="rId6"/>
              </a:rPr>
              <a:t>   is </a:t>
            </a:r>
            <a:r>
              <a:rPr lang="en-US" sz="2000" dirty="0">
                <a:hlinkClick r:id="rId6"/>
              </a:rPr>
              <a:t>genetically divergent from commercially available Cannabis</a:t>
            </a:r>
            <a:endParaRPr lang="en-US" sz="2000" dirty="0" smtClean="0"/>
          </a:p>
        </p:txBody>
      </p:sp>
      <p:pic>
        <p:nvPicPr>
          <p:cNvPr id="9" name="Picture 8"/>
          <p:cNvPicPr>
            <a:picLocks noChangeAspect="1"/>
          </p:cNvPicPr>
          <p:nvPr/>
        </p:nvPicPr>
        <p:blipFill>
          <a:blip r:embed="rId7"/>
          <a:stretch>
            <a:fillRect/>
          </a:stretch>
        </p:blipFill>
        <p:spPr>
          <a:xfrm>
            <a:off x="457200" y="5092711"/>
            <a:ext cx="1320200" cy="1291121"/>
          </a:xfrm>
          <a:prstGeom prst="rect">
            <a:avLst/>
          </a:prstGeom>
        </p:spPr>
      </p:pic>
    </p:spTree>
    <p:extLst>
      <p:ext uri="{BB962C8B-B14F-4D97-AF65-F5344CB8AC3E}">
        <p14:creationId xmlns:p14="http://schemas.microsoft.com/office/powerpoint/2010/main" val="41157284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0490" y="3005026"/>
            <a:ext cx="4168196" cy="3528594"/>
          </a:xfrm>
          <a:prstGeom prst="rect">
            <a:avLst/>
          </a:prstGeom>
        </p:spPr>
      </p:pic>
      <p:sp>
        <p:nvSpPr>
          <p:cNvPr id="5" name="Title 1"/>
          <p:cNvSpPr>
            <a:spLocks noGrp="1"/>
          </p:cNvSpPr>
          <p:nvPr>
            <p:ph type="title"/>
          </p:nvPr>
        </p:nvSpPr>
        <p:spPr>
          <a:xfrm>
            <a:off x="457200" y="274638"/>
            <a:ext cx="8229600" cy="1143000"/>
          </a:xfrm>
        </p:spPr>
        <p:txBody>
          <a:bodyPr/>
          <a:lstStyle/>
          <a:p>
            <a:r>
              <a:rPr lang="en-US" b="1" dirty="0" smtClean="0"/>
              <a:t>Also…we’re still learning</a:t>
            </a:r>
            <a:endParaRPr lang="en-US" b="1" dirty="0"/>
          </a:p>
        </p:txBody>
      </p:sp>
      <p:sp>
        <p:nvSpPr>
          <p:cNvPr id="6" name="Content Placeholder 2"/>
          <p:cNvSpPr>
            <a:spLocks noGrp="1"/>
          </p:cNvSpPr>
          <p:nvPr>
            <p:ph idx="1"/>
          </p:nvPr>
        </p:nvSpPr>
        <p:spPr>
          <a:xfrm>
            <a:off x="457200" y="1471304"/>
            <a:ext cx="8229600" cy="2480315"/>
          </a:xfrm>
        </p:spPr>
        <p:txBody>
          <a:bodyPr>
            <a:normAutofit/>
          </a:bodyPr>
          <a:lstStyle/>
          <a:p>
            <a:r>
              <a:rPr lang="fr-FR" sz="3600" b="1" dirty="0" smtClean="0"/>
              <a:t>Cannabis </a:t>
            </a:r>
            <a:r>
              <a:rPr lang="fr-FR" sz="3600" b="1" dirty="0"/>
              <a:t>use </a:t>
            </a:r>
            <a:r>
              <a:rPr lang="fr-FR" sz="3600" b="1" i="1" dirty="0" smtClean="0"/>
              <a:t>is quantitatively </a:t>
            </a:r>
            <a:r>
              <a:rPr lang="fr-FR" sz="3600" b="1" i="1" dirty="0"/>
              <a:t>associated</a:t>
            </a:r>
            <a:r>
              <a:rPr lang="fr-FR" sz="3600" b="1" dirty="0"/>
              <a:t> with nucleus accumbens and amygdala abnormalities in young adult recreational users</a:t>
            </a:r>
            <a:r>
              <a:rPr lang="fr-FR" sz="3600" b="1" dirty="0" smtClean="0"/>
              <a:t>.</a:t>
            </a:r>
            <a:endParaRPr lang="fr-FR" sz="3600" b="1" dirty="0"/>
          </a:p>
        </p:txBody>
      </p:sp>
      <p:sp>
        <p:nvSpPr>
          <p:cNvPr id="7" name="TextBox 6"/>
          <p:cNvSpPr txBox="1"/>
          <p:nvPr/>
        </p:nvSpPr>
        <p:spPr>
          <a:xfrm>
            <a:off x="615958" y="5477899"/>
            <a:ext cx="4821489" cy="923330"/>
          </a:xfrm>
          <a:prstGeom prst="rect">
            <a:avLst/>
          </a:prstGeom>
          <a:noFill/>
        </p:spPr>
        <p:txBody>
          <a:bodyPr wrap="none" rtlCol="0">
            <a:spAutoFit/>
          </a:bodyPr>
          <a:lstStyle/>
          <a:p>
            <a:r>
              <a:rPr lang="en-US" dirty="0"/>
              <a:t>Gilman JM1, Kuster JK, Lee S, Lee MJ, Kim BW, </a:t>
            </a:r>
            <a:endParaRPr lang="en-US" dirty="0" smtClean="0"/>
          </a:p>
          <a:p>
            <a:r>
              <a:rPr lang="en-US" dirty="0" smtClean="0"/>
              <a:t>Makris </a:t>
            </a:r>
            <a:r>
              <a:rPr lang="en-US" dirty="0"/>
              <a:t>N, van der Kouwe A, Blood AJ, Breiter HC., </a:t>
            </a:r>
            <a:endParaRPr lang="en-US" dirty="0" smtClean="0"/>
          </a:p>
          <a:p>
            <a:r>
              <a:rPr lang="fr-FR" dirty="0" smtClean="0"/>
              <a:t>J </a:t>
            </a:r>
            <a:r>
              <a:rPr lang="fr-FR" dirty="0"/>
              <a:t>Neurosci. 2014 Apr 16;34(16):5529-</a:t>
            </a:r>
            <a:r>
              <a:rPr lang="fr-FR" dirty="0" smtClean="0"/>
              <a:t>38 (2014)</a:t>
            </a:r>
            <a:endParaRPr lang="en-US" dirty="0"/>
          </a:p>
        </p:txBody>
      </p:sp>
      <p:sp>
        <p:nvSpPr>
          <p:cNvPr id="8" name="TextBox 7"/>
          <p:cNvSpPr txBox="1"/>
          <p:nvPr/>
        </p:nvSpPr>
        <p:spPr>
          <a:xfrm>
            <a:off x="457200" y="3951619"/>
            <a:ext cx="4477458" cy="1200328"/>
          </a:xfrm>
          <a:prstGeom prst="rect">
            <a:avLst/>
          </a:prstGeom>
          <a:noFill/>
        </p:spPr>
        <p:txBody>
          <a:bodyPr wrap="none" rtlCol="0">
            <a:spAutoFit/>
          </a:bodyPr>
          <a:lstStyle/>
          <a:p>
            <a:r>
              <a:rPr lang="en-US" sz="2400" dirty="0" smtClean="0"/>
              <a:t>Nucleus accumbens, amygdala</a:t>
            </a:r>
          </a:p>
          <a:p>
            <a:r>
              <a:rPr lang="en-US" sz="2400" dirty="0"/>
              <a:t>a</a:t>
            </a:r>
            <a:r>
              <a:rPr lang="en-US" sz="2400" dirty="0" smtClean="0"/>
              <a:t>re part of motivational networks </a:t>
            </a:r>
          </a:p>
          <a:p>
            <a:r>
              <a:rPr lang="en-US" sz="2400" dirty="0" smtClean="0"/>
              <a:t>(what you seek, what you avoid…)</a:t>
            </a:r>
            <a:endParaRPr lang="en-US" sz="2400" dirty="0"/>
          </a:p>
        </p:txBody>
      </p:sp>
    </p:spTree>
    <p:extLst>
      <p:ext uri="{BB962C8B-B14F-4D97-AF65-F5344CB8AC3E}">
        <p14:creationId xmlns:p14="http://schemas.microsoft.com/office/powerpoint/2010/main" val="32169043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3250" y="3221878"/>
            <a:ext cx="3842650" cy="3253002"/>
          </a:xfrm>
          <a:prstGeom prst="rect">
            <a:avLst/>
          </a:prstGeom>
        </p:spPr>
      </p:pic>
      <p:sp>
        <p:nvSpPr>
          <p:cNvPr id="5" name="Title 1"/>
          <p:cNvSpPr>
            <a:spLocks noGrp="1"/>
          </p:cNvSpPr>
          <p:nvPr>
            <p:ph type="title"/>
          </p:nvPr>
        </p:nvSpPr>
        <p:spPr>
          <a:xfrm>
            <a:off x="457200" y="274638"/>
            <a:ext cx="8229600" cy="1143000"/>
          </a:xfrm>
        </p:spPr>
        <p:txBody>
          <a:bodyPr/>
          <a:lstStyle/>
          <a:p>
            <a:r>
              <a:rPr lang="en-US" b="1" dirty="0" smtClean="0"/>
              <a:t>But wait  -  </a:t>
            </a:r>
            <a:r>
              <a:rPr lang="en-US" b="1" i="1" dirty="0" smtClean="0"/>
              <a:t>which is it..?</a:t>
            </a:r>
            <a:endParaRPr lang="en-US" b="1" i="1" dirty="0"/>
          </a:p>
        </p:txBody>
      </p:sp>
      <p:sp>
        <p:nvSpPr>
          <p:cNvPr id="6" name="Content Placeholder 2"/>
          <p:cNvSpPr>
            <a:spLocks noGrp="1"/>
          </p:cNvSpPr>
          <p:nvPr>
            <p:ph idx="1"/>
          </p:nvPr>
        </p:nvSpPr>
        <p:spPr>
          <a:xfrm>
            <a:off x="457200" y="1600200"/>
            <a:ext cx="8229600" cy="1892749"/>
          </a:xfrm>
        </p:spPr>
        <p:txBody>
          <a:bodyPr>
            <a:normAutofit/>
          </a:bodyPr>
          <a:lstStyle/>
          <a:p>
            <a:r>
              <a:rPr lang="en-US" sz="3600" b="1" dirty="0" smtClean="0"/>
              <a:t>Daily </a:t>
            </a:r>
            <a:r>
              <a:rPr lang="en-US" sz="3600" b="1" dirty="0"/>
              <a:t>Marijuana Use </a:t>
            </a:r>
            <a:r>
              <a:rPr lang="en-US" sz="3600" b="1" i="1" dirty="0"/>
              <a:t>Is</a:t>
            </a:r>
            <a:r>
              <a:rPr lang="en-US" sz="3600" b="1" dirty="0"/>
              <a:t> </a:t>
            </a:r>
            <a:r>
              <a:rPr lang="en-US" sz="3600" b="1" i="1" dirty="0"/>
              <a:t>Not Associated </a:t>
            </a:r>
            <a:r>
              <a:rPr lang="en-US" sz="3600" b="1" dirty="0"/>
              <a:t>with Brain Morphometric Measures in Adolescents or </a:t>
            </a:r>
            <a:r>
              <a:rPr lang="en-US" sz="3600" b="1" dirty="0" smtClean="0"/>
              <a:t>Adults</a:t>
            </a:r>
            <a:endParaRPr lang="en-US" sz="3600" b="1" dirty="0"/>
          </a:p>
        </p:txBody>
      </p:sp>
      <p:sp>
        <p:nvSpPr>
          <p:cNvPr id="7" name="TextBox 6"/>
          <p:cNvSpPr txBox="1"/>
          <p:nvPr/>
        </p:nvSpPr>
        <p:spPr>
          <a:xfrm>
            <a:off x="501403" y="3527866"/>
            <a:ext cx="4431847" cy="1200329"/>
          </a:xfrm>
          <a:prstGeom prst="rect">
            <a:avLst/>
          </a:prstGeom>
          <a:noFill/>
        </p:spPr>
        <p:txBody>
          <a:bodyPr wrap="none" rtlCol="0">
            <a:spAutoFit/>
          </a:bodyPr>
          <a:lstStyle/>
          <a:p>
            <a:r>
              <a:rPr lang="en-US" dirty="0"/>
              <a:t>Barbara J. Weiland, Rachel Thayer, </a:t>
            </a:r>
            <a:endParaRPr lang="en-US" dirty="0" smtClean="0"/>
          </a:p>
          <a:p>
            <a:r>
              <a:rPr lang="en-US" dirty="0" smtClean="0"/>
              <a:t>Brendan </a:t>
            </a:r>
            <a:r>
              <a:rPr lang="en-US" dirty="0"/>
              <a:t>E. Depue, Amithrupa Sabbineni</a:t>
            </a:r>
            <a:r>
              <a:rPr lang="en-US" dirty="0" smtClean="0"/>
              <a:t>,</a:t>
            </a:r>
          </a:p>
          <a:p>
            <a:r>
              <a:rPr lang="en-US" dirty="0" smtClean="0"/>
              <a:t> </a:t>
            </a:r>
            <a:r>
              <a:rPr lang="en-US" dirty="0"/>
              <a:t>Angela Bryan, Kent E. Hutchison, The Journal </a:t>
            </a:r>
            <a:endParaRPr lang="en-US" dirty="0" smtClean="0"/>
          </a:p>
          <a:p>
            <a:r>
              <a:rPr lang="en-US" dirty="0" smtClean="0"/>
              <a:t>of </a:t>
            </a:r>
            <a:r>
              <a:rPr lang="en-US" dirty="0"/>
              <a:t>Neuroscience, 28 January </a:t>
            </a:r>
            <a:r>
              <a:rPr lang="en-US" dirty="0" smtClean="0"/>
              <a:t>2015</a:t>
            </a:r>
            <a:endParaRPr lang="en-US" dirty="0"/>
          </a:p>
        </p:txBody>
      </p:sp>
      <p:sp>
        <p:nvSpPr>
          <p:cNvPr id="8" name="TextBox 7"/>
          <p:cNvSpPr txBox="1"/>
          <p:nvPr/>
        </p:nvSpPr>
        <p:spPr>
          <a:xfrm>
            <a:off x="677800" y="5089885"/>
            <a:ext cx="5445834" cy="1384995"/>
          </a:xfrm>
          <a:prstGeom prst="rect">
            <a:avLst/>
          </a:prstGeom>
          <a:noFill/>
        </p:spPr>
        <p:txBody>
          <a:bodyPr wrap="none" rtlCol="0">
            <a:spAutoFit/>
          </a:bodyPr>
          <a:lstStyle/>
          <a:p>
            <a:r>
              <a:rPr lang="en-US" sz="2800" dirty="0" smtClean="0"/>
              <a:t>Same journal</a:t>
            </a:r>
          </a:p>
          <a:p>
            <a:r>
              <a:rPr lang="en-US" sz="2800" dirty="0" smtClean="0"/>
              <a:t>Different research group</a:t>
            </a:r>
          </a:p>
          <a:p>
            <a:r>
              <a:rPr lang="en-US" sz="2800" b="1" i="1" dirty="0" smtClean="0">
                <a:solidFill>
                  <a:srgbClr val="FF0000"/>
                </a:solidFill>
              </a:rPr>
              <a:t>* Controlled for alcohol exposure…</a:t>
            </a:r>
            <a:endParaRPr lang="en-US" sz="2800" b="1" i="1" dirty="0">
              <a:solidFill>
                <a:srgbClr val="FF0000"/>
              </a:solidFill>
            </a:endParaRPr>
          </a:p>
        </p:txBody>
      </p:sp>
    </p:spTree>
    <p:extLst>
      <p:ext uri="{BB962C8B-B14F-4D97-AF65-F5344CB8AC3E}">
        <p14:creationId xmlns:p14="http://schemas.microsoft.com/office/powerpoint/2010/main" val="38133265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424" y="2648793"/>
            <a:ext cx="6350000" cy="2768600"/>
          </a:xfrm>
          <a:prstGeom prst="rect">
            <a:avLst/>
          </a:prstGeom>
        </p:spPr>
      </p:pic>
      <p:sp>
        <p:nvSpPr>
          <p:cNvPr id="6" name="TextBox 5"/>
          <p:cNvSpPr txBox="1"/>
          <p:nvPr/>
        </p:nvSpPr>
        <p:spPr>
          <a:xfrm>
            <a:off x="387212" y="425871"/>
            <a:ext cx="4555379" cy="1754327"/>
          </a:xfrm>
          <a:prstGeom prst="rect">
            <a:avLst/>
          </a:prstGeom>
          <a:noFill/>
        </p:spPr>
        <p:txBody>
          <a:bodyPr wrap="none" rtlCol="0">
            <a:spAutoFit/>
          </a:bodyPr>
          <a:lstStyle/>
          <a:p>
            <a:r>
              <a:rPr lang="en-US" sz="3600" b="1" dirty="0"/>
              <a:t>More adolescents </a:t>
            </a:r>
            <a:r>
              <a:rPr lang="en-US" sz="3600" b="1" dirty="0" smtClean="0"/>
              <a:t>use</a:t>
            </a:r>
          </a:p>
          <a:p>
            <a:r>
              <a:rPr lang="en-US" sz="3600" b="1" dirty="0"/>
              <a:t>a</a:t>
            </a:r>
            <a:r>
              <a:rPr lang="en-US" sz="3600" b="1" dirty="0" smtClean="0"/>
              <a:t>lcohol than cigarettes</a:t>
            </a:r>
          </a:p>
          <a:p>
            <a:r>
              <a:rPr lang="en-US" sz="3600" b="1" dirty="0" smtClean="0"/>
              <a:t>or </a:t>
            </a:r>
            <a:r>
              <a:rPr lang="en-US" sz="3600" b="1" dirty="0"/>
              <a:t>marijuana</a:t>
            </a:r>
          </a:p>
        </p:txBody>
      </p:sp>
      <p:sp>
        <p:nvSpPr>
          <p:cNvPr id="9" name="TextBox 8"/>
          <p:cNvSpPr txBox="1"/>
          <p:nvPr/>
        </p:nvSpPr>
        <p:spPr>
          <a:xfrm>
            <a:off x="387212" y="5556799"/>
            <a:ext cx="8487676" cy="923330"/>
          </a:xfrm>
          <a:prstGeom prst="rect">
            <a:avLst/>
          </a:prstGeom>
          <a:noFill/>
        </p:spPr>
        <p:txBody>
          <a:bodyPr wrap="square" rtlCol="0">
            <a:spAutoFit/>
          </a:bodyPr>
          <a:lstStyle/>
          <a:p>
            <a:r>
              <a:rPr lang="en-US" dirty="0"/>
              <a:t>SOURCE: Johnston, L.D.; </a:t>
            </a:r>
            <a:r>
              <a:rPr lang="en-US" dirty="0" err="1"/>
              <a:t>Miech</a:t>
            </a:r>
            <a:r>
              <a:rPr lang="en-US" dirty="0"/>
              <a:t>, R.A.; O’Malley, P.M.; et al. </a:t>
            </a:r>
            <a:r>
              <a:rPr lang="en-US" i="1" dirty="0"/>
              <a:t>Monitoring </a:t>
            </a:r>
            <a:r>
              <a:rPr lang="en-US" i="1" dirty="0" smtClean="0"/>
              <a:t>the Future </a:t>
            </a:r>
            <a:r>
              <a:rPr lang="en-US" i="1" dirty="0"/>
              <a:t>National Survey: Trends in 30-Day Prevalence of Use of Various </a:t>
            </a:r>
            <a:r>
              <a:rPr lang="en-US" i="1" dirty="0" smtClean="0"/>
              <a:t>Drugs in </a:t>
            </a:r>
            <a:r>
              <a:rPr lang="en-US" i="1" dirty="0"/>
              <a:t>Grades 8, 10, and 12, </a:t>
            </a:r>
            <a:r>
              <a:rPr lang="en-US" i="1" dirty="0" smtClean="0"/>
              <a:t>2015.</a:t>
            </a:r>
            <a:r>
              <a:rPr lang="en-US" dirty="0" smtClean="0"/>
              <a:t> Available </a:t>
            </a:r>
            <a:r>
              <a:rPr lang="en-US" dirty="0"/>
              <a:t>at</a:t>
            </a:r>
            <a:r>
              <a:rPr lang="en-US" dirty="0" smtClean="0"/>
              <a:t>:</a:t>
            </a:r>
            <a:r>
              <a:rPr lang="en-US" u="sng" dirty="0"/>
              <a:t> </a:t>
            </a:r>
            <a:r>
              <a:rPr lang="en-US" u="sng" dirty="0" smtClean="0">
                <a:hlinkClick r:id="rId3"/>
              </a:rPr>
              <a:t>http</a:t>
            </a:r>
            <a:r>
              <a:rPr lang="en-US" u="sng" dirty="0">
                <a:hlinkClick r:id="rId3"/>
              </a:rPr>
              <a:t>://monitoringthefuture.org/data/16data/16drtbl3.pdf.</a:t>
            </a:r>
            <a:endParaRPr lang="en-US" dirty="0"/>
          </a:p>
        </p:txBody>
      </p:sp>
      <p:sp>
        <p:nvSpPr>
          <p:cNvPr id="10" name="TextBox 9"/>
          <p:cNvSpPr txBox="1"/>
          <p:nvPr/>
        </p:nvSpPr>
        <p:spPr>
          <a:xfrm>
            <a:off x="5567660" y="414387"/>
            <a:ext cx="3134191" cy="1938992"/>
          </a:xfrm>
          <a:prstGeom prst="rect">
            <a:avLst/>
          </a:prstGeom>
          <a:noFill/>
        </p:spPr>
        <p:txBody>
          <a:bodyPr wrap="none" rtlCol="0">
            <a:spAutoFit/>
          </a:bodyPr>
          <a:lstStyle/>
          <a:p>
            <a:r>
              <a:rPr lang="en-US" sz="2000" b="1" dirty="0" smtClean="0"/>
              <a:t>ALCOHOL in adolescence</a:t>
            </a:r>
            <a:r>
              <a:rPr lang="mr-IN" sz="2000" b="1" dirty="0" smtClean="0"/>
              <a:t>…</a:t>
            </a:r>
            <a:endParaRPr lang="en-US" sz="2000" b="1" dirty="0" smtClean="0"/>
          </a:p>
          <a:p>
            <a:r>
              <a:rPr lang="en-US" sz="2000" b="1" dirty="0" smtClean="0"/>
              <a:t>Causes </a:t>
            </a:r>
            <a:r>
              <a:rPr lang="en-US" sz="2000" b="1" dirty="0"/>
              <a:t>many </a:t>
            </a:r>
            <a:r>
              <a:rPr lang="en-US" sz="2000" b="1" dirty="0" smtClean="0"/>
              <a:t>deaths</a:t>
            </a:r>
          </a:p>
          <a:p>
            <a:r>
              <a:rPr lang="en-US" sz="2000" b="1" dirty="0"/>
              <a:t>Causes many </a:t>
            </a:r>
            <a:r>
              <a:rPr lang="en-US" sz="2000" b="1" dirty="0" smtClean="0"/>
              <a:t>injuries</a:t>
            </a:r>
          </a:p>
          <a:p>
            <a:r>
              <a:rPr lang="en-US" sz="2000" b="1" dirty="0"/>
              <a:t>Impairs </a:t>
            </a:r>
            <a:r>
              <a:rPr lang="en-US" sz="2000" b="1" dirty="0" smtClean="0"/>
              <a:t>judgment</a:t>
            </a:r>
          </a:p>
          <a:p>
            <a:r>
              <a:rPr lang="en-US" sz="2000" b="1" dirty="0"/>
              <a:t>Increases the risk of </a:t>
            </a:r>
            <a:r>
              <a:rPr lang="en-US" sz="2000" b="1" dirty="0" smtClean="0"/>
              <a:t>assault</a:t>
            </a:r>
          </a:p>
          <a:p>
            <a:r>
              <a:rPr lang="en-US" sz="2000" b="1" dirty="0" smtClean="0"/>
              <a:t>Impacts </a:t>
            </a:r>
            <a:r>
              <a:rPr lang="en-US" sz="2000" b="1" dirty="0"/>
              <a:t>brain development</a:t>
            </a:r>
            <a:endParaRPr lang="en-US" sz="2000" b="1" dirty="0" smtClean="0"/>
          </a:p>
        </p:txBody>
      </p:sp>
    </p:spTree>
    <p:extLst>
      <p:ext uri="{BB962C8B-B14F-4D97-AF65-F5344CB8AC3E}">
        <p14:creationId xmlns:p14="http://schemas.microsoft.com/office/powerpoint/2010/main" val="38230142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959" y="274638"/>
            <a:ext cx="3156547" cy="1537640"/>
          </a:xfrm>
        </p:spPr>
        <p:txBody>
          <a:bodyPr>
            <a:normAutofit/>
          </a:bodyPr>
          <a:lstStyle/>
          <a:p>
            <a:pPr algn="l"/>
            <a:r>
              <a:rPr lang="en-US" b="1" dirty="0" smtClean="0"/>
              <a:t>How we can</a:t>
            </a:r>
            <a:br>
              <a:rPr lang="en-US" b="1" dirty="0" smtClean="0"/>
            </a:br>
            <a:r>
              <a:rPr lang="en-US" b="1" dirty="0" smtClean="0"/>
              <a:t>do better</a:t>
            </a:r>
            <a:endParaRPr lang="en-US" b="1" dirty="0"/>
          </a:p>
        </p:txBody>
      </p:sp>
      <p:sp>
        <p:nvSpPr>
          <p:cNvPr id="3" name="Content Placeholder 2"/>
          <p:cNvSpPr>
            <a:spLocks noGrp="1"/>
          </p:cNvSpPr>
          <p:nvPr>
            <p:ph idx="1"/>
          </p:nvPr>
        </p:nvSpPr>
        <p:spPr>
          <a:xfrm>
            <a:off x="457200" y="4502749"/>
            <a:ext cx="8495130" cy="2086315"/>
          </a:xfrm>
        </p:spPr>
        <p:txBody>
          <a:bodyPr>
            <a:normAutofit fontScale="92500" lnSpcReduction="10000"/>
          </a:bodyPr>
          <a:lstStyle/>
          <a:p>
            <a:pPr marL="0" indent="0">
              <a:lnSpc>
                <a:spcPct val="80000"/>
              </a:lnSpc>
              <a:buNone/>
            </a:pPr>
            <a:r>
              <a:rPr lang="en-US" sz="2800" dirty="0" smtClean="0"/>
              <a:t>Marijuana research, de-scheduling, legalization, education</a:t>
            </a:r>
          </a:p>
          <a:p>
            <a:pPr marL="0" indent="0">
              <a:lnSpc>
                <a:spcPct val="80000"/>
              </a:lnSpc>
              <a:buNone/>
            </a:pPr>
            <a:r>
              <a:rPr lang="en-US" sz="2800" dirty="0" smtClean="0"/>
              <a:t>Check our own bias, and privilege</a:t>
            </a:r>
          </a:p>
          <a:p>
            <a:pPr marL="0" indent="0">
              <a:lnSpc>
                <a:spcPct val="80000"/>
              </a:lnSpc>
              <a:buNone/>
            </a:pPr>
            <a:r>
              <a:rPr lang="en-US" sz="2800" dirty="0" smtClean="0"/>
              <a:t>Lower the emotional temperature</a:t>
            </a:r>
          </a:p>
          <a:p>
            <a:pPr marL="0" indent="0">
              <a:lnSpc>
                <a:spcPct val="80000"/>
              </a:lnSpc>
              <a:buNone/>
            </a:pPr>
            <a:r>
              <a:rPr lang="en-US" sz="2800" dirty="0" smtClean="0"/>
              <a:t>Go places, listen, learn and contribute</a:t>
            </a:r>
          </a:p>
          <a:p>
            <a:pPr marL="0" indent="0">
              <a:lnSpc>
                <a:spcPct val="80000"/>
              </a:lnSpc>
              <a:buNone/>
            </a:pPr>
            <a:r>
              <a:rPr lang="en-US" sz="2800" dirty="0" smtClean="0"/>
              <a:t>Invest in more affordable housing, education, enrichment, and open, healing community spaces instead of enforcement</a:t>
            </a:r>
            <a:endParaRPr lang="en-US" sz="2800" dirty="0"/>
          </a:p>
        </p:txBody>
      </p:sp>
      <p:pic>
        <p:nvPicPr>
          <p:cNvPr id="4" name="Picture 3"/>
          <p:cNvPicPr>
            <a:picLocks noChangeAspect="1"/>
          </p:cNvPicPr>
          <p:nvPr/>
        </p:nvPicPr>
        <p:blipFill>
          <a:blip r:embed="rId2"/>
          <a:stretch>
            <a:fillRect/>
          </a:stretch>
        </p:blipFill>
        <p:spPr>
          <a:xfrm>
            <a:off x="3613747" y="449196"/>
            <a:ext cx="5073053" cy="3867677"/>
          </a:xfrm>
          <a:prstGeom prst="rect">
            <a:avLst/>
          </a:prstGeom>
        </p:spPr>
      </p:pic>
      <p:pic>
        <p:nvPicPr>
          <p:cNvPr id="5" name="Picture 4"/>
          <p:cNvPicPr>
            <a:picLocks noChangeAspect="1"/>
          </p:cNvPicPr>
          <p:nvPr/>
        </p:nvPicPr>
        <p:blipFill>
          <a:blip r:embed="rId3"/>
          <a:stretch>
            <a:fillRect/>
          </a:stretch>
        </p:blipFill>
        <p:spPr>
          <a:xfrm>
            <a:off x="309572" y="1967172"/>
            <a:ext cx="3132934" cy="2349701"/>
          </a:xfrm>
          <a:prstGeom prst="rect">
            <a:avLst/>
          </a:prstGeom>
        </p:spPr>
      </p:pic>
    </p:spTree>
    <p:extLst>
      <p:ext uri="{BB962C8B-B14F-4D97-AF65-F5344CB8AC3E}">
        <p14:creationId xmlns:p14="http://schemas.microsoft.com/office/powerpoint/2010/main" val="3787042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ter Bri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9070"/>
          </a:xfrm>
          <a:prstGeom prst="rect">
            <a:avLst/>
          </a:prstGeom>
        </p:spPr>
      </p:pic>
      <p:sp>
        <p:nvSpPr>
          <p:cNvPr id="5" name="Title 1"/>
          <p:cNvSpPr>
            <a:spLocks noGrp="1"/>
          </p:cNvSpPr>
          <p:nvPr>
            <p:ph type="title"/>
          </p:nvPr>
        </p:nvSpPr>
        <p:spPr>
          <a:xfrm>
            <a:off x="4429125" y="4286250"/>
            <a:ext cx="4714875" cy="2562820"/>
          </a:xfrm>
        </p:spPr>
        <p:txBody>
          <a:bodyPr>
            <a:normAutofit/>
          </a:bodyPr>
          <a:lstStyle/>
          <a:p>
            <a:r>
              <a:rPr lang="en-US" sz="5400" b="1" i="1" dirty="0" smtClean="0">
                <a:solidFill>
                  <a:srgbClr val="0000FF"/>
                </a:solidFill>
              </a:rPr>
              <a:t>What you do </a:t>
            </a:r>
            <a:r>
              <a:rPr lang="en-US" sz="5400" b="1" i="1" dirty="0">
                <a:solidFill>
                  <a:srgbClr val="0000FF"/>
                </a:solidFill>
              </a:rPr>
              <a:t>has relevance</a:t>
            </a:r>
            <a:br>
              <a:rPr lang="en-US" sz="5400" b="1" i="1" dirty="0">
                <a:solidFill>
                  <a:srgbClr val="0000FF"/>
                </a:solidFill>
              </a:rPr>
            </a:br>
            <a:r>
              <a:rPr lang="en-US" sz="5400" b="1" i="1" dirty="0">
                <a:solidFill>
                  <a:srgbClr val="0000FF"/>
                </a:solidFill>
              </a:rPr>
              <a:t>GO </a:t>
            </a:r>
            <a:r>
              <a:rPr lang="en-US" sz="5400" b="1" i="1" dirty="0" smtClean="0">
                <a:solidFill>
                  <a:srgbClr val="0000FF"/>
                </a:solidFill>
              </a:rPr>
              <a:t>PLACES</a:t>
            </a:r>
            <a:endParaRPr lang="en-US" sz="5400" b="1" i="1" dirty="0">
              <a:solidFill>
                <a:srgbClr val="0000FF"/>
              </a:solidFill>
            </a:endParaRPr>
          </a:p>
        </p:txBody>
      </p:sp>
      <p:sp>
        <p:nvSpPr>
          <p:cNvPr id="6" name="TextBox 5"/>
          <p:cNvSpPr txBox="1"/>
          <p:nvPr/>
        </p:nvSpPr>
        <p:spPr>
          <a:xfrm>
            <a:off x="0" y="1203495"/>
            <a:ext cx="1484338" cy="3508653"/>
          </a:xfrm>
          <a:prstGeom prst="rect">
            <a:avLst/>
          </a:prstGeom>
          <a:noFill/>
        </p:spPr>
        <p:txBody>
          <a:bodyPr wrap="none" rtlCol="0">
            <a:spAutoFit/>
          </a:bodyPr>
          <a:lstStyle/>
          <a:p>
            <a:r>
              <a:rPr lang="en-US" b="1" dirty="0" smtClean="0">
                <a:solidFill>
                  <a:srgbClr val="FFFF00"/>
                </a:solidFill>
              </a:rPr>
              <a:t>Sleep</a:t>
            </a:r>
          </a:p>
          <a:p>
            <a:r>
              <a:rPr lang="en-US" b="1" dirty="0" smtClean="0">
                <a:solidFill>
                  <a:srgbClr val="FFFF00"/>
                </a:solidFill>
              </a:rPr>
              <a:t>Anxiety</a:t>
            </a:r>
          </a:p>
          <a:p>
            <a:r>
              <a:rPr lang="en-US" b="1" dirty="0" smtClean="0">
                <a:solidFill>
                  <a:srgbClr val="FFFF00"/>
                </a:solidFill>
              </a:rPr>
              <a:t>Depression</a:t>
            </a:r>
          </a:p>
          <a:p>
            <a:r>
              <a:rPr lang="en-US" b="1" dirty="0" smtClean="0">
                <a:solidFill>
                  <a:srgbClr val="FFFF00"/>
                </a:solidFill>
              </a:rPr>
              <a:t>ADHD</a:t>
            </a:r>
          </a:p>
          <a:p>
            <a:r>
              <a:rPr lang="en-US" b="1" dirty="0" smtClean="0">
                <a:solidFill>
                  <a:srgbClr val="FFFF00"/>
                </a:solidFill>
              </a:rPr>
              <a:t>Autism</a:t>
            </a:r>
          </a:p>
          <a:p>
            <a:r>
              <a:rPr lang="en-US" b="1" dirty="0" smtClean="0">
                <a:solidFill>
                  <a:srgbClr val="FFFF00"/>
                </a:solidFill>
              </a:rPr>
              <a:t>Development</a:t>
            </a:r>
          </a:p>
          <a:p>
            <a:r>
              <a:rPr lang="en-US" b="1" dirty="0" smtClean="0">
                <a:solidFill>
                  <a:srgbClr val="FFFF00"/>
                </a:solidFill>
              </a:rPr>
              <a:t>Perception</a:t>
            </a:r>
          </a:p>
          <a:p>
            <a:r>
              <a:rPr lang="en-US" sz="2400" b="1" dirty="0" smtClean="0">
                <a:solidFill>
                  <a:srgbClr val="FFFF00"/>
                </a:solidFill>
              </a:rPr>
              <a:t>Drugs</a:t>
            </a:r>
          </a:p>
          <a:p>
            <a:r>
              <a:rPr lang="en-US" b="1" dirty="0" smtClean="0">
                <a:solidFill>
                  <a:srgbClr val="FFFF00"/>
                </a:solidFill>
              </a:rPr>
              <a:t>Memory</a:t>
            </a:r>
          </a:p>
          <a:p>
            <a:r>
              <a:rPr lang="en-US" b="1" dirty="0" smtClean="0">
                <a:solidFill>
                  <a:srgbClr val="FFFF00"/>
                </a:solidFill>
              </a:rPr>
              <a:t>Language</a:t>
            </a:r>
          </a:p>
          <a:p>
            <a:r>
              <a:rPr lang="en-US" b="1" dirty="0" smtClean="0">
                <a:solidFill>
                  <a:srgbClr val="FFFF00"/>
                </a:solidFill>
              </a:rPr>
              <a:t>Bias</a:t>
            </a:r>
          </a:p>
          <a:p>
            <a:r>
              <a:rPr lang="mr-IN" b="1" dirty="0" smtClean="0">
                <a:solidFill>
                  <a:srgbClr val="FFFF00"/>
                </a:solidFill>
              </a:rPr>
              <a:t>…</a:t>
            </a:r>
            <a:endParaRPr lang="en-US" b="1" dirty="0" smtClean="0">
              <a:solidFill>
                <a:srgbClr val="FFFF00"/>
              </a:solidFill>
            </a:endParaRPr>
          </a:p>
        </p:txBody>
      </p:sp>
    </p:spTree>
    <p:extLst>
      <p:ext uri="{BB962C8B-B14F-4D97-AF65-F5344CB8AC3E}">
        <p14:creationId xmlns:p14="http://schemas.microsoft.com/office/powerpoint/2010/main" val="25469730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ture neuroscient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2117558" y="5715000"/>
            <a:ext cx="7026442" cy="1143000"/>
          </a:xfrm>
        </p:spPr>
        <p:txBody>
          <a:bodyPr/>
          <a:lstStyle/>
          <a:p>
            <a:pPr algn="r"/>
            <a:r>
              <a:rPr lang="en-US" b="1" dirty="0" smtClean="0">
                <a:solidFill>
                  <a:srgbClr val="FFFF00"/>
                </a:solidFill>
              </a:rPr>
              <a:t>We all pay for research</a:t>
            </a:r>
            <a:endParaRPr lang="en-US" b="1" dirty="0">
              <a:solidFill>
                <a:srgbClr val="FFFF00"/>
              </a:solidFill>
            </a:endParaRPr>
          </a:p>
        </p:txBody>
      </p:sp>
    </p:spTree>
    <p:extLst>
      <p:ext uri="{BB962C8B-B14F-4D97-AF65-F5344CB8AC3E}">
        <p14:creationId xmlns:p14="http://schemas.microsoft.com/office/powerpoint/2010/main" val="17469708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tton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555625" y="5715000"/>
            <a:ext cx="8318500" cy="1143000"/>
          </a:xfrm>
        </p:spPr>
        <p:txBody>
          <a:bodyPr>
            <a:normAutofit/>
          </a:bodyPr>
          <a:lstStyle/>
          <a:p>
            <a:pPr algn="r"/>
            <a:r>
              <a:rPr lang="en-US" b="1" dirty="0" smtClean="0">
                <a:solidFill>
                  <a:srgbClr val="0000FF"/>
                </a:solidFill>
              </a:rPr>
              <a:t>Connections matter</a:t>
            </a:r>
            <a:endParaRPr lang="en-US" b="1" dirty="0">
              <a:solidFill>
                <a:srgbClr val="0000FF"/>
              </a:solidFill>
            </a:endParaRPr>
          </a:p>
        </p:txBody>
      </p:sp>
      <p:sp>
        <p:nvSpPr>
          <p:cNvPr id="6" name="TextBox 5"/>
          <p:cNvSpPr txBox="1"/>
          <p:nvPr/>
        </p:nvSpPr>
        <p:spPr>
          <a:xfrm>
            <a:off x="0" y="3502527"/>
            <a:ext cx="2414881" cy="1754327"/>
          </a:xfrm>
          <a:prstGeom prst="rect">
            <a:avLst/>
          </a:prstGeom>
          <a:noFill/>
        </p:spPr>
        <p:txBody>
          <a:bodyPr wrap="none" rtlCol="0">
            <a:spAutoFit/>
          </a:bodyPr>
          <a:lstStyle/>
          <a:p>
            <a:r>
              <a:rPr lang="en-US" b="1" dirty="0" smtClean="0">
                <a:solidFill>
                  <a:srgbClr val="0000FF"/>
                </a:solidFill>
              </a:rPr>
              <a:t>More support</a:t>
            </a:r>
          </a:p>
          <a:p>
            <a:r>
              <a:rPr lang="en-US" b="1" dirty="0" smtClean="0">
                <a:solidFill>
                  <a:srgbClr val="0000FF"/>
                </a:solidFill>
              </a:rPr>
              <a:t>Greater understanding</a:t>
            </a:r>
          </a:p>
          <a:p>
            <a:r>
              <a:rPr lang="en-US" b="1" dirty="0" smtClean="0">
                <a:solidFill>
                  <a:srgbClr val="0000FF"/>
                </a:solidFill>
              </a:rPr>
              <a:t>Less confirmation bias</a:t>
            </a:r>
          </a:p>
          <a:p>
            <a:r>
              <a:rPr lang="en-US" b="1" dirty="0" smtClean="0">
                <a:solidFill>
                  <a:srgbClr val="0000FF"/>
                </a:solidFill>
              </a:rPr>
              <a:t>Increased participation</a:t>
            </a:r>
          </a:p>
          <a:p>
            <a:r>
              <a:rPr lang="en-US" b="1" dirty="0">
                <a:solidFill>
                  <a:srgbClr val="0000FF"/>
                </a:solidFill>
              </a:rPr>
              <a:t>New ideas, </a:t>
            </a:r>
            <a:r>
              <a:rPr lang="en-US" b="1" dirty="0" smtClean="0">
                <a:solidFill>
                  <a:srgbClr val="0000FF"/>
                </a:solidFill>
              </a:rPr>
              <a:t>directions</a:t>
            </a:r>
          </a:p>
          <a:p>
            <a:r>
              <a:rPr lang="en-US" b="1" dirty="0" smtClean="0">
                <a:solidFill>
                  <a:srgbClr val="0000FF"/>
                </a:solidFill>
              </a:rPr>
              <a:t>FUN!</a:t>
            </a:r>
            <a:endParaRPr lang="en-US" b="1" dirty="0">
              <a:solidFill>
                <a:srgbClr val="0000FF"/>
              </a:solidFill>
            </a:endParaRPr>
          </a:p>
        </p:txBody>
      </p:sp>
    </p:spTree>
    <p:extLst>
      <p:ext uri="{BB962C8B-B14F-4D97-AF65-F5344CB8AC3E}">
        <p14:creationId xmlns:p14="http://schemas.microsoft.com/office/powerpoint/2010/main" val="35716454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 art.jpg"/>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27499" y="381208"/>
            <a:ext cx="3534954" cy="1006266"/>
          </a:xfrm>
        </p:spPr>
        <p:txBody>
          <a:bodyPr>
            <a:noAutofit/>
          </a:bodyPr>
          <a:lstStyle/>
          <a:p>
            <a:pPr>
              <a:lnSpc>
                <a:spcPct val="90000"/>
              </a:lnSpc>
            </a:pPr>
            <a:r>
              <a:rPr lang="en-US" b="1" i="1" dirty="0">
                <a:solidFill>
                  <a:srgbClr val="0000FF"/>
                </a:solidFill>
              </a:rPr>
              <a:t/>
            </a:r>
            <a:br>
              <a:rPr lang="en-US" b="1" i="1" dirty="0">
                <a:solidFill>
                  <a:srgbClr val="0000FF"/>
                </a:solidFill>
              </a:rPr>
            </a:br>
            <a:endParaRPr lang="en-US" b="1" dirty="0"/>
          </a:p>
        </p:txBody>
      </p:sp>
      <p:sp>
        <p:nvSpPr>
          <p:cNvPr id="6" name="Content Placeholder 2"/>
          <p:cNvSpPr>
            <a:spLocks noGrp="1"/>
          </p:cNvSpPr>
          <p:nvPr>
            <p:ph idx="1"/>
          </p:nvPr>
        </p:nvSpPr>
        <p:spPr>
          <a:xfrm>
            <a:off x="127499" y="2055580"/>
            <a:ext cx="8695659" cy="4595137"/>
          </a:xfrm>
        </p:spPr>
        <p:txBody>
          <a:bodyPr>
            <a:normAutofit fontScale="62500" lnSpcReduction="20000"/>
          </a:bodyPr>
          <a:lstStyle/>
          <a:p>
            <a:r>
              <a:rPr lang="en-US" b="1" dirty="0" smtClean="0">
                <a:solidFill>
                  <a:srgbClr val="FF0000"/>
                </a:solidFill>
              </a:rPr>
              <a:t>Academic priority K-12, urban/rural communities, tribal </a:t>
            </a:r>
            <a:r>
              <a:rPr lang="en-US" b="1" dirty="0">
                <a:solidFill>
                  <a:srgbClr val="FF0000"/>
                </a:solidFill>
              </a:rPr>
              <a:t>majority </a:t>
            </a:r>
            <a:r>
              <a:rPr lang="en-US" b="1" dirty="0" smtClean="0">
                <a:solidFill>
                  <a:srgbClr val="FF0000"/>
                </a:solidFill>
              </a:rPr>
              <a:t>schools</a:t>
            </a:r>
          </a:p>
          <a:p>
            <a:pPr lvl="1"/>
            <a:r>
              <a:rPr lang="en-US" dirty="0" smtClean="0"/>
              <a:t>Not always well-funded or valued, often ignored, subjected to standardized testing that primarily benefits others. Complex brain development underway, unacknowledged diversity, prevalence of mental health issues </a:t>
            </a:r>
            <a:r>
              <a:rPr lang="mr-IN" dirty="0" smtClean="0"/>
              <a:t>…</a:t>
            </a:r>
            <a:endParaRPr lang="en-US" dirty="0" smtClean="0"/>
          </a:p>
          <a:p>
            <a:r>
              <a:rPr lang="en-US" b="1" dirty="0" smtClean="0">
                <a:solidFill>
                  <a:srgbClr val="FF0000"/>
                </a:solidFill>
              </a:rPr>
              <a:t>Homeless youth (p:ear), incarcerated youth (MacLaren Correctional Facility)</a:t>
            </a:r>
          </a:p>
          <a:p>
            <a:pPr lvl="1"/>
            <a:r>
              <a:rPr lang="en-US" i="1" dirty="0" smtClean="0"/>
              <a:t>“It’s like people see me as an object, not as a human being”</a:t>
            </a:r>
          </a:p>
          <a:p>
            <a:r>
              <a:rPr lang="en-US" b="1" dirty="0" smtClean="0">
                <a:solidFill>
                  <a:srgbClr val="FF0000"/>
                </a:solidFill>
              </a:rPr>
              <a:t>Young graduate researchers, undergraduates (PSU, OHSU, PNCA,</a:t>
            </a:r>
            <a:r>
              <a:rPr lang="mr-IN" b="1" dirty="0" smtClean="0">
                <a:solidFill>
                  <a:srgbClr val="FF0000"/>
                </a:solidFill>
              </a:rPr>
              <a:t>…</a:t>
            </a:r>
            <a:r>
              <a:rPr lang="en-US" b="1" dirty="0" smtClean="0">
                <a:solidFill>
                  <a:srgbClr val="FF0000"/>
                </a:solidFill>
              </a:rPr>
              <a:t>)</a:t>
            </a:r>
          </a:p>
          <a:p>
            <a:pPr lvl="1"/>
            <a:r>
              <a:rPr lang="en-US" i="1" dirty="0" smtClean="0"/>
              <a:t>How does my research relate to the world? How can I explain it?</a:t>
            </a:r>
          </a:p>
          <a:p>
            <a:pPr lvl="1"/>
            <a:r>
              <a:rPr lang="en-US" i="1" dirty="0" smtClean="0"/>
              <a:t>Where can I go from here? How do I connect kids from K-12 schools?</a:t>
            </a:r>
          </a:p>
          <a:p>
            <a:r>
              <a:rPr lang="en-US" b="1" dirty="0" smtClean="0">
                <a:solidFill>
                  <a:srgbClr val="FF0000"/>
                </a:solidFill>
              </a:rPr>
              <a:t>Artists: Painters, Dancers, Storytellers, Musicians</a:t>
            </a:r>
          </a:p>
          <a:p>
            <a:pPr lvl="1"/>
            <a:r>
              <a:rPr lang="en-US" i="1" dirty="0" smtClean="0"/>
              <a:t>How does my work relate to other fields? How do I connect with new audiences?</a:t>
            </a:r>
          </a:p>
          <a:p>
            <a:pPr lvl="1"/>
            <a:r>
              <a:rPr lang="en-US" i="1" dirty="0" smtClean="0"/>
              <a:t>How is my practice influenced and enriched by discoveries about the brain?</a:t>
            </a:r>
          </a:p>
          <a:p>
            <a:r>
              <a:rPr lang="en-US" b="1" dirty="0" smtClean="0">
                <a:solidFill>
                  <a:srgbClr val="FF0000"/>
                </a:solidFill>
              </a:rPr>
              <a:t>Area businesses (</a:t>
            </a:r>
            <a:r>
              <a:rPr lang="en-US" b="1" dirty="0" err="1" smtClean="0">
                <a:solidFill>
                  <a:srgbClr val="FF0000"/>
                </a:solidFill>
              </a:rPr>
              <a:t>BioGift</a:t>
            </a:r>
            <a:r>
              <a:rPr lang="en-US" b="1" dirty="0" smtClean="0">
                <a:solidFill>
                  <a:srgbClr val="FF0000"/>
                </a:solidFill>
              </a:rPr>
              <a:t>, Intel, Velo Cult, Retirement homes, Hospitals)</a:t>
            </a:r>
          </a:p>
          <a:p>
            <a:pPr lvl="1"/>
            <a:r>
              <a:rPr lang="en-US" i="1" dirty="0" smtClean="0"/>
              <a:t>How can we better connect with everyone in our community?</a:t>
            </a:r>
          </a:p>
          <a:p>
            <a:r>
              <a:rPr lang="en-US" b="1" dirty="0" smtClean="0">
                <a:solidFill>
                  <a:srgbClr val="FF0000"/>
                </a:solidFill>
              </a:rPr>
              <a:t>Members of the public</a:t>
            </a:r>
          </a:p>
          <a:p>
            <a:pPr lvl="1"/>
            <a:r>
              <a:rPr lang="en-US" i="1" dirty="0" smtClean="0"/>
              <a:t>Why are my taxes spent on research? Art? What are we discovering? Making?</a:t>
            </a:r>
          </a:p>
        </p:txBody>
      </p:sp>
      <p:pic>
        <p:nvPicPr>
          <p:cNvPr id="7" name="Picture 6" descr="Awe Br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019" y="0"/>
            <a:ext cx="2593349" cy="2055580"/>
          </a:xfrm>
          <a:prstGeom prst="rect">
            <a:avLst/>
          </a:prstGeom>
        </p:spPr>
      </p:pic>
      <p:sp>
        <p:nvSpPr>
          <p:cNvPr id="8" name="TextBox 7"/>
          <p:cNvSpPr txBox="1"/>
          <p:nvPr/>
        </p:nvSpPr>
        <p:spPr>
          <a:xfrm>
            <a:off x="350251" y="1585622"/>
            <a:ext cx="3200891" cy="461665"/>
          </a:xfrm>
          <a:prstGeom prst="rect">
            <a:avLst/>
          </a:prstGeom>
          <a:noFill/>
        </p:spPr>
        <p:txBody>
          <a:bodyPr wrap="none" rtlCol="0">
            <a:spAutoFit/>
          </a:bodyPr>
          <a:lstStyle/>
          <a:p>
            <a:r>
              <a:rPr lang="en-US" sz="2400" b="1" i="1" dirty="0">
                <a:solidFill>
                  <a:srgbClr val="0000FF"/>
                </a:solidFill>
              </a:rPr>
              <a:t>Oh the places you’ll go!</a:t>
            </a:r>
            <a:endParaRPr lang="en-US" sz="2400" dirty="0"/>
          </a:p>
        </p:txBody>
      </p:sp>
      <p:sp>
        <p:nvSpPr>
          <p:cNvPr id="9" name="TextBox 8"/>
          <p:cNvSpPr txBox="1"/>
          <p:nvPr/>
        </p:nvSpPr>
        <p:spPr>
          <a:xfrm>
            <a:off x="127499" y="167796"/>
            <a:ext cx="3631924" cy="1446550"/>
          </a:xfrm>
          <a:prstGeom prst="rect">
            <a:avLst/>
          </a:prstGeom>
          <a:noFill/>
        </p:spPr>
        <p:txBody>
          <a:bodyPr wrap="none" rtlCol="0">
            <a:spAutoFit/>
          </a:bodyPr>
          <a:lstStyle/>
          <a:p>
            <a:pPr algn="ctr"/>
            <a:r>
              <a:rPr lang="en-US" sz="4400" b="1" dirty="0" smtClean="0">
                <a:solidFill>
                  <a:srgbClr val="0000FF"/>
                </a:solidFill>
              </a:rPr>
              <a:t>BUILD NEW</a:t>
            </a:r>
          </a:p>
          <a:p>
            <a:pPr algn="ctr"/>
            <a:r>
              <a:rPr lang="en-US" sz="4400" b="1" dirty="0" smtClean="0">
                <a:solidFill>
                  <a:srgbClr val="0000FF"/>
                </a:solidFill>
              </a:rPr>
              <a:t>CONNECTIONS</a:t>
            </a:r>
            <a:endParaRPr lang="en-US" sz="4400" b="1" dirty="0">
              <a:solidFill>
                <a:srgbClr val="0000FF"/>
              </a:solidFill>
            </a:endParaRPr>
          </a:p>
        </p:txBody>
      </p:sp>
      <p:pic>
        <p:nvPicPr>
          <p:cNvPr id="10" name="Picture 9" descr="brains2DC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227" y="0"/>
            <a:ext cx="2740773" cy="2055580"/>
          </a:xfrm>
          <a:prstGeom prst="rect">
            <a:avLst/>
          </a:prstGeom>
        </p:spPr>
      </p:pic>
    </p:spTree>
    <p:extLst>
      <p:ext uri="{BB962C8B-B14F-4D97-AF65-F5344CB8AC3E}">
        <p14:creationId xmlns:p14="http://schemas.microsoft.com/office/powerpoint/2010/main" val="18533650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We get </a:t>
            </a:r>
            <a:r>
              <a:rPr lang="en-US" b="1" i="1" dirty="0" smtClean="0"/>
              <a:t>many</a:t>
            </a:r>
            <a:r>
              <a:rPr lang="en-US" b="1" dirty="0" smtClean="0"/>
              <a:t> questions about marijuana from </a:t>
            </a:r>
            <a:r>
              <a:rPr lang="en-US" b="1" dirty="0" smtClean="0"/>
              <a:t>students </a:t>
            </a:r>
            <a:r>
              <a:rPr lang="en-US" b="1" dirty="0" smtClean="0"/>
              <a:t>&amp; public!</a:t>
            </a:r>
            <a:endParaRPr lang="en-US" b="1" dirty="0"/>
          </a:p>
        </p:txBody>
      </p:sp>
      <p:pic>
        <p:nvPicPr>
          <p:cNvPr id="5" name="Picture 4" descr="Re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000" y="1765480"/>
            <a:ext cx="5984569" cy="4488427"/>
          </a:xfrm>
          <a:prstGeom prst="rect">
            <a:avLst/>
          </a:prstGeom>
        </p:spPr>
      </p:pic>
      <p:pic>
        <p:nvPicPr>
          <p:cNvPr id="6" name="Picture 5" descr="IMG_733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07" y="1765480"/>
            <a:ext cx="3074341" cy="4488427"/>
          </a:xfrm>
          <a:prstGeom prst="rect">
            <a:avLst/>
          </a:prstGeom>
        </p:spPr>
      </p:pic>
      <p:pic>
        <p:nvPicPr>
          <p:cNvPr id="7" name="Picture 6"/>
          <p:cNvPicPr>
            <a:picLocks noChangeAspect="1"/>
          </p:cNvPicPr>
          <p:nvPr/>
        </p:nvPicPr>
        <p:blipFill>
          <a:blip r:embed="rId4"/>
          <a:stretch>
            <a:fillRect/>
          </a:stretch>
        </p:blipFill>
        <p:spPr>
          <a:xfrm>
            <a:off x="8180358" y="5708889"/>
            <a:ext cx="816211" cy="545018"/>
          </a:xfrm>
          <a:prstGeom prst="rect">
            <a:avLst/>
          </a:prstGeom>
        </p:spPr>
      </p:pic>
    </p:spTree>
    <p:extLst>
      <p:ext uri="{BB962C8B-B14F-4D97-AF65-F5344CB8AC3E}">
        <p14:creationId xmlns:p14="http://schemas.microsoft.com/office/powerpoint/2010/main" val="19683225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shot 2019-04-04 07.27.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556"/>
            <a:ext cx="9144000" cy="4161600"/>
          </a:xfrm>
          <a:prstGeom prst="rect">
            <a:avLst/>
          </a:prstGeom>
        </p:spPr>
      </p:pic>
      <p:pic>
        <p:nvPicPr>
          <p:cNvPr id="10" name="Picture 9"/>
          <p:cNvPicPr>
            <a:picLocks noChangeAspect="1"/>
          </p:cNvPicPr>
          <p:nvPr/>
        </p:nvPicPr>
        <p:blipFill>
          <a:blip r:embed="rId3"/>
          <a:stretch>
            <a:fillRect/>
          </a:stretch>
        </p:blipFill>
        <p:spPr>
          <a:xfrm>
            <a:off x="221775" y="5263518"/>
            <a:ext cx="1667579" cy="1312385"/>
          </a:xfrm>
          <a:prstGeom prst="rect">
            <a:avLst/>
          </a:prstGeom>
        </p:spPr>
      </p:pic>
      <p:sp>
        <p:nvSpPr>
          <p:cNvPr id="5" name="TextBox 4"/>
          <p:cNvSpPr txBox="1"/>
          <p:nvPr/>
        </p:nvSpPr>
        <p:spPr>
          <a:xfrm>
            <a:off x="221776" y="108336"/>
            <a:ext cx="7971620" cy="523220"/>
          </a:xfrm>
          <a:prstGeom prst="rect">
            <a:avLst/>
          </a:prstGeom>
          <a:noFill/>
        </p:spPr>
        <p:txBody>
          <a:bodyPr wrap="square" rtlCol="0">
            <a:spAutoFit/>
          </a:bodyPr>
          <a:lstStyle/>
          <a:p>
            <a:r>
              <a:rPr lang="en-US" sz="2800" b="1" dirty="0" smtClean="0">
                <a:solidFill>
                  <a:srgbClr val="008000"/>
                </a:solidFill>
              </a:rPr>
              <a:t>Marijuana: the most commonly used “</a:t>
            </a:r>
            <a:r>
              <a:rPr lang="en-US" sz="2800" b="1" dirty="0" smtClean="0">
                <a:solidFill>
                  <a:srgbClr val="FF0000"/>
                </a:solidFill>
              </a:rPr>
              <a:t>illicit</a:t>
            </a:r>
            <a:r>
              <a:rPr lang="en-US" sz="2800" b="1" dirty="0" smtClean="0">
                <a:solidFill>
                  <a:srgbClr val="008000"/>
                </a:solidFill>
              </a:rPr>
              <a:t>” drug</a:t>
            </a:r>
            <a:endParaRPr lang="en-US" sz="2800" dirty="0">
              <a:solidFill>
                <a:srgbClr val="008000"/>
              </a:solidFill>
            </a:endParaRPr>
          </a:p>
        </p:txBody>
      </p:sp>
      <p:sp>
        <p:nvSpPr>
          <p:cNvPr id="6" name="TextBox 5"/>
          <p:cNvSpPr txBox="1"/>
          <p:nvPr/>
        </p:nvSpPr>
        <p:spPr>
          <a:xfrm>
            <a:off x="597741" y="4793156"/>
            <a:ext cx="7763852" cy="307777"/>
          </a:xfrm>
          <a:prstGeom prst="rect">
            <a:avLst/>
          </a:prstGeom>
          <a:noFill/>
        </p:spPr>
        <p:txBody>
          <a:bodyPr wrap="none" rtlCol="0">
            <a:spAutoFit/>
          </a:bodyPr>
          <a:lstStyle/>
          <a:p>
            <a:r>
              <a:rPr lang="en-US" sz="1400" dirty="0" smtClean="0"/>
              <a:t>SOURCE:  </a:t>
            </a:r>
            <a:r>
              <a:rPr lang="en-US" sz="1400" dirty="0" smtClean="0">
                <a:hlinkClick r:id="rId4"/>
              </a:rPr>
              <a:t>Substance Abuse and Mental Health Services Administration, Health &amp; Human Services (2016)</a:t>
            </a:r>
            <a:endParaRPr lang="en-US" sz="1400" dirty="0" smtClean="0"/>
          </a:p>
        </p:txBody>
      </p:sp>
      <p:sp>
        <p:nvSpPr>
          <p:cNvPr id="7" name="Rectangle 6"/>
          <p:cNvSpPr/>
          <p:nvPr/>
        </p:nvSpPr>
        <p:spPr>
          <a:xfrm>
            <a:off x="4479667" y="3244334"/>
            <a:ext cx="184666" cy="369332"/>
          </a:xfrm>
          <a:prstGeom prst="rect">
            <a:avLst/>
          </a:prstGeom>
        </p:spPr>
        <p:txBody>
          <a:bodyPr wrap="none">
            <a:spAutoFit/>
          </a:bodyPr>
          <a:lstStyle/>
          <a:p>
            <a:r>
              <a:rPr lang="en-US" dirty="0"/>
              <a:t>￼</a:t>
            </a:r>
          </a:p>
        </p:txBody>
      </p:sp>
      <p:sp>
        <p:nvSpPr>
          <p:cNvPr id="17" name="TextBox 16"/>
          <p:cNvSpPr txBox="1"/>
          <p:nvPr/>
        </p:nvSpPr>
        <p:spPr>
          <a:xfrm>
            <a:off x="1907149" y="5190909"/>
            <a:ext cx="7187396" cy="1200328"/>
          </a:xfrm>
          <a:prstGeom prst="rect">
            <a:avLst/>
          </a:prstGeom>
          <a:noFill/>
        </p:spPr>
        <p:txBody>
          <a:bodyPr wrap="none" rtlCol="0">
            <a:spAutoFit/>
          </a:bodyPr>
          <a:lstStyle/>
          <a:p>
            <a:r>
              <a:rPr lang="en-US" sz="2400" dirty="0" smtClean="0"/>
              <a:t>SAMHSA: </a:t>
            </a:r>
            <a:r>
              <a:rPr lang="en-US" sz="2400" b="1" i="1" dirty="0" smtClean="0">
                <a:solidFill>
                  <a:srgbClr val="FF0000"/>
                </a:solidFill>
              </a:rPr>
              <a:t>“</a:t>
            </a:r>
            <a:r>
              <a:rPr lang="en-US" sz="2400" b="1" i="1" dirty="0">
                <a:solidFill>
                  <a:srgbClr val="FF0000"/>
                </a:solidFill>
              </a:rPr>
              <a:t>Misuse of </a:t>
            </a:r>
            <a:r>
              <a:rPr lang="en-US" sz="2400" b="1" i="1" dirty="0" smtClean="0">
                <a:solidFill>
                  <a:srgbClr val="FF0000"/>
                </a:solidFill>
              </a:rPr>
              <a:t>prescription psychotherapeutic</a:t>
            </a:r>
          </a:p>
          <a:p>
            <a:r>
              <a:rPr lang="en-US" sz="2400" b="1" i="1" dirty="0">
                <a:solidFill>
                  <a:srgbClr val="FF0000"/>
                </a:solidFill>
              </a:rPr>
              <a:t>d</a:t>
            </a:r>
            <a:r>
              <a:rPr lang="en-US" sz="2400" b="1" i="1" dirty="0" smtClean="0">
                <a:solidFill>
                  <a:srgbClr val="FF0000"/>
                </a:solidFill>
              </a:rPr>
              <a:t>rugs is </a:t>
            </a:r>
            <a:r>
              <a:rPr lang="en-US" sz="2400" b="1" i="1" dirty="0">
                <a:solidFill>
                  <a:srgbClr val="FF0000"/>
                </a:solidFill>
              </a:rPr>
              <a:t>second only to </a:t>
            </a:r>
            <a:r>
              <a:rPr lang="en-US" sz="2400" b="1" i="1" dirty="0" smtClean="0">
                <a:solidFill>
                  <a:srgbClr val="FF0000"/>
                </a:solidFill>
              </a:rPr>
              <a:t>marijuana </a:t>
            </a:r>
            <a:r>
              <a:rPr lang="en-US" sz="2400" b="1" i="1" dirty="0">
                <a:solidFill>
                  <a:srgbClr val="FF0000"/>
                </a:solidFill>
              </a:rPr>
              <a:t>as the nation's </a:t>
            </a:r>
            <a:r>
              <a:rPr lang="en-US" sz="2400" b="1" i="1" dirty="0" smtClean="0">
                <a:solidFill>
                  <a:srgbClr val="FF0000"/>
                </a:solidFill>
              </a:rPr>
              <a:t>most</a:t>
            </a:r>
          </a:p>
          <a:p>
            <a:r>
              <a:rPr lang="en-US" sz="2400" b="1" i="1" dirty="0">
                <a:solidFill>
                  <a:srgbClr val="FF0000"/>
                </a:solidFill>
              </a:rPr>
              <a:t>p</a:t>
            </a:r>
            <a:r>
              <a:rPr lang="en-US" sz="2400" b="1" i="1" dirty="0" smtClean="0">
                <a:solidFill>
                  <a:srgbClr val="FF0000"/>
                </a:solidFill>
              </a:rPr>
              <a:t>revalent illicit </a:t>
            </a:r>
            <a:r>
              <a:rPr lang="en-US" sz="2400" b="1" i="1" dirty="0">
                <a:solidFill>
                  <a:srgbClr val="FF0000"/>
                </a:solidFill>
              </a:rPr>
              <a:t>drug use issue</a:t>
            </a:r>
            <a:r>
              <a:rPr lang="en-US" sz="2400" b="1" i="1" dirty="0" smtClean="0">
                <a:solidFill>
                  <a:srgbClr val="FF0000"/>
                </a:solidFill>
              </a:rPr>
              <a:t>.”</a:t>
            </a:r>
            <a:endParaRPr lang="en-US" sz="2400" b="1" i="1" dirty="0">
              <a:solidFill>
                <a:srgbClr val="FF0000"/>
              </a:solidFill>
            </a:endParaRPr>
          </a:p>
        </p:txBody>
      </p:sp>
      <p:pic>
        <p:nvPicPr>
          <p:cNvPr id="9" name="Picture 8"/>
          <p:cNvPicPr>
            <a:picLocks noChangeAspect="1"/>
          </p:cNvPicPr>
          <p:nvPr/>
        </p:nvPicPr>
        <p:blipFill>
          <a:blip r:embed="rId5"/>
          <a:stretch>
            <a:fillRect/>
          </a:stretch>
        </p:blipFill>
        <p:spPr>
          <a:xfrm>
            <a:off x="7642131" y="108336"/>
            <a:ext cx="1350682" cy="901907"/>
          </a:xfrm>
          <a:prstGeom prst="rect">
            <a:avLst/>
          </a:prstGeom>
        </p:spPr>
      </p:pic>
      <p:sp>
        <p:nvSpPr>
          <p:cNvPr id="18" name="TextBox 17"/>
          <p:cNvSpPr txBox="1"/>
          <p:nvPr/>
        </p:nvSpPr>
        <p:spPr>
          <a:xfrm>
            <a:off x="1413963" y="6391237"/>
            <a:ext cx="7703739" cy="369332"/>
          </a:xfrm>
          <a:prstGeom prst="rect">
            <a:avLst/>
          </a:prstGeom>
          <a:noFill/>
        </p:spPr>
        <p:txBody>
          <a:bodyPr wrap="none" rtlCol="0">
            <a:spAutoFit/>
          </a:bodyPr>
          <a:lstStyle/>
          <a:p>
            <a:r>
              <a:rPr lang="en-US" b="1" dirty="0" smtClean="0">
                <a:solidFill>
                  <a:srgbClr val="008000"/>
                </a:solidFill>
              </a:rPr>
              <a:t>According to the US government, </a:t>
            </a:r>
            <a:r>
              <a:rPr lang="en-US" b="1" i="1" u="sng" dirty="0" smtClean="0">
                <a:solidFill>
                  <a:srgbClr val="008000"/>
                </a:solidFill>
              </a:rPr>
              <a:t>everyone</a:t>
            </a:r>
            <a:r>
              <a:rPr lang="en-US" b="1" dirty="0" smtClean="0">
                <a:solidFill>
                  <a:srgbClr val="008000"/>
                </a:solidFill>
              </a:rPr>
              <a:t> using marijuana is an illicit misuser</a:t>
            </a:r>
            <a:endParaRPr lang="en-US" b="1" dirty="0">
              <a:solidFill>
                <a:srgbClr val="008000"/>
              </a:solidFill>
            </a:endParaRPr>
          </a:p>
        </p:txBody>
      </p:sp>
    </p:spTree>
    <p:extLst>
      <p:ext uri="{BB962C8B-B14F-4D97-AF65-F5344CB8AC3E}">
        <p14:creationId xmlns:p14="http://schemas.microsoft.com/office/powerpoint/2010/main" val="33529789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4495</TotalTime>
  <Words>2209</Words>
  <Application>Microsoft Macintosh PowerPoint</Application>
  <PresentationFormat>On-screen Show (4:3)</PresentationFormat>
  <Paragraphs>288</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Cannabis, Pain, Bias &amp; Brain</vt:lpstr>
      <vt:lpstr>PowerPoint Presentation</vt:lpstr>
      <vt:lpstr>TODAY @ Ardenwald Elementary!</vt:lpstr>
      <vt:lpstr>What you do has relevance GO PLACES</vt:lpstr>
      <vt:lpstr>We all pay for research</vt:lpstr>
      <vt:lpstr>Connections matter</vt:lpstr>
      <vt:lpstr> </vt:lpstr>
      <vt:lpstr>We get many questions about marijuana from students &amp; public!</vt:lpstr>
      <vt:lpstr>PowerPoint Presentation</vt:lpstr>
      <vt:lpstr>Misuse of Prescription Drugs</vt:lpstr>
      <vt:lpstr>NSDUH Report on Prescription Psychotherapeutics 2015</vt:lpstr>
      <vt:lpstr>Meanwhile… Opioids are addictive, and kill</vt:lpstr>
      <vt:lpstr>Perceptions of great risk of harm from smoking marijuana once a month among youths aged 12 to 17, by state: percentages, annual averages, 2012 to 2014;  SAMHSA</vt:lpstr>
      <vt:lpstr>PowerPoint Presentation</vt:lpstr>
      <vt:lpstr>Marijuana is still a Schedule I substance</vt:lpstr>
      <vt:lpstr>Cannabis contains cannabinoids</vt:lpstr>
      <vt:lpstr>Marijuana is smoked…and eaten</vt:lpstr>
      <vt:lpstr>Cannabinoids act at cannabinoid receptors:  CB1 and CB2</vt:lpstr>
      <vt:lpstr>Endogenous cannabinoid neurotransmitters</vt:lpstr>
      <vt:lpstr>Anxiety:  Genetic protection?</vt:lpstr>
      <vt:lpstr>Pain</vt:lpstr>
      <vt:lpstr>Cannabinoids reduce pain</vt:lpstr>
      <vt:lpstr>More therapeutic effects</vt:lpstr>
      <vt:lpstr>STILL MORE  therapeutic  effects</vt:lpstr>
      <vt:lpstr>Marijuana impairs cognition, memory, motor coordination</vt:lpstr>
      <vt:lpstr>A cannabinoid link between mitochondria and memory</vt:lpstr>
      <vt:lpstr>PowerPoint Presentation</vt:lpstr>
      <vt:lpstr>PowerPoint Presentation</vt:lpstr>
      <vt:lpstr>Marijuana and Bias</vt:lpstr>
      <vt:lpstr>A history of demonization</vt:lpstr>
      <vt:lpstr>A history of demonization</vt:lpstr>
      <vt:lpstr>Jeff Sessions’ last act as AG…</vt:lpstr>
      <vt:lpstr>Risks of chronic adolescent use</vt:lpstr>
      <vt:lpstr>Can we trust NIDA-funded marijuana research? </vt:lpstr>
      <vt:lpstr>Also…we’re still learning</vt:lpstr>
      <vt:lpstr>But wait  -  which is it..?</vt:lpstr>
      <vt:lpstr>PowerPoint Presentation</vt:lpstr>
      <vt:lpstr>How we can do better</vt:lpstr>
    </vt:vector>
  </TitlesOfParts>
  <Company>The Bill, Bob, Dominic, Jack &amp; Ingmar Show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Griesar</dc:creator>
  <cp:lastModifiedBy>William Griesar</cp:lastModifiedBy>
  <cp:revision>71</cp:revision>
  <dcterms:created xsi:type="dcterms:W3CDTF">2016-03-20T19:21:03Z</dcterms:created>
  <dcterms:modified xsi:type="dcterms:W3CDTF">2019-04-16T22:33:10Z</dcterms:modified>
</cp:coreProperties>
</file>