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5" r:id="rId5"/>
    <p:sldId id="272" r:id="rId6"/>
    <p:sldId id="260" r:id="rId7"/>
    <p:sldId id="276" r:id="rId8"/>
    <p:sldId id="278" r:id="rId9"/>
    <p:sldId id="275" r:id="rId10"/>
    <p:sldId id="271" r:id="rId11"/>
    <p:sldId id="279" r:id="rId12"/>
    <p:sldId id="280" r:id="rId13"/>
    <p:sldId id="264" r:id="rId14"/>
    <p:sldId id="268" r:id="rId15"/>
    <p:sldId id="263" r:id="rId16"/>
    <p:sldId id="281" r:id="rId17"/>
    <p:sldId id="26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595"/>
  </p:normalViewPr>
  <p:slideViewPr>
    <p:cSldViewPr snapToGrid="0" snapToObjects="1">
      <p:cViewPr varScale="1">
        <p:scale>
          <a:sx n="80" d="100"/>
          <a:sy n="80" d="100"/>
        </p:scale>
        <p:origin x="-12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40D-2004-0349-8066-31A1E9D7BA54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jp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055" y="2111197"/>
            <a:ext cx="4330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</a:rPr>
              <a:t>wnoggin.org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2400" b="1" dirty="0" smtClean="0"/>
              <a:t>Arts integrated neuroscience outreach for K-12 &amp; community</a:t>
            </a:r>
          </a:p>
          <a:p>
            <a:endParaRPr lang="en-US" sz="800" b="1" dirty="0"/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24" y="-1"/>
            <a:ext cx="4129576" cy="3248063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920"/>
            <a:ext cx="4634943" cy="3335558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8" y="0"/>
            <a:ext cx="5041062" cy="1820930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3" y="3248063"/>
            <a:ext cx="4509057" cy="36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9"/>
          <p:cNvSpPr txBox="1"/>
          <p:nvPr/>
        </p:nvSpPr>
        <p:spPr>
          <a:xfrm>
            <a:off x="1106925" y="842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5" name="Shape 1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6314315" cy="822127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solidFill>
                  <a:srgbClr val="FF0000"/>
                </a:solidFill>
              </a:rPr>
              <a:t>Collaboration with Latino Network</a:t>
            </a:r>
          </a:p>
        </p:txBody>
      </p:sp>
      <p:sp>
        <p:nvSpPr>
          <p:cNvPr id="6" name="Shape 121"/>
          <p:cNvSpPr txBox="1">
            <a:spLocks/>
          </p:cNvSpPr>
          <p:nvPr/>
        </p:nvSpPr>
        <p:spPr>
          <a:xfrm>
            <a:off x="141118" y="864051"/>
            <a:ext cx="5538879" cy="3951986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04800">
              <a:spcBef>
                <a:spcPts val="0"/>
              </a:spcBef>
            </a:pPr>
            <a:r>
              <a:rPr lang="en-US" sz="2400" dirty="0" smtClean="0"/>
              <a:t>A </a:t>
            </a:r>
            <a:r>
              <a:rPr lang="en" sz="2400" dirty="0" smtClean="0"/>
              <a:t>Latino-led organization to help youth and families reach their full potential</a:t>
            </a:r>
          </a:p>
          <a:p>
            <a:pPr marL="457200" indent="-304800">
              <a:spcBef>
                <a:spcPts val="0"/>
              </a:spcBef>
            </a:pPr>
            <a:r>
              <a:rPr lang="en" sz="2400" dirty="0" smtClean="0"/>
              <a:t>Mentors were interested in adolescent brain changes and how these changes impacted behavior</a:t>
            </a:r>
          </a:p>
          <a:p>
            <a:pPr marL="457200" indent="-304800">
              <a:spcBef>
                <a:spcPts val="0"/>
              </a:spcBef>
            </a:pPr>
            <a:r>
              <a:rPr lang="en" sz="2400" dirty="0" smtClean="0"/>
              <a:t>Highlighted benefits of bilingualism</a:t>
            </a:r>
          </a:p>
          <a:p>
            <a:pPr marL="457200" indent="-304800">
              <a:spcBef>
                <a:spcPts val="0"/>
              </a:spcBef>
            </a:pPr>
            <a:r>
              <a:rPr lang="en-US" sz="2400" dirty="0" smtClean="0"/>
              <a:t>Bringing </a:t>
            </a:r>
            <a:r>
              <a:rPr lang="en" sz="2400" dirty="0" smtClean="0"/>
              <a:t>neuroscience to under</a:t>
            </a:r>
            <a:r>
              <a:rPr lang="en-US" sz="2400" dirty="0" smtClean="0"/>
              <a:t>-</a:t>
            </a:r>
            <a:r>
              <a:rPr lang="en" sz="2400" dirty="0" smtClean="0"/>
              <a:t>represented Latinos; </a:t>
            </a:r>
            <a:r>
              <a:rPr lang="en-US" sz="2400" dirty="0" smtClean="0"/>
              <a:t>empowering people to pursue more</a:t>
            </a:r>
            <a:endParaRPr lang="en" sz="2400" dirty="0"/>
          </a:p>
        </p:txBody>
      </p:sp>
      <p:pic>
        <p:nvPicPr>
          <p:cNvPr id="8" name="Shape 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79997" y="4251519"/>
            <a:ext cx="3464004" cy="263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57266"/>
            <a:ext cx="2734160" cy="220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160" y="4657267"/>
            <a:ext cx="2945836" cy="222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a Neuro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97" y="1653518"/>
            <a:ext cx="3464003" cy="2598001"/>
          </a:xfrm>
          <a:prstGeom prst="rect">
            <a:avLst/>
          </a:prstGeom>
        </p:spPr>
      </p:pic>
      <p:pic>
        <p:nvPicPr>
          <p:cNvPr id="12" name="Picture 11" descr="Ramon y Caj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11" y="0"/>
            <a:ext cx="2939588" cy="16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112"/>
          </a:xfrm>
        </p:spPr>
        <p:txBody>
          <a:bodyPr/>
          <a:lstStyle/>
          <a:p>
            <a:r>
              <a:rPr lang="en-US" dirty="0" smtClean="0"/>
              <a:t>Synapses, Stories &amp; Song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92" y="963614"/>
            <a:ext cx="8229600" cy="1273174"/>
          </a:xfrm>
        </p:spPr>
        <p:txBody>
          <a:bodyPr/>
          <a:lstStyle/>
          <a:p>
            <a:r>
              <a:rPr lang="en-US" dirty="0" smtClean="0"/>
              <a:t>Confederated Tribes of the Grande </a:t>
            </a:r>
            <a:r>
              <a:rPr lang="en-US" dirty="0" err="1" smtClean="0"/>
              <a:t>Ronde</a:t>
            </a:r>
            <a:endParaRPr lang="en-US" dirty="0" smtClean="0"/>
          </a:p>
          <a:p>
            <a:r>
              <a:rPr lang="en-US" dirty="0" smtClean="0"/>
              <a:t>Confederated Tribes of the Siletz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75" y="2381251"/>
            <a:ext cx="4111625" cy="411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81251"/>
            <a:ext cx="4111625" cy="411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595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Neuroscience &amp; Law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55" y="1034144"/>
            <a:ext cx="7311592" cy="54836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655" y="1209676"/>
            <a:ext cx="6515229" cy="7810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MacLaren Youth Correctional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1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4"/>
          <a:stretch/>
        </p:blipFill>
        <p:spPr>
          <a:xfrm>
            <a:off x="1816443" y="3742559"/>
            <a:ext cx="2250371" cy="1670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27301" r="31553" b="39206"/>
          <a:stretch/>
        </p:blipFill>
        <p:spPr>
          <a:xfrm>
            <a:off x="4671151" y="5447948"/>
            <a:ext cx="2483768" cy="1408805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7510" y="227583"/>
            <a:ext cx="8916490" cy="466908"/>
          </a:xfrm>
        </p:spPr>
        <p:txBody>
          <a:bodyPr>
            <a:noAutofit/>
          </a:bodyPr>
          <a:lstStyle/>
          <a:p>
            <a:r>
              <a:rPr lang="en-US" sz="3600" dirty="0"/>
              <a:t>Art + Neuroscience = 3D printed brain models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98" y="1215131"/>
            <a:ext cx="2580702" cy="28138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18888" r="24636" b="1905"/>
          <a:stretch/>
        </p:blipFill>
        <p:spPr>
          <a:xfrm>
            <a:off x="6831949" y="4029023"/>
            <a:ext cx="2312051" cy="282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6735" r="12278" b="23742"/>
          <a:stretch/>
        </p:blipFill>
        <p:spPr>
          <a:xfrm>
            <a:off x="2783144" y="5449194"/>
            <a:ext cx="1888007" cy="14075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t="26551" r="31234" b="42718"/>
          <a:stretch/>
        </p:blipFill>
        <p:spPr>
          <a:xfrm>
            <a:off x="0" y="5449194"/>
            <a:ext cx="2705800" cy="14088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14" y="2906067"/>
            <a:ext cx="3681086" cy="27608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99" y="1218727"/>
            <a:ext cx="2142653" cy="16873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559"/>
            <a:ext cx="2245392" cy="1670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1"/>
          <a:stretch/>
        </p:blipFill>
        <p:spPr>
          <a:xfrm>
            <a:off x="1975651" y="1215132"/>
            <a:ext cx="2415146" cy="25274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5038" y="694491"/>
            <a:ext cx="729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Collaboration with Make + Think + Code @ PNCA, Intel, PDX 3D Printing Lab!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image00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131"/>
            <a:ext cx="2705800" cy="25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8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indra Crick neurons at the Philli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73" y="-1"/>
            <a:ext cx="3252328" cy="2081657"/>
          </a:xfrm>
          <a:prstGeom prst="rect">
            <a:avLst/>
          </a:prstGeom>
        </p:spPr>
      </p:pic>
      <p:pic>
        <p:nvPicPr>
          <p:cNvPr id="4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275" y="0"/>
            <a:ext cx="5056050" cy="37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6"/>
          <p:cNvPicPr preferRelativeResize="0"/>
          <p:nvPr/>
        </p:nvPicPr>
        <p:blipFill rotWithShape="1">
          <a:blip r:embed="rId4">
            <a:alphaModFix/>
          </a:blip>
          <a:srcRect r="14792" b="27933"/>
          <a:stretch/>
        </p:blipFill>
        <p:spPr>
          <a:xfrm>
            <a:off x="5044159" y="1707138"/>
            <a:ext cx="4099842" cy="26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7"/>
          <p:cNvPicPr preferRelativeResize="0"/>
          <p:nvPr/>
        </p:nvPicPr>
        <p:blipFill rotWithShape="1">
          <a:blip r:embed="rId5">
            <a:alphaModFix/>
          </a:blip>
          <a:srcRect r="11268" b="28581"/>
          <a:stretch/>
        </p:blipFill>
        <p:spPr>
          <a:xfrm>
            <a:off x="0" y="3792025"/>
            <a:ext cx="3122234" cy="30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1495950"/>
            <a:ext cx="2494603" cy="21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4719" y="3792025"/>
            <a:ext cx="2871880" cy="306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1994610" cy="14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81"/>
          <p:cNvSpPr/>
          <p:nvPr/>
        </p:nvSpPr>
        <p:spPr>
          <a:xfrm>
            <a:off x="722150" y="202221"/>
            <a:ext cx="8095680" cy="219834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800" dirty="0">
              <a:solidFill>
                <a:schemeClr val="dk1"/>
              </a:solidFill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</a:rPr>
              <a:t>Expanding Networks Means Wider Connections And Diverse Opportunities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" name="Shape 82"/>
          <p:cNvPicPr preferRelativeResize="0"/>
          <p:nvPr/>
        </p:nvPicPr>
        <p:blipFill rotWithShape="1">
          <a:blip r:embed="rId9">
            <a:alphaModFix/>
          </a:blip>
          <a:srcRect r="6864" b="12434"/>
          <a:stretch/>
        </p:blipFill>
        <p:spPr>
          <a:xfrm>
            <a:off x="5676600" y="4347488"/>
            <a:ext cx="3467400" cy="251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48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875800" cy="1401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/>
              <a:t>Music &amp; Performance</a:t>
            </a:r>
          </a:p>
        </p:txBody>
      </p:sp>
      <p:sp>
        <p:nvSpPr>
          <p:cNvPr id="5" name="Shape 135"/>
          <p:cNvSpPr txBox="1">
            <a:spLocks/>
          </p:cNvSpPr>
          <p:nvPr/>
        </p:nvSpPr>
        <p:spPr>
          <a:xfrm>
            <a:off x="335130" y="1327350"/>
            <a:ext cx="2540670" cy="16813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spcBef>
                <a:spcPts val="0"/>
              </a:spcBef>
              <a:buSzPct val="10000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Accessibility</a:t>
            </a:r>
          </a:p>
          <a:p>
            <a:pPr marL="50800" indent="0">
              <a:spcBef>
                <a:spcPts val="0"/>
              </a:spcBef>
              <a:buSzPct val="10000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Community</a:t>
            </a:r>
          </a:p>
          <a:p>
            <a:pPr marL="50800" indent="0">
              <a:spcBef>
                <a:spcPts val="0"/>
              </a:spcBef>
              <a:buSzPct val="10000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Memory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Shape 1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87499" y="0"/>
            <a:ext cx="2256500" cy="30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925" y="-25"/>
            <a:ext cx="4011584" cy="30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28100"/>
            <a:ext cx="4750126" cy="322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775" y="3628100"/>
            <a:ext cx="4429225" cy="3229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47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8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8" b="10143"/>
          <a:stretch/>
        </p:blipFill>
        <p:spPr>
          <a:xfrm>
            <a:off x="396111" y="119271"/>
            <a:ext cx="7680626" cy="65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055" y="2111197"/>
            <a:ext cx="4330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</a:rPr>
              <a:t>wnoggin.org</a:t>
            </a:r>
          </a:p>
          <a:p>
            <a:endParaRPr lang="en-US" sz="800" b="1" dirty="0">
              <a:solidFill>
                <a:srgbClr val="000000"/>
              </a:solidFill>
            </a:endParaRPr>
          </a:p>
          <a:p>
            <a:r>
              <a:rPr lang="en-US" sz="2400" b="1" dirty="0" smtClean="0"/>
              <a:t>Arts integrated neuroscience outreach for K-12 &amp; community</a:t>
            </a:r>
          </a:p>
          <a:p>
            <a:endParaRPr lang="en-US" sz="800" b="1" dirty="0"/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24" y="-1"/>
            <a:ext cx="4129576" cy="3248063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920"/>
            <a:ext cx="4634943" cy="3335558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8" y="0"/>
            <a:ext cx="5041062" cy="1820930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3" y="3248063"/>
            <a:ext cx="4509057" cy="36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50824"/>
            <a:ext cx="5458655" cy="86285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Why art </a:t>
            </a:r>
            <a:r>
              <a:rPr lang="en-US" b="1" i="1" dirty="0" smtClean="0"/>
              <a:t>and</a:t>
            </a:r>
            <a:r>
              <a:rPr lang="en-US" b="1" dirty="0" smtClean="0"/>
              <a:t> brains..?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77207" y="3357905"/>
            <a:ext cx="4666793" cy="3500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341832"/>
            <a:ext cx="4478304" cy="351616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50010"/>
            <a:ext cx="5458655" cy="21463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Motivation, engagement, empathy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Exploration, creativity, INNOVATION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Personal relevance of STEAM material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You are made of something physical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Internships, jobs, service, careers</a:t>
            </a:r>
          </a:p>
        </p:txBody>
      </p:sp>
      <p:pic>
        <p:nvPicPr>
          <p:cNvPr id="9" name="Picture 8" descr="nwnoggin fist 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55" y="0"/>
            <a:ext cx="3234085" cy="25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ain art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41" y="2400"/>
            <a:ext cx="3205253" cy="171799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Connections</a:t>
            </a:r>
            <a:br>
              <a:rPr lang="en-US" b="1" dirty="0" smtClean="0"/>
            </a:br>
            <a:r>
              <a:rPr lang="en-US" b="1" dirty="0" smtClean="0"/>
              <a:t>matter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55580"/>
            <a:ext cx="8512175" cy="459513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Academic priority K-12, tribal majority schools, rural communities</a:t>
            </a:r>
          </a:p>
          <a:p>
            <a:pPr lvl="1"/>
            <a:r>
              <a:rPr lang="en-US" dirty="0" smtClean="0"/>
              <a:t>Not always well-funded, or valued, often ignored, subjected to standardized testing that primarily benefits others. Complex brain development underway, unacknowledged diversity, prevalence of mental health issues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Homeless youth (p:ear), MacLaren Youth Correctional Facility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i="1" dirty="0" smtClean="0"/>
              <a:t>It’s like people see me as an object, not as a human being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Young graduate researchers, undergraduates (e.g., PSU, OHSU, PNCA,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i="1" dirty="0" smtClean="0"/>
              <a:t>How does my research relate to the world? How can I explain it?</a:t>
            </a:r>
          </a:p>
          <a:p>
            <a:pPr lvl="1"/>
            <a:r>
              <a:rPr lang="en-US" i="1" dirty="0" smtClean="0"/>
              <a:t>Where can I go from here? How do I help kids from K-12 schools?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Artists</a:t>
            </a:r>
          </a:p>
          <a:p>
            <a:pPr lvl="1"/>
            <a:r>
              <a:rPr lang="en-US" i="1" dirty="0" smtClean="0"/>
              <a:t>How does my work relate to other fields? How do I connect with new audiences? How is my practice influenced and enriched by discoveries about the brain?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Area businesses (</a:t>
            </a:r>
            <a:r>
              <a:rPr lang="en-US" b="1" dirty="0" err="1" smtClean="0">
                <a:solidFill>
                  <a:srgbClr val="FF0000"/>
                </a:solidFill>
              </a:rPr>
              <a:t>BioGift</a:t>
            </a:r>
            <a:r>
              <a:rPr lang="en-US" b="1" dirty="0" smtClean="0">
                <a:solidFill>
                  <a:srgbClr val="FF0000"/>
                </a:solidFill>
              </a:rPr>
              <a:t>, Intel, Velo Cult)</a:t>
            </a:r>
          </a:p>
          <a:p>
            <a:pPr lvl="1"/>
            <a:r>
              <a:rPr lang="en-US" i="1" dirty="0" smtClean="0"/>
              <a:t>How can we better connect with everyone in our community?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Members of the public</a:t>
            </a:r>
          </a:p>
          <a:p>
            <a:pPr lvl="1"/>
            <a:r>
              <a:rPr lang="en-US" i="1" dirty="0" smtClean="0"/>
              <a:t>Why are my taxes spent on research? Art? What are we discovering?</a:t>
            </a:r>
          </a:p>
        </p:txBody>
      </p:sp>
      <p:pic>
        <p:nvPicPr>
          <p:cNvPr id="4" name="Picture 3" descr="Awe 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53" y="0"/>
            <a:ext cx="2740774" cy="2055580"/>
          </a:xfrm>
          <a:prstGeom prst="rect">
            <a:avLst/>
          </a:prstGeom>
        </p:spPr>
      </p:pic>
      <p:pic>
        <p:nvPicPr>
          <p:cNvPr id="5" name="Picture 4" descr="Homelessness &amp; Bra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27" y="0"/>
            <a:ext cx="2740773" cy="2055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318" y="1520343"/>
            <a:ext cx="2681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Oh the places you’ll go!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8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57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NW Noggin </a:t>
            </a:r>
            <a:r>
              <a:rPr lang="is-IS" sz="3200" dirty="0" smtClean="0"/>
              <a:t>brings art &amp; science to communities which don’t have access to this sort of educational programming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2795" y="1178581"/>
            <a:ext cx="5410764" cy="28555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AND WE PARTNER!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There are </a:t>
            </a: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en-US" sz="2000" b="1" dirty="0" smtClean="0">
                <a:solidFill>
                  <a:srgbClr val="FF0000"/>
                </a:solidFill>
              </a:rPr>
              <a:t>esources in all our communities</a:t>
            </a:r>
            <a:r>
              <a:rPr lang="mr-IN" sz="2000" b="1" dirty="0" smtClean="0">
                <a:solidFill>
                  <a:srgbClr val="FF0000"/>
                </a:solidFill>
              </a:rPr>
              <a:t>…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Yes! OHSU at OHSU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Oregon Museum of Science &amp; Industry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Portland Alcohol Research Center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</a:t>
            </a:r>
            <a:r>
              <a:rPr lang="en-US" sz="2000" dirty="0" smtClean="0"/>
              <a:t>:ear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Portland Art Museum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Oregon Youth Authority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Rural communities: </a:t>
            </a:r>
            <a:r>
              <a:rPr lang="en-US" sz="2000" b="1" i="1" dirty="0" smtClean="0">
                <a:solidFill>
                  <a:srgbClr val="FF0000"/>
                </a:solidFill>
              </a:rPr>
              <a:t>we go places!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image4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00" y="3777375"/>
            <a:ext cx="4107500" cy="3080625"/>
          </a:xfrm>
          <a:prstGeom prst="rect">
            <a:avLst/>
          </a:prstGeom>
        </p:spPr>
      </p:pic>
      <p:pic>
        <p:nvPicPr>
          <p:cNvPr id="8" name="Picture 7" descr="image2-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53" y="4034117"/>
            <a:ext cx="2237347" cy="2898587"/>
          </a:xfrm>
          <a:prstGeom prst="rect">
            <a:avLst/>
          </a:prstGeom>
        </p:spPr>
      </p:pic>
      <p:pic>
        <p:nvPicPr>
          <p:cNvPr id="9" name="Picture 8" descr="image2-11-1024x7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8"/>
            <a:ext cx="3765176" cy="2823882"/>
          </a:xfrm>
          <a:prstGeom prst="rect">
            <a:avLst/>
          </a:prstGeom>
        </p:spPr>
      </p:pic>
      <p:pic>
        <p:nvPicPr>
          <p:cNvPr id="2" name="Picture 1" descr="Noggin at McCoy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19" y="1086764"/>
            <a:ext cx="3587482" cy="26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4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3090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 smtClean="0"/>
              <a:t>Outreach Creates Opportunity </a:t>
            </a:r>
            <a:endParaRPr lang="en-US" b="1" dirty="0"/>
          </a:p>
        </p:txBody>
      </p:sp>
      <p:pic>
        <p:nvPicPr>
          <p:cNvPr id="5" name="Shape 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2950" y="1129034"/>
            <a:ext cx="4501050" cy="276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98696"/>
            <a:ext cx="3739625" cy="295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9625" y="3898696"/>
            <a:ext cx="5404375" cy="2959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8"/>
          <p:cNvSpPr txBox="1"/>
          <p:nvPr/>
        </p:nvSpPr>
        <p:spPr>
          <a:xfrm>
            <a:off x="139536" y="1117586"/>
            <a:ext cx="4094001" cy="26046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 b="1" dirty="0" smtClean="0"/>
              <a:t>Cross</a:t>
            </a:r>
            <a:r>
              <a:rPr lang="en-US" sz="2400" b="1" dirty="0"/>
              <a:t>-disciplinary exposure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 b="1" dirty="0"/>
              <a:t>Teaching experience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 b="1" dirty="0"/>
              <a:t>Networking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400" b="1" dirty="0"/>
              <a:t>Career opportunities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2400" b="1" dirty="0"/>
              <a:t>Community engagement </a:t>
            </a:r>
            <a:endParaRPr lang="en-US" sz="2400" b="1" dirty="0" smtClean="0"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-US" sz="2400" b="1" dirty="0" smtClean="0"/>
              <a:t>ALL VOLUNTEER</a:t>
            </a:r>
            <a:endParaRPr lang="en-US" sz="2400" b="1" dirty="0"/>
          </a:p>
          <a:p>
            <a:pPr lvl="0" rtl="0">
              <a:spcBef>
                <a:spcPts val="0"/>
              </a:spcBef>
              <a:buNone/>
            </a:pP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125951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8850" y="295669"/>
            <a:ext cx="1926899" cy="179240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Educate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Engage</a:t>
            </a:r>
            <a:br>
              <a:rPr lang="en-US" b="1" dirty="0" smtClean="0"/>
            </a:br>
            <a:r>
              <a:rPr lang="en-US" b="1" dirty="0"/>
              <a:t>I</a:t>
            </a:r>
            <a:r>
              <a:rPr lang="en-US" b="1" dirty="0" smtClean="0"/>
              <a:t>nspire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57" y="4246804"/>
            <a:ext cx="8739032" cy="23333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ym typeface="Wingdings"/>
              </a:rPr>
              <a:t>More places, more people, more awareness of shared community. </a:t>
            </a:r>
            <a:r>
              <a:rPr lang="en-US" sz="2400" b="1" i="1" dirty="0" smtClean="0">
                <a:solidFill>
                  <a:srgbClr val="FF0000"/>
                </a:solidFill>
                <a:sym typeface="Wingdings"/>
              </a:rPr>
              <a:t>The more we create art, and cross disciplines/institutions, the more connections we see. </a:t>
            </a:r>
            <a:endParaRPr lang="en-US" sz="2400" b="1" i="1" dirty="0">
              <a:solidFill>
                <a:srgbClr val="FF0000"/>
              </a:solidFill>
              <a:sym typeface="Wingdings"/>
            </a:endParaRPr>
          </a:p>
          <a:p>
            <a:pPr>
              <a:lnSpc>
                <a:spcPct val="80000"/>
              </a:lnSpc>
            </a:pPr>
            <a:r>
              <a:rPr lang="en-US" sz="2400" b="1" i="1" dirty="0" smtClean="0">
                <a:solidFill>
                  <a:srgbClr val="FF0000"/>
                </a:solidFill>
                <a:sym typeface="Wingdings"/>
              </a:rPr>
              <a:t>This is how brains develop</a:t>
            </a:r>
            <a:r>
              <a:rPr lang="en-US" sz="2400" i="1" dirty="0" smtClean="0">
                <a:sym typeface="Wingdings"/>
              </a:rPr>
              <a:t>:</a:t>
            </a:r>
            <a:r>
              <a:rPr lang="en-US" sz="2400" dirty="0" smtClean="0">
                <a:sym typeface="Wingdings"/>
              </a:rPr>
              <a:t> locally linked neurons at the start, but rich, distributed networks develop/collaborate to get things done. We want more kids, more people </a:t>
            </a:r>
            <a:r>
              <a:rPr lang="en-US" sz="2400" i="1" dirty="0" smtClean="0">
                <a:sym typeface="Wingdings"/>
              </a:rPr>
              <a:t>synapsed</a:t>
            </a:r>
            <a:r>
              <a:rPr lang="en-US" sz="2400" dirty="0" smtClean="0">
                <a:sym typeface="Wingdings"/>
              </a:rPr>
              <a:t> to opportunities in education, careers, research, outreach, service and art</a:t>
            </a:r>
            <a:r>
              <a:rPr lang="mr-IN" sz="2400" dirty="0" smtClean="0">
                <a:sym typeface="Wingdings"/>
              </a:rPr>
              <a:t>…</a:t>
            </a:r>
            <a:endParaRPr lang="en-US" sz="2400" dirty="0"/>
          </a:p>
        </p:txBody>
      </p:sp>
      <p:pic>
        <p:nvPicPr>
          <p:cNvPr id="4" name="Picture 3" descr="Connectome-Inf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1977" cy="3758612"/>
          </a:xfrm>
          <a:prstGeom prst="rect">
            <a:avLst/>
          </a:prstGeom>
        </p:spPr>
      </p:pic>
      <p:pic>
        <p:nvPicPr>
          <p:cNvPr id="6" name="Picture 5" descr="brains2D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40" y="2446720"/>
            <a:ext cx="2279599" cy="1709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06921"/>
            <a:ext cx="3379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Human Connectome Project</a:t>
            </a:r>
            <a:endParaRPr lang="en-US" dirty="0"/>
          </a:p>
        </p:txBody>
      </p:sp>
      <p:pic>
        <p:nvPicPr>
          <p:cNvPr id="8" name="Picture 7" descr="BioGift Brain 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77" y="2446721"/>
            <a:ext cx="2306024" cy="1729518"/>
          </a:xfrm>
          <a:prstGeom prst="rect">
            <a:avLst/>
          </a:prstGeom>
        </p:spPr>
      </p:pic>
      <p:pic>
        <p:nvPicPr>
          <p:cNvPr id="9" name="Picture 8" descr="IMG_52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40" y="0"/>
            <a:ext cx="1835041" cy="24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6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2802" cy="801473"/>
          </a:xfrm>
        </p:spPr>
        <p:txBody>
          <a:bodyPr/>
          <a:lstStyle/>
          <a:p>
            <a:pPr algn="l"/>
            <a:r>
              <a:rPr lang="en-US" b="1" dirty="0" smtClean="0"/>
              <a:t>SfN conference 2017</a:t>
            </a:r>
            <a:endParaRPr lang="en-US" b="1" dirty="0"/>
          </a:p>
        </p:txBody>
      </p:sp>
      <p:pic>
        <p:nvPicPr>
          <p:cNvPr id="5" name="Picture 4" descr="IMG_44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28" y="2948888"/>
            <a:ext cx="4539999" cy="3731312"/>
          </a:xfrm>
          <a:prstGeom prst="rect">
            <a:avLst/>
          </a:prstGeom>
        </p:spPr>
      </p:pic>
      <p:pic>
        <p:nvPicPr>
          <p:cNvPr id="7" name="Picture 6" descr="IMG_44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0775"/>
            <a:ext cx="3699864" cy="2919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9428" y="1457124"/>
            <a:ext cx="12409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ART OF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NEURO-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SCIENCE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IMG_42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6111"/>
            <a:ext cx="3699863" cy="2684664"/>
          </a:xfrm>
          <a:prstGeom prst="rect">
            <a:avLst/>
          </a:prstGeom>
        </p:spPr>
      </p:pic>
      <p:pic>
        <p:nvPicPr>
          <p:cNvPr id="11" name="Picture 10" descr="IMG_38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26" y="508462"/>
            <a:ext cx="3253901" cy="2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76" y="161171"/>
            <a:ext cx="4746523" cy="1143000"/>
          </a:xfrm>
        </p:spPr>
        <p:txBody>
          <a:bodyPr/>
          <a:lstStyle/>
          <a:p>
            <a:pPr algn="l"/>
            <a:r>
              <a:rPr lang="en-US" b="1" dirty="0" smtClean="0"/>
              <a:t>Turner Elementary</a:t>
            </a:r>
            <a:endParaRPr lang="en-US" b="1" dirty="0"/>
          </a:p>
        </p:txBody>
      </p:sp>
      <p:pic>
        <p:nvPicPr>
          <p:cNvPr id="4" name="Picture 3" descr="IMG_52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6" y="1276509"/>
            <a:ext cx="3913029" cy="5217372"/>
          </a:xfrm>
          <a:prstGeom prst="rect">
            <a:avLst/>
          </a:prstGeom>
        </p:spPr>
      </p:pic>
      <p:pic>
        <p:nvPicPr>
          <p:cNvPr id="5" name="Picture 4" descr="IMG_51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54" y="659068"/>
            <a:ext cx="3353127" cy="2514845"/>
          </a:xfrm>
          <a:prstGeom prst="rect">
            <a:avLst/>
          </a:prstGeom>
        </p:spPr>
      </p:pic>
      <p:pic>
        <p:nvPicPr>
          <p:cNvPr id="6" name="Picture 5" descr="IMG_51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02" y="3318472"/>
            <a:ext cx="4233879" cy="3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457200" y="-110202"/>
            <a:ext cx="8229600" cy="1143000"/>
          </a:xfrm>
        </p:spPr>
        <p:txBody>
          <a:bodyPr/>
          <a:lstStyle/>
          <a:p>
            <a:r>
              <a:rPr lang="en-US" dirty="0" smtClean="0"/>
              <a:t>Rural Outreach Events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731"/>
          <a:stretch/>
        </p:blipFill>
        <p:spPr>
          <a:xfrm>
            <a:off x="243759" y="2440319"/>
            <a:ext cx="2732617" cy="2636155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1347070" y="3258235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48154" y="3936583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4129976">
            <a:off x="2166485" y="1784169"/>
            <a:ext cx="88576" cy="189050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20383092" flipH="1">
            <a:off x="1722315" y="3973452"/>
            <a:ext cx="45719" cy="1302902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76376" y="1577805"/>
            <a:ext cx="1898713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Davenport, WA</a:t>
            </a:r>
          </a:p>
          <a:p>
            <a:r>
              <a:rPr lang="en-US" dirty="0" smtClean="0"/>
              <a:t>Pop: 1,700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7756" y="5224963"/>
            <a:ext cx="1977239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 Grande, OR</a:t>
            </a:r>
          </a:p>
          <a:p>
            <a:r>
              <a:rPr lang="en-US" dirty="0" smtClean="0"/>
              <a:t>Pop: 13,000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95" y="932352"/>
            <a:ext cx="3118269" cy="2338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443" y="2587365"/>
            <a:ext cx="3043098" cy="24249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8418" t="-27445" b="27445"/>
          <a:stretch/>
        </p:blipFill>
        <p:spPr>
          <a:xfrm>
            <a:off x="5259965" y="3641852"/>
            <a:ext cx="3632099" cy="2974468"/>
          </a:xfrm>
          <a:prstGeom prst="rect">
            <a:avLst/>
          </a:prstGeom>
        </p:spPr>
      </p:pic>
      <p:sp>
        <p:nvSpPr>
          <p:cNvPr id="16" name="Oval 15"/>
          <p:cNvSpPr>
            <a:spLocks/>
          </p:cNvSpPr>
          <p:nvPr/>
        </p:nvSpPr>
        <p:spPr>
          <a:xfrm>
            <a:off x="617483" y="3871910"/>
            <a:ext cx="82296" cy="82296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20383092" flipH="1">
            <a:off x="1412334" y="3841256"/>
            <a:ext cx="95643" cy="2179729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/>
          </p:cNvSpPr>
          <p:nvPr/>
        </p:nvSpPr>
        <p:spPr>
          <a:xfrm>
            <a:off x="1008008" y="3896893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374904" y="4675185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351037" y="4341810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457200" y="4024310"/>
            <a:ext cx="82296" cy="8229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93089" y="5969989"/>
            <a:ext cx="2269339" cy="64633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Heppner &amp; Ione, OR</a:t>
            </a:r>
          </a:p>
          <a:p>
            <a:r>
              <a:rPr lang="en-US" dirty="0" smtClean="0"/>
              <a:t>Pop: 1,240</a:t>
            </a:r>
            <a:endParaRPr lang="en-US" dirty="0"/>
          </a:p>
        </p:txBody>
      </p:sp>
      <p:cxnSp>
        <p:nvCxnSpPr>
          <p:cNvPr id="3" name="Straight Arrow Connector 2"/>
          <p:cNvCxnSpPr>
            <a:stCxn id="20" idx="1"/>
          </p:cNvCxnSpPr>
          <p:nvPr/>
        </p:nvCxnSpPr>
        <p:spPr>
          <a:xfrm flipV="1">
            <a:off x="469252" y="2157520"/>
            <a:ext cx="230527" cy="187884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3759" y="1234190"/>
            <a:ext cx="1782483" cy="9233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Siletz, Amity &amp; Willamina, OR</a:t>
            </a:r>
          </a:p>
          <a:p>
            <a:r>
              <a:rPr lang="en-US" dirty="0" smtClean="0"/>
              <a:t>Pop: 4,000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4904" y="2157520"/>
            <a:ext cx="82296" cy="220956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5273" y="5415991"/>
            <a:ext cx="1201411" cy="120032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Meservy Meadows, OR Pop: ~40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18" idx="5"/>
          </p:cNvCxnSpPr>
          <p:nvPr/>
        </p:nvCxnSpPr>
        <p:spPr>
          <a:xfrm flipH="1">
            <a:off x="433333" y="4745429"/>
            <a:ext cx="11815" cy="6705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1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580</Words>
  <Application>Microsoft Macintosh PowerPoint</Application>
  <PresentationFormat>On-screen Show (4:3)</PresentationFormat>
  <Paragraphs>82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Why art and brains..?</vt:lpstr>
      <vt:lpstr>Connections matter</vt:lpstr>
      <vt:lpstr>NW Noggin brings art &amp; science to communities which don’t have access to this sort of educational programming</vt:lpstr>
      <vt:lpstr>Outreach Creates Opportunity </vt:lpstr>
      <vt:lpstr>Educate Engage Inspire</vt:lpstr>
      <vt:lpstr>SfN conference 2017</vt:lpstr>
      <vt:lpstr>Turner Elementary</vt:lpstr>
      <vt:lpstr>Rural Outreach Events</vt:lpstr>
      <vt:lpstr>Collaboration with Latino Network</vt:lpstr>
      <vt:lpstr>Synapses, Stories &amp; Song</vt:lpstr>
      <vt:lpstr>Neuroscience &amp; Law</vt:lpstr>
      <vt:lpstr>Art + Neuroscience = 3D printed brain models</vt:lpstr>
      <vt:lpstr>PowerPoint Presentation</vt:lpstr>
      <vt:lpstr>Music &amp; Performance</vt:lpstr>
      <vt:lpstr>PowerPoint Presentation</vt:lpstr>
      <vt:lpstr>PowerPoint Presentation</vt:lpstr>
      <vt:lpstr>PowerPoint Presentation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Griesar</dc:creator>
  <cp:lastModifiedBy>William Griesar</cp:lastModifiedBy>
  <cp:revision>37</cp:revision>
  <dcterms:created xsi:type="dcterms:W3CDTF">2017-11-03T13:54:53Z</dcterms:created>
  <dcterms:modified xsi:type="dcterms:W3CDTF">2018-10-18T19:39:09Z</dcterms:modified>
</cp:coreProperties>
</file>