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3" r:id="rId3"/>
    <p:sldId id="291" r:id="rId4"/>
    <p:sldId id="282" r:id="rId5"/>
    <p:sldId id="259" r:id="rId6"/>
    <p:sldId id="257" r:id="rId7"/>
    <p:sldId id="289" r:id="rId8"/>
    <p:sldId id="287" r:id="rId9"/>
    <p:sldId id="290" r:id="rId10"/>
    <p:sldId id="276" r:id="rId11"/>
    <p:sldId id="278" r:id="rId12"/>
    <p:sldId id="292" r:id="rId13"/>
    <p:sldId id="275" r:id="rId14"/>
    <p:sldId id="286" r:id="rId15"/>
    <p:sldId id="279" r:id="rId16"/>
    <p:sldId id="285" r:id="rId17"/>
    <p:sldId id="280" r:id="rId18"/>
    <p:sldId id="293" r:id="rId19"/>
    <p:sldId id="264" r:id="rId20"/>
    <p:sldId id="281" r:id="rId21"/>
    <p:sldId id="265" r:id="rId22"/>
    <p:sldId id="262" r:id="rId23"/>
    <p:sldId id="273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FF06"/>
    <a:srgbClr val="FC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595"/>
  </p:normalViewPr>
  <p:slideViewPr>
    <p:cSldViewPr snapToGrid="0" snapToObjects="1">
      <p:cViewPr varScale="1">
        <p:scale>
          <a:sx n="127" d="100"/>
          <a:sy n="127" d="100"/>
        </p:scale>
        <p:origin x="-67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6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9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9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6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6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6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0940D-2004-0349-8066-31A1E9D7BA5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897" y="1257902"/>
            <a:ext cx="4330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C02FF"/>
                </a:solidFill>
              </a:rPr>
              <a:t>n</a:t>
            </a:r>
            <a:r>
              <a:rPr lang="en-US" sz="3200" b="1" dirty="0" smtClean="0">
                <a:solidFill>
                  <a:srgbClr val="FC02FF"/>
                </a:solidFill>
              </a:rPr>
              <a:t>wnoggin.org</a:t>
            </a:r>
          </a:p>
          <a:p>
            <a:endParaRPr lang="en-US" sz="800" b="1" dirty="0">
              <a:solidFill>
                <a:srgbClr val="FC02FF"/>
              </a:solidFill>
            </a:endParaRPr>
          </a:p>
          <a:p>
            <a:r>
              <a:rPr lang="en-US" sz="2400" b="1" dirty="0" smtClean="0">
                <a:solidFill>
                  <a:srgbClr val="FC02FF"/>
                </a:solidFill>
              </a:rPr>
              <a:t>Arts integrated neuroscience outreach for K-12 &amp; community</a:t>
            </a:r>
          </a:p>
          <a:p>
            <a:endParaRPr lang="en-US" sz="800" b="1" dirty="0">
              <a:solidFill>
                <a:srgbClr val="FC02FF"/>
              </a:solidFill>
            </a:endParaRPr>
          </a:p>
        </p:txBody>
      </p:sp>
      <p:pic>
        <p:nvPicPr>
          <p:cNvPr id="5" name="Picture 4" descr="image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25" y="0"/>
            <a:ext cx="4583875" cy="2436047"/>
          </a:xfrm>
          <a:prstGeom prst="rect">
            <a:avLst/>
          </a:prstGeom>
        </p:spPr>
      </p:pic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656440"/>
            <a:ext cx="4560124" cy="2501669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38" y="0"/>
            <a:ext cx="4586763" cy="1365698"/>
          </a:xfrm>
          <a:prstGeom prst="rect">
            <a:avLst/>
          </a:prstGeom>
        </p:spPr>
      </p:pic>
      <p:pic>
        <p:nvPicPr>
          <p:cNvPr id="8" name="Picture 7" descr="SittonSciAr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26" y="2436048"/>
            <a:ext cx="4583875" cy="27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42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8" y="80795"/>
            <a:ext cx="5099196" cy="3657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082389"/>
            <a:ext cx="4558633" cy="60110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At SfN 2017 in DC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IMG_44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790" y="2211666"/>
            <a:ext cx="4284340" cy="2854394"/>
          </a:xfrm>
          <a:prstGeom prst="rect">
            <a:avLst/>
          </a:prstGeom>
        </p:spPr>
      </p:pic>
      <p:pic>
        <p:nvPicPr>
          <p:cNvPr id="7" name="Picture 6" descr="IMG_44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8" y="2683494"/>
            <a:ext cx="4558632" cy="2382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0129" y="4604395"/>
            <a:ext cx="4540001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Posters, art of neuroscience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</a:rPr>
              <a:t>and</a:t>
            </a:r>
            <a:r>
              <a:rPr lang="mr-IN" sz="2400" b="1" i="1" dirty="0" smtClean="0">
                <a:solidFill>
                  <a:srgbClr val="FFFF00"/>
                </a:solidFill>
              </a:rPr>
              <a:t>…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IMG_385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54" y="80795"/>
            <a:ext cx="3653073" cy="25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84" y="2316079"/>
            <a:ext cx="4508117" cy="2827421"/>
          </a:xfrm>
          <a:prstGeom prst="rect">
            <a:avLst/>
          </a:prstGeom>
        </p:spPr>
      </p:pic>
      <p:pic>
        <p:nvPicPr>
          <p:cNvPr id="4" name="Picture 3" descr="IMG_5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2703"/>
            <a:ext cx="4635885" cy="4740797"/>
          </a:xfrm>
          <a:prstGeom prst="rect">
            <a:avLst/>
          </a:prstGeom>
        </p:spPr>
      </p:pic>
      <p:pic>
        <p:nvPicPr>
          <p:cNvPr id="5" name="Picture 4" descr="IMG_51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84" y="-1"/>
            <a:ext cx="4508117" cy="2777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884" y="4312503"/>
            <a:ext cx="4508116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</a:rPr>
              <a:t>THIS WEEK</a:t>
            </a:r>
            <a:r>
              <a:rPr lang="mr-IN" sz="2400" b="1" i="1" dirty="0" smtClean="0">
                <a:solidFill>
                  <a:srgbClr val="FFFF00"/>
                </a:solidFill>
              </a:rPr>
              <a:t>…</a:t>
            </a:r>
            <a:endParaRPr lang="en-US" sz="2400" b="1" i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San Diego Unified Public Schools!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301" y="4678186"/>
            <a:ext cx="3141074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Turner Elementary, DC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308"/>
            <a:ext cx="2271480" cy="572797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</a:rPr>
              <a:t>School visits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1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0053"/>
            <a:ext cx="59911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C02FF"/>
                </a:solidFill>
              </a:rPr>
              <a:t>And also</a:t>
            </a:r>
            <a:r>
              <a:rPr lang="mr-IN" sz="2800" b="1" i="1" dirty="0" smtClean="0">
                <a:solidFill>
                  <a:srgbClr val="FC02FF"/>
                </a:solidFill>
              </a:rPr>
              <a:t>…</a:t>
            </a:r>
            <a:r>
              <a:rPr lang="en-US" sz="2800" b="1" i="1" dirty="0" smtClean="0">
                <a:solidFill>
                  <a:srgbClr val="FC02FF"/>
                </a:solidFill>
              </a:rPr>
              <a:t>Capitol Hill</a:t>
            </a:r>
          </a:p>
          <a:p>
            <a:r>
              <a:rPr lang="en-US" sz="2400" b="1" dirty="0" smtClean="0"/>
              <a:t>More connections: Congressional office visits</a:t>
            </a:r>
          </a:p>
          <a:p>
            <a:r>
              <a:rPr lang="en-US" sz="2400" b="1" dirty="0" smtClean="0"/>
              <a:t>Congressional Neuroscience/STEAM briefing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6" y="2707105"/>
            <a:ext cx="2192755" cy="2436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558724"/>
            <a:ext cx="5316680" cy="58477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Research should inform policy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6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17564" y="0"/>
            <a:ext cx="3847432" cy="774599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FF"/>
                </a:solidFill>
              </a:rPr>
              <a:t>Rural Outreach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60" y="1830240"/>
            <a:ext cx="2732617" cy="1977116"/>
          </a:xfrm>
          <a:prstGeom prst="rect">
            <a:avLst/>
          </a:prstGeom>
        </p:spPr>
      </p:pic>
      <p:sp>
        <p:nvSpPr>
          <p:cNvPr id="6" name="Oval 5"/>
          <p:cNvSpPr>
            <a:spLocks/>
          </p:cNvSpPr>
          <p:nvPr/>
        </p:nvSpPr>
        <p:spPr>
          <a:xfrm>
            <a:off x="1347070" y="2443676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1448154" y="295243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4129976">
            <a:off x="1836029" y="1559985"/>
            <a:ext cx="79744" cy="116515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20383092" flipH="1">
            <a:off x="1697495" y="2980088"/>
            <a:ext cx="45719" cy="977177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58291" y="1133392"/>
            <a:ext cx="1898713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Davenport, WA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Pop: 1,700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180" y="16387"/>
            <a:ext cx="5093192" cy="2864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826"/>
          <a:stretch/>
        </p:blipFill>
        <p:spPr>
          <a:xfrm>
            <a:off x="5259965" y="2731389"/>
            <a:ext cx="3632099" cy="2230851"/>
          </a:xfrm>
          <a:prstGeom prst="rect">
            <a:avLst/>
          </a:prstGeom>
        </p:spPr>
      </p:pic>
      <p:sp>
        <p:nvSpPr>
          <p:cNvPr id="16" name="Oval 15"/>
          <p:cNvSpPr>
            <a:spLocks/>
          </p:cNvSpPr>
          <p:nvPr/>
        </p:nvSpPr>
        <p:spPr>
          <a:xfrm>
            <a:off x="617483" y="2903933"/>
            <a:ext cx="82296" cy="61722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20383092" flipH="1">
            <a:off x="1337915" y="2915442"/>
            <a:ext cx="45719" cy="1610865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/>
          </p:cNvSpPr>
          <p:nvPr/>
        </p:nvSpPr>
        <p:spPr>
          <a:xfrm>
            <a:off x="1008008" y="2922670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/>
          </p:cNvSpPr>
          <p:nvPr/>
        </p:nvSpPr>
        <p:spPr>
          <a:xfrm>
            <a:off x="374904" y="3506389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/>
          </p:cNvSpPr>
          <p:nvPr/>
        </p:nvSpPr>
        <p:spPr>
          <a:xfrm>
            <a:off x="351037" y="3256358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/>
          </p:cNvSpPr>
          <p:nvPr/>
        </p:nvSpPr>
        <p:spPr>
          <a:xfrm>
            <a:off x="457200" y="3018232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stCxn id="20" idx="1"/>
          </p:cNvCxnSpPr>
          <p:nvPr/>
        </p:nvCxnSpPr>
        <p:spPr>
          <a:xfrm flipV="1">
            <a:off x="469252" y="2056722"/>
            <a:ext cx="230527" cy="970549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7387" y="1133392"/>
            <a:ext cx="1782483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Siletz, Amity &amp; Willamina, OR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Pop: 4,000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74904" y="2056722"/>
            <a:ext cx="58429" cy="121859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1793" y="3807356"/>
            <a:ext cx="1201411" cy="1200329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Meservy Meadows, OR Pop: ~40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8" name="Straight Arrow Connector 27"/>
          <p:cNvCxnSpPr>
            <a:stCxn id="18" idx="5"/>
          </p:cNvCxnSpPr>
          <p:nvPr/>
        </p:nvCxnSpPr>
        <p:spPr>
          <a:xfrm>
            <a:off x="445148" y="3559072"/>
            <a:ext cx="0" cy="2482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89" y="1741661"/>
            <a:ext cx="3480977" cy="1958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584" y="2881308"/>
            <a:ext cx="3983789" cy="22635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6948" y="601474"/>
            <a:ext cx="2067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LEAVE TOWN!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9023" y="0"/>
            <a:ext cx="2823350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Food, housing, baby goats</a:t>
            </a:r>
            <a:r>
              <a:rPr lang="mr-IN" dirty="0" smtClean="0">
                <a:solidFill>
                  <a:srgbClr val="FFFF00"/>
                </a:solidFill>
              </a:rPr>
              <a:t>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1410" y="4154326"/>
            <a:ext cx="2269339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Heppner &amp; Ione, OR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Pop: 1,240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1160" y="3376545"/>
            <a:ext cx="1977239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 Grande, OR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Pop: 13,000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7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ppner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990" y="4536281"/>
            <a:ext cx="5045010" cy="607219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Noggin in Heppner, OR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7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787" y="142876"/>
            <a:ext cx="5823252" cy="57983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Synapses, Stories &amp; Song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315" y="722710"/>
            <a:ext cx="7683864" cy="5163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Confederated Tribes of the Grande Ronde, Siletz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211" y="1239088"/>
            <a:ext cx="4522789" cy="3904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9088"/>
            <a:ext cx="4621212" cy="39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4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51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186" y="1"/>
            <a:ext cx="4466814" cy="567914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sz="3600" b="1" dirty="0" smtClean="0">
                <a:solidFill>
                  <a:srgbClr val="FFFF00"/>
                </a:solidFill>
              </a:rPr>
              <a:t>Synapses, Stories &amp; Song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5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" y="5089"/>
            <a:ext cx="9134952" cy="5138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5508625" cy="56963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Neuroscience &amp; the Law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772" y="4557712"/>
            <a:ext cx="6515229" cy="585788"/>
          </a:xfrm>
          <a:solidFill>
            <a:srgbClr val="000000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MacLaren Youth Correctional Facility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ligh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96" y="1263315"/>
            <a:ext cx="6898105" cy="3880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698" y="1"/>
            <a:ext cx="4899303" cy="126331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Arch Rock Brewing,</a:t>
            </a:r>
            <a:br>
              <a:rPr lang="en-US" sz="4000" b="1" dirty="0" smtClean="0">
                <a:solidFill>
                  <a:srgbClr val="0000FF"/>
                </a:solidFill>
              </a:rPr>
            </a:br>
            <a:r>
              <a:rPr lang="en-US" sz="4000" b="1" dirty="0" smtClean="0">
                <a:solidFill>
                  <a:srgbClr val="0000FF"/>
                </a:solidFill>
              </a:rPr>
              <a:t>Gold Beach, OR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Religh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2446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737" y="4681835"/>
            <a:ext cx="2932263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Alcohol and the brain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6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557" y="911348"/>
            <a:ext cx="5523498" cy="31069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06920"/>
            <a:ext cx="2648993" cy="14780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306" y="3732571"/>
            <a:ext cx="2447148" cy="141092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27510" y="170687"/>
            <a:ext cx="8916490" cy="35018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Art + Neuroscience = 3D printed </a:t>
            </a:r>
            <a:r>
              <a:rPr lang="en-US" sz="3600" b="1" dirty="0" smtClean="0">
                <a:solidFill>
                  <a:srgbClr val="0000FF"/>
                </a:solidFill>
              </a:rPr>
              <a:t>brains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801" y="3732571"/>
            <a:ext cx="1538167" cy="1410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949" y="911349"/>
            <a:ext cx="2312051" cy="10681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895"/>
            <a:ext cx="2705800" cy="1056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5039" y="520868"/>
            <a:ext cx="751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Collaboration with Make + Think + Code @ PNCA, Intel, PDX 3D Printing Lab!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948" y="1837889"/>
            <a:ext cx="2312054" cy="1365557"/>
          </a:xfrm>
          <a:prstGeom prst="rect">
            <a:avLst/>
          </a:prstGeom>
        </p:spPr>
      </p:pic>
      <p:pic>
        <p:nvPicPr>
          <p:cNvPr id="3" name="Picture 2" descr="image001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348"/>
            <a:ext cx="2705800" cy="18955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095" y="3072891"/>
            <a:ext cx="2721905" cy="2070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6996" y="958107"/>
            <a:ext cx="134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Gray matter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49076" y="2217236"/>
            <a:ext cx="148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White matter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35684" y="1235106"/>
            <a:ext cx="0" cy="60278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4" idx="1"/>
          </p:cNvCxnSpPr>
          <p:nvPr/>
        </p:nvCxnSpPr>
        <p:spPr>
          <a:xfrm flipH="1" flipV="1">
            <a:off x="4665579" y="2366211"/>
            <a:ext cx="683497" cy="3569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98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nter Br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122" y="3468557"/>
            <a:ext cx="2601878" cy="1696966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What you do</a:t>
            </a:r>
            <a:br>
              <a:rPr lang="en-US" sz="3200" b="1" i="1" dirty="0" smtClean="0">
                <a:solidFill>
                  <a:srgbClr val="FFFF00"/>
                </a:solidFill>
              </a:rPr>
            </a:br>
            <a:r>
              <a:rPr lang="en-US" sz="3200" b="1" i="1" dirty="0" smtClean="0">
                <a:solidFill>
                  <a:srgbClr val="FFFF00"/>
                </a:solidFill>
              </a:rPr>
              <a:t> </a:t>
            </a:r>
            <a:r>
              <a:rPr lang="en-US" sz="3200" b="1" i="1" dirty="0">
                <a:solidFill>
                  <a:srgbClr val="FFFF00"/>
                </a:solidFill>
              </a:rPr>
              <a:t>has relevance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GO </a:t>
            </a:r>
            <a:r>
              <a:rPr lang="en-US" sz="3200" b="1" i="1" dirty="0" smtClean="0">
                <a:solidFill>
                  <a:srgbClr val="FFFF00"/>
                </a:solidFill>
              </a:rPr>
              <a:t>PLACES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72646"/>
            <a:ext cx="14843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Sleep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Anxiety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Depression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ADHD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Autism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Development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Perception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Drugs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Memory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Language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Bias</a:t>
            </a:r>
          </a:p>
          <a:p>
            <a:r>
              <a:rPr lang="mr-IN" b="1" dirty="0" smtClean="0">
                <a:solidFill>
                  <a:srgbClr val="FFFF00"/>
                </a:solidFill>
              </a:rPr>
              <a:t>…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7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80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FullSizeRender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30357"/>
            <a:ext cx="4278901" cy="2908462"/>
          </a:xfrm>
          <a:prstGeom prst="rect">
            <a:avLst/>
          </a:prstGeom>
        </p:spPr>
      </p:pic>
      <p:pic>
        <p:nvPicPr>
          <p:cNvPr id="3" name="Picture 2" descr="FullSizeRender-1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149" y="1156482"/>
            <a:ext cx="6020852" cy="3937532"/>
          </a:xfrm>
          <a:prstGeom prst="rect">
            <a:avLst/>
          </a:prstGeom>
        </p:spPr>
      </p:pic>
      <p:pic>
        <p:nvPicPr>
          <p:cNvPr id="4" name="Picture 3" descr="FullSizeRender-2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150" y="3246103"/>
            <a:ext cx="3364827" cy="18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2417" y="26685"/>
            <a:ext cx="5204770" cy="66513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</a:rPr>
              <a:t>Connect. </a:t>
            </a:r>
            <a:r>
              <a:rPr lang="en-US" b="1" i="1" dirty="0" smtClean="0">
                <a:solidFill>
                  <a:srgbClr val="0000FF"/>
                </a:solidFill>
              </a:rPr>
              <a:t>And copy!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1180" y="691816"/>
            <a:ext cx="5101521" cy="233377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REACH OUT. </a:t>
            </a:r>
            <a:r>
              <a:rPr lang="en-US" sz="2400" b="1" dirty="0">
                <a:solidFill>
                  <a:srgbClr val="FF0000"/>
                </a:solidFill>
              </a:rPr>
              <a:t>PARTNER. </a:t>
            </a:r>
            <a:r>
              <a:rPr lang="en-US" sz="2400" b="1" dirty="0" smtClean="0">
                <a:solidFill>
                  <a:srgbClr val="FF0000"/>
                </a:solidFill>
              </a:rPr>
              <a:t>GO PLACES.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i="1" dirty="0" smtClean="0">
                <a:solidFill>
                  <a:srgbClr val="FF0000"/>
                </a:solidFill>
              </a:rPr>
              <a:t>There are </a:t>
            </a:r>
            <a:r>
              <a:rPr lang="en-US" sz="2000" b="1" i="1" dirty="0">
                <a:solidFill>
                  <a:srgbClr val="FF0000"/>
                </a:solidFill>
              </a:rPr>
              <a:t>r</a:t>
            </a:r>
            <a:r>
              <a:rPr lang="en-US" sz="2000" b="1" i="1" dirty="0" smtClean="0">
                <a:solidFill>
                  <a:srgbClr val="FF0000"/>
                </a:solidFill>
              </a:rPr>
              <a:t>esources in ALL our communities</a:t>
            </a:r>
            <a:r>
              <a:rPr lang="mr-IN" sz="2000" b="1" i="1" dirty="0" smtClean="0">
                <a:solidFill>
                  <a:srgbClr val="FF0000"/>
                </a:solidFill>
              </a:rPr>
              <a:t>…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800" b="1" i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Public schools, hospitals, art museums, </a:t>
            </a:r>
            <a:r>
              <a:rPr lang="en-US" sz="2000" b="1" dirty="0">
                <a:solidFill>
                  <a:srgbClr val="FF0000"/>
                </a:solidFill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</a:rPr>
              <a:t>omeless shelters, youth correctional facilities, pubs, retirement homes,</a:t>
            </a:r>
            <a:r>
              <a:rPr lang="mr-IN" sz="2000" b="1" dirty="0" smtClean="0">
                <a:solidFill>
                  <a:srgbClr val="FF0000"/>
                </a:solidFill>
              </a:rPr>
              <a:t>…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i="1" dirty="0" smtClean="0">
                <a:solidFill>
                  <a:srgbClr val="FF0000"/>
                </a:solidFill>
              </a:rPr>
              <a:t>And don’t wait for institutions, especially if they focus more on preserving administrative structures instead of fulfilling their mission</a:t>
            </a:r>
            <a:r>
              <a:rPr lang="mr-IN" sz="2000" b="1" i="1" dirty="0" smtClean="0">
                <a:solidFill>
                  <a:srgbClr val="FF0000"/>
                </a:solidFill>
              </a:rPr>
              <a:t>…</a:t>
            </a:r>
            <a:endParaRPr lang="en-US" sz="2000" b="1" i="1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 descr="image2-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840" y="3025588"/>
            <a:ext cx="2237347" cy="2173940"/>
          </a:xfrm>
          <a:prstGeom prst="rect">
            <a:avLst/>
          </a:prstGeom>
        </p:spPr>
      </p:pic>
      <p:pic>
        <p:nvPicPr>
          <p:cNvPr id="9" name="Picture 8" descr="image2-11-1024x7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25588"/>
            <a:ext cx="3510470" cy="2117912"/>
          </a:xfrm>
          <a:prstGeom prst="rect">
            <a:avLst/>
          </a:prstGeom>
        </p:spPr>
      </p:pic>
      <p:pic>
        <p:nvPicPr>
          <p:cNvPr id="2" name="Picture 1" descr="Noggin at McCoy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187" y="0"/>
            <a:ext cx="3736815" cy="2643385"/>
          </a:xfrm>
          <a:prstGeom prst="rect">
            <a:avLst/>
          </a:prstGeom>
        </p:spPr>
      </p:pic>
      <p:pic>
        <p:nvPicPr>
          <p:cNvPr id="6" name="Picture 5" descr="Fort Vancouver pic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187" y="2550453"/>
            <a:ext cx="3736814" cy="259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4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28" b="10143"/>
          <a:stretch/>
        </p:blipFill>
        <p:spPr>
          <a:xfrm>
            <a:off x="0" y="30977"/>
            <a:ext cx="5885268" cy="5112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997" y="2791624"/>
            <a:ext cx="5178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MAKE CONNECTIONS</a:t>
            </a:r>
          </a:p>
          <a:p>
            <a:r>
              <a:rPr lang="en-US" sz="4400" b="1" dirty="0" smtClean="0">
                <a:solidFill>
                  <a:srgbClr val="0000FF"/>
                </a:solidFill>
              </a:rPr>
              <a:t>MAKE ART</a:t>
            </a:r>
          </a:p>
        </p:txBody>
      </p:sp>
      <p:pic>
        <p:nvPicPr>
          <p:cNvPr id="3" name="Picture 2" descr="IMG_65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030" y="0"/>
            <a:ext cx="3867970" cy="2900978"/>
          </a:xfrm>
          <a:prstGeom prst="rect">
            <a:avLst/>
          </a:prstGeom>
        </p:spPr>
      </p:pic>
      <p:pic>
        <p:nvPicPr>
          <p:cNvPr id="5" name="Picture 4" descr="IMG_890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7" y="3508633"/>
            <a:ext cx="2907753" cy="163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76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480" y="0"/>
            <a:ext cx="4116522" cy="3087391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38" y="0"/>
            <a:ext cx="5041062" cy="1365698"/>
          </a:xfrm>
          <a:prstGeom prst="rect">
            <a:avLst/>
          </a:prstGeom>
        </p:spPr>
      </p:pic>
      <p:pic>
        <p:nvPicPr>
          <p:cNvPr id="3" name="Picture 2" descr="34C7E8AD-5E68-4761-9369-13FB440B1E3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5697"/>
            <a:ext cx="5014424" cy="3792411"/>
          </a:xfrm>
          <a:prstGeom prst="rect">
            <a:avLst/>
          </a:prstGeom>
        </p:spPr>
      </p:pic>
      <p:pic>
        <p:nvPicPr>
          <p:cNvPr id="13" name="Picture 12" descr="IMG_834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481" y="2058920"/>
            <a:ext cx="4116520" cy="30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0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ture neuroscient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794" y="4378106"/>
            <a:ext cx="5623205" cy="765394"/>
          </a:xfrm>
          <a:solidFill>
            <a:schemeClr val="tx1"/>
          </a:solidFill>
        </p:spPr>
        <p:txBody>
          <a:bodyPr/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We all pay for research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3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ton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30" y="4286250"/>
            <a:ext cx="4393870" cy="857250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Connections matter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89173"/>
            <a:ext cx="2717398" cy="175432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Greater understanding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More </a:t>
            </a:r>
            <a:r>
              <a:rPr lang="en-US" b="1" dirty="0">
                <a:solidFill>
                  <a:srgbClr val="FFFF00"/>
                </a:solidFill>
              </a:rPr>
              <a:t>s</a:t>
            </a:r>
            <a:r>
              <a:rPr lang="en-US" b="1" dirty="0" smtClean="0">
                <a:solidFill>
                  <a:srgbClr val="FFFF00"/>
                </a:solidFill>
              </a:rPr>
              <a:t>upport for research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Increased </a:t>
            </a:r>
            <a:r>
              <a:rPr lang="en-US" b="1" dirty="0">
                <a:solidFill>
                  <a:srgbClr val="FFFF00"/>
                </a:solidFill>
              </a:rPr>
              <a:t>participation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Less confirmation bias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New </a:t>
            </a:r>
            <a:r>
              <a:rPr lang="en-US" b="1" dirty="0" smtClean="0">
                <a:solidFill>
                  <a:srgbClr val="FFFF00"/>
                </a:solidFill>
              </a:rPr>
              <a:t>directions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FUN!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6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ain art.jp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9" y="285906"/>
            <a:ext cx="3534954" cy="7547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0000FF"/>
                </a:solidFill>
              </a:rPr>
              <a:t/>
            </a:r>
            <a:br>
              <a:rPr lang="en-US" b="1" i="1" dirty="0">
                <a:solidFill>
                  <a:srgbClr val="0000FF"/>
                </a:solidFill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69" y="1805829"/>
            <a:ext cx="8695659" cy="3225070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Academic priority K-12, urban/rural communities, tribal </a:t>
            </a:r>
            <a:r>
              <a:rPr lang="en-US" b="1" dirty="0">
                <a:solidFill>
                  <a:srgbClr val="FF0000"/>
                </a:solidFill>
              </a:rPr>
              <a:t>majority </a:t>
            </a:r>
            <a:r>
              <a:rPr lang="en-US" b="1" dirty="0" smtClean="0">
                <a:solidFill>
                  <a:srgbClr val="FF0000"/>
                </a:solidFill>
              </a:rPr>
              <a:t>schools</a:t>
            </a:r>
          </a:p>
          <a:p>
            <a:pPr lvl="1"/>
            <a:r>
              <a:rPr lang="en-US" dirty="0" smtClean="0"/>
              <a:t>Not always well-</a:t>
            </a:r>
            <a:r>
              <a:rPr lang="en-US" dirty="0" smtClean="0"/>
              <a:t>funded, </a:t>
            </a:r>
            <a:r>
              <a:rPr lang="en-US" dirty="0" smtClean="0"/>
              <a:t>or valued, often ignored, subjected to standardized testing that primarily benefits others. Complex brain development underway, unacknowledged diversity, </a:t>
            </a:r>
            <a:r>
              <a:rPr lang="en-US" dirty="0" smtClean="0"/>
              <a:t>mental health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Homeless youth (p:ear), incarcerated youth (MacLaren Correctional Facility)</a:t>
            </a:r>
          </a:p>
          <a:p>
            <a:pPr lvl="1"/>
            <a:r>
              <a:rPr lang="en-US" i="1" dirty="0" smtClean="0"/>
              <a:t>“It’s like people see me as an object, not as a human being”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Young graduate researchers, undergraduates (PSU, OHSU,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i="1" dirty="0" smtClean="0"/>
              <a:t>How does my research relate to the world? How can I explain it?</a:t>
            </a:r>
          </a:p>
          <a:p>
            <a:pPr lvl="1"/>
            <a:r>
              <a:rPr lang="en-US" i="1" dirty="0" smtClean="0"/>
              <a:t>Where can I go from here? </a:t>
            </a:r>
            <a:r>
              <a:rPr lang="en-US" i="1" dirty="0" smtClean="0"/>
              <a:t>“Alternative careers” in science</a:t>
            </a:r>
            <a:r>
              <a:rPr lang="mr-IN" i="1" dirty="0" smtClean="0"/>
              <a:t>…</a:t>
            </a:r>
            <a:endParaRPr lang="en-US" i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Artists: Painters, Dancers, Storytellers, Musicians</a:t>
            </a:r>
          </a:p>
          <a:p>
            <a:pPr lvl="1"/>
            <a:r>
              <a:rPr lang="en-US" i="1" dirty="0" smtClean="0"/>
              <a:t>How does my work relate to other fields? How do I connect with new audiences?</a:t>
            </a:r>
          </a:p>
          <a:p>
            <a:pPr lvl="1"/>
            <a:r>
              <a:rPr lang="en-US" i="1" dirty="0" smtClean="0"/>
              <a:t>How is my practice influenced and enriched by discoveries about the brain?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Area businesses (BioGift, Intel, Velo Cult, Hospitals)</a:t>
            </a:r>
          </a:p>
          <a:p>
            <a:pPr lvl="1"/>
            <a:r>
              <a:rPr lang="en-US" i="1" dirty="0" smtClean="0"/>
              <a:t>How can we better connect with everyone in our community?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Members of the public</a:t>
            </a:r>
          </a:p>
          <a:p>
            <a:pPr lvl="1"/>
            <a:r>
              <a:rPr lang="en-US" i="1" dirty="0" smtClean="0"/>
              <a:t>Why are my taxes spent on research? Art? What are we discovering? Making?</a:t>
            </a:r>
          </a:p>
        </p:txBody>
      </p:sp>
      <p:pic>
        <p:nvPicPr>
          <p:cNvPr id="4" name="Picture 3" descr="Awe Brai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020" y="0"/>
            <a:ext cx="2593349" cy="1541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7503" y="95135"/>
            <a:ext cx="36319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BUILD NEW</a:t>
            </a:r>
          </a:p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CONNECTIONS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brains2DC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228" y="0"/>
            <a:ext cx="2740773" cy="1541685"/>
          </a:xfrm>
          <a:prstGeom prst="rect">
            <a:avLst/>
          </a:prstGeom>
        </p:spPr>
      </p:pic>
      <p:pic>
        <p:nvPicPr>
          <p:cNvPr id="5" name="Picture 4" descr="IMG_345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1" y="2653711"/>
            <a:ext cx="2851620" cy="2489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6495" y="4066282"/>
            <a:ext cx="2587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Oh the places </a:t>
            </a:r>
            <a:endParaRPr lang="en-US" sz="32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b="1" i="1" dirty="0" smtClean="0">
                <a:solidFill>
                  <a:srgbClr val="FFFF00"/>
                </a:solidFill>
              </a:rPr>
              <a:t>you’ll </a:t>
            </a:r>
            <a:r>
              <a:rPr lang="en-US" sz="3200" b="1" i="1" dirty="0">
                <a:solidFill>
                  <a:srgbClr val="FFFF00"/>
                </a:solidFill>
              </a:rPr>
              <a:t>go!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8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5305" y="140367"/>
            <a:ext cx="4926274" cy="57210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00FF"/>
                </a:solidFill>
              </a:rPr>
              <a:t>Why art &amp; brains..?</a:t>
            </a:r>
            <a:endParaRPr lang="en-US" b="1" i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61" y="2518429"/>
            <a:ext cx="3440040" cy="2625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949906"/>
            <a:ext cx="3407221" cy="319359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5306" y="714987"/>
            <a:ext cx="4614828" cy="11074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Motivation, engagement, </a:t>
            </a:r>
            <a:r>
              <a:rPr lang="en-US" sz="2000" b="1" dirty="0" smtClean="0">
                <a:solidFill>
                  <a:srgbClr val="FF0000"/>
                </a:solidFill>
              </a:rPr>
              <a:t>empathy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Exploration, creativity, INNOVATION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Personal relevance of STEAM material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/>
          </a:p>
        </p:txBody>
      </p:sp>
      <p:pic>
        <p:nvPicPr>
          <p:cNvPr id="2" name="Picture 1" descr="Making pipe cleaner neuron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60" y="0"/>
            <a:ext cx="3440040" cy="2506374"/>
          </a:xfrm>
          <a:prstGeom prst="rect">
            <a:avLst/>
          </a:prstGeom>
        </p:spPr>
      </p:pic>
      <p:pic>
        <p:nvPicPr>
          <p:cNvPr id="3" name="Picture 2" descr="IMG_510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222" y="1949907"/>
            <a:ext cx="2296740" cy="3193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949906"/>
            <a:ext cx="281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Build your own mouse line!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453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325541"/>
            <a:ext cx="7950183" cy="857250"/>
          </a:xfrm>
          <a:solidFill>
            <a:srgbClr val="000000"/>
          </a:solidFill>
        </p:spPr>
        <p:txBody>
          <a:bodyPr/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Kúkátónón Dance Troupe @ Velo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7" y="0"/>
            <a:ext cx="4487334" cy="2524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054" y="188334"/>
            <a:ext cx="40354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For example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Dancing, mistakes, movement</a:t>
            </a:r>
          </a:p>
          <a:p>
            <a:pPr algn="ctr"/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r>
              <a:rPr lang="en-US" sz="2400" b="1" dirty="0" smtClean="0">
                <a:solidFill>
                  <a:srgbClr val="FFFF00"/>
                </a:solidFill>
              </a:rPr>
              <a:t>and Parkinson’s!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8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lessness &amp; Brai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001097"/>
            <a:ext cx="4067175" cy="59174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Noggin @ p:ear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Pear homele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333875" cy="2602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592837"/>
            <a:ext cx="785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b="1" i="1" dirty="0">
                <a:solidFill>
                  <a:srgbClr val="FFFF00"/>
                </a:solidFill>
              </a:rPr>
              <a:t>“It’s like people see me as an object, not as a human being</a:t>
            </a:r>
            <a:r>
              <a:rPr lang="en-US" sz="2400" b="1" i="1" dirty="0" smtClean="0">
                <a:solidFill>
                  <a:srgbClr val="FFFF00"/>
                </a:solidFill>
              </a:rPr>
              <a:t>”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9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180" y="0"/>
            <a:ext cx="484882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317999" cy="2524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07284"/>
            <a:ext cx="4318000" cy="2836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" y="3820061"/>
            <a:ext cx="19316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Researchers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Clinicians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Policy makers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Houseless youth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030056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Our poster today</a:t>
            </a:r>
            <a:endParaRPr lang="en-US" sz="2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565</Words>
  <Application>Microsoft Macintosh PowerPoint</Application>
  <PresentationFormat>On-screen Show (16:9)</PresentationFormat>
  <Paragraphs>101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What you do  has relevance GO PLACES</vt:lpstr>
      <vt:lpstr>We all pay for research</vt:lpstr>
      <vt:lpstr>Connections matter</vt:lpstr>
      <vt:lpstr> </vt:lpstr>
      <vt:lpstr>Why art &amp; brains..?</vt:lpstr>
      <vt:lpstr>Kúkátónón Dance Troupe @ Velo</vt:lpstr>
      <vt:lpstr>Noggin @ p:ear</vt:lpstr>
      <vt:lpstr>PowerPoint Presentation</vt:lpstr>
      <vt:lpstr>At SfN 2017 in DC</vt:lpstr>
      <vt:lpstr>School visits</vt:lpstr>
      <vt:lpstr>PowerPoint Presentation</vt:lpstr>
      <vt:lpstr>Rural Outreach</vt:lpstr>
      <vt:lpstr>Noggin in Heppner, OR</vt:lpstr>
      <vt:lpstr>Synapses, Stories &amp; Song</vt:lpstr>
      <vt:lpstr>Synapses, Stories &amp; Song</vt:lpstr>
      <vt:lpstr>Neuroscience &amp; the Law</vt:lpstr>
      <vt:lpstr>Arch Rock Brewing, Gold Beach, OR</vt:lpstr>
      <vt:lpstr>Art + Neuroscience = 3D printed brains</vt:lpstr>
      <vt:lpstr>PowerPoint Presentation</vt:lpstr>
      <vt:lpstr>Connect. And copy!</vt:lpstr>
      <vt:lpstr>PowerPoint Presentation</vt:lpstr>
      <vt:lpstr>PowerPoint Presentation</vt:lpstr>
    </vt:vector>
  </TitlesOfParts>
  <Company>The Bill, Bob, Dominic, Jack &amp; Ingmar Show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Griesar</dc:creator>
  <cp:lastModifiedBy>William Griesar</cp:lastModifiedBy>
  <cp:revision>70</cp:revision>
  <dcterms:created xsi:type="dcterms:W3CDTF">2017-11-03T13:54:53Z</dcterms:created>
  <dcterms:modified xsi:type="dcterms:W3CDTF">2018-11-03T15:19:58Z</dcterms:modified>
</cp:coreProperties>
</file>