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3" r:id="rId6"/>
    <p:sldId id="266" r:id="rId7"/>
    <p:sldId id="280" r:id="rId8"/>
    <p:sldId id="267" r:id="rId9"/>
    <p:sldId id="274" r:id="rId10"/>
    <p:sldId id="278" r:id="rId11"/>
    <p:sldId id="261" r:id="rId12"/>
    <p:sldId id="260" r:id="rId13"/>
    <p:sldId id="262" r:id="rId14"/>
    <p:sldId id="272" r:id="rId15"/>
    <p:sldId id="269" r:id="rId16"/>
    <p:sldId id="270" r:id="rId17"/>
    <p:sldId id="271" r:id="rId18"/>
    <p:sldId id="273" r:id="rId19"/>
    <p:sldId id="275" r:id="rId20"/>
    <p:sldId id="264" r:id="rId21"/>
    <p:sldId id="276" r:id="rId22"/>
    <p:sldId id="277" r:id="rId23"/>
    <p:sldId id="281" r:id="rId24"/>
    <p:sldId id="282" r:id="rId25"/>
    <p:sldId id="283" r:id="rId26"/>
    <p:sldId id="284" r:id="rId27"/>
    <p:sldId id="285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7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56055-1195-7E4D-BC1C-85A646BB791C}" type="datetimeFigureOut">
              <a:rPr lang="en-US" smtClean="0"/>
              <a:t>1/5/18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CD28D-DA2C-914B-A757-9E98A62E6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36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CD28D-DA2C-914B-A757-9E98A62E69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01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105E-C402-2543-9BE7-E46BEDDD8277}" type="datetimeFigureOut">
              <a:rPr lang="en-US" smtClean="0"/>
              <a:t>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3C5D-9079-984F-A61A-26F8D266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66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105E-C402-2543-9BE7-E46BEDDD8277}" type="datetimeFigureOut">
              <a:rPr lang="en-US" smtClean="0"/>
              <a:t>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3C5D-9079-984F-A61A-26F8D266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37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105E-C402-2543-9BE7-E46BEDDD8277}" type="datetimeFigureOut">
              <a:rPr lang="en-US" smtClean="0"/>
              <a:t>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3C5D-9079-984F-A61A-26F8D266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4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105E-C402-2543-9BE7-E46BEDDD8277}" type="datetimeFigureOut">
              <a:rPr lang="en-US" smtClean="0"/>
              <a:t>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3C5D-9079-984F-A61A-26F8D266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46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105E-C402-2543-9BE7-E46BEDDD8277}" type="datetimeFigureOut">
              <a:rPr lang="en-US" smtClean="0"/>
              <a:t>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3C5D-9079-984F-A61A-26F8D266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62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105E-C402-2543-9BE7-E46BEDDD8277}" type="datetimeFigureOut">
              <a:rPr lang="en-US" smtClean="0"/>
              <a:t>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3C5D-9079-984F-A61A-26F8D266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3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105E-C402-2543-9BE7-E46BEDDD8277}" type="datetimeFigureOut">
              <a:rPr lang="en-US" smtClean="0"/>
              <a:t>1/5/18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3C5D-9079-984F-A61A-26F8D266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5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105E-C402-2543-9BE7-E46BEDDD8277}" type="datetimeFigureOut">
              <a:rPr lang="en-US" smtClean="0"/>
              <a:t>1/5/18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3C5D-9079-984F-A61A-26F8D266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18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105E-C402-2543-9BE7-E46BEDDD8277}" type="datetimeFigureOut">
              <a:rPr lang="en-US" smtClean="0"/>
              <a:t>1/5/18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3C5D-9079-984F-A61A-26F8D266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6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105E-C402-2543-9BE7-E46BEDDD8277}" type="datetimeFigureOut">
              <a:rPr lang="en-US" smtClean="0"/>
              <a:t>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3C5D-9079-984F-A61A-26F8D266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95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105E-C402-2543-9BE7-E46BEDDD8277}" type="datetimeFigureOut">
              <a:rPr lang="en-US" smtClean="0"/>
              <a:t>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3C5D-9079-984F-A61A-26F8D266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3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rgbClr val="FFFF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3105E-C402-2543-9BE7-E46BEDDD8277}" type="datetimeFigureOut">
              <a:rPr lang="en-US" smtClean="0"/>
              <a:t>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C3C5D-9079-984F-A61A-26F8D266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9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emf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Relationship Id="rId3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Relationship Id="rId3" Type="http://schemas.openxmlformats.org/officeDocument/2006/relationships/image" Target="../media/image6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tiff"/><Relationship Id="rId3" Type="http://schemas.openxmlformats.org/officeDocument/2006/relationships/image" Target="../media/image6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055" y="2111197"/>
            <a:ext cx="4330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n</a:t>
            </a:r>
            <a:r>
              <a:rPr lang="en-US" sz="2400" b="1" dirty="0" smtClean="0">
                <a:solidFill>
                  <a:srgbClr val="000000"/>
                </a:solidFill>
              </a:rPr>
              <a:t>wnoggin.org</a:t>
            </a:r>
          </a:p>
          <a:p>
            <a:endParaRPr lang="en-US" sz="800" b="1" dirty="0">
              <a:solidFill>
                <a:srgbClr val="000000"/>
              </a:solidFill>
            </a:endParaRPr>
          </a:p>
          <a:p>
            <a:r>
              <a:rPr lang="en-US" sz="2400" b="1" dirty="0" smtClean="0"/>
              <a:t>Arts integrated neuroscience outreach for K-12 &amp; community</a:t>
            </a:r>
          </a:p>
          <a:p>
            <a:endParaRPr lang="en-US" sz="800" b="1" dirty="0"/>
          </a:p>
        </p:txBody>
      </p:sp>
      <p:pic>
        <p:nvPicPr>
          <p:cNvPr id="9" name="Picture 8" descr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437" y="411436"/>
            <a:ext cx="3816211" cy="2862158"/>
          </a:xfrm>
          <a:prstGeom prst="rect">
            <a:avLst/>
          </a:prstGeom>
        </p:spPr>
      </p:pic>
      <p:pic>
        <p:nvPicPr>
          <p:cNvPr id="10" name="Picture 9" descr="i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5" y="3541920"/>
            <a:ext cx="4082564" cy="3104356"/>
          </a:xfrm>
          <a:prstGeom prst="rect">
            <a:avLst/>
          </a:prstGeom>
        </p:spPr>
      </p:pic>
      <p:pic>
        <p:nvPicPr>
          <p:cNvPr id="11" name="Picture 10" descr="tc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5" y="411436"/>
            <a:ext cx="4330888" cy="1691753"/>
          </a:xfrm>
          <a:prstGeom prst="rect">
            <a:avLst/>
          </a:prstGeom>
        </p:spPr>
      </p:pic>
      <p:pic>
        <p:nvPicPr>
          <p:cNvPr id="2" name="Picture 1" descr="Ardenwald Axons Medium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63" y="3557747"/>
            <a:ext cx="4118040" cy="308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11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7870" y="13154"/>
            <a:ext cx="45961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Minter Bridge Elementary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95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8912" y="175669"/>
            <a:ext cx="23174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Portland </a:t>
            </a:r>
          </a:p>
          <a:p>
            <a:pPr algn="ctr"/>
            <a:r>
              <a:rPr lang="en-US" sz="3200" b="1" dirty="0" smtClean="0"/>
              <a:t>Art Museum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65440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035" y="-1"/>
            <a:ext cx="3903966" cy="3757567"/>
          </a:xfrm>
          <a:prstGeom prst="rect">
            <a:avLst/>
          </a:prstGeom>
        </p:spPr>
      </p:pic>
      <p:pic>
        <p:nvPicPr>
          <p:cNvPr id="7" name="Picture 6" descr="Pear 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89" y="3757566"/>
            <a:ext cx="4133911" cy="31004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99389" y="141129"/>
            <a:ext cx="1292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P:ear</a:t>
            </a:r>
            <a:endParaRPr lang="en-US" sz="4000" b="1" dirty="0"/>
          </a:p>
        </p:txBody>
      </p:sp>
      <p:pic>
        <p:nvPicPr>
          <p:cNvPr id="9" name="Picture 8" descr="Pear 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01"/>
            <a:ext cx="3907037" cy="2979116"/>
          </a:xfrm>
          <a:prstGeom prst="rect">
            <a:avLst/>
          </a:prstGeom>
        </p:spPr>
      </p:pic>
      <p:pic>
        <p:nvPicPr>
          <p:cNvPr id="6" name="Picture 5" descr="Pear 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3714"/>
            <a:ext cx="5192381" cy="389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17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541" y="3019332"/>
            <a:ext cx="5118224" cy="3838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5124511" cy="384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82591"/>
            <a:ext cx="4233878" cy="3175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668" y="2610890"/>
            <a:ext cx="3185332" cy="4247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4511" y="-1"/>
            <a:ext cx="4025777" cy="30193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39677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Homelessness &amp; Brain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532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496533"/>
            <a:ext cx="5117538" cy="3838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737" y="2868650"/>
            <a:ext cx="4714263" cy="4272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479" y="0"/>
            <a:ext cx="5145521" cy="3675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998479" cy="5331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0536"/>
            <a:ext cx="23130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C02FF"/>
                </a:solidFill>
              </a:rPr>
              <a:t>Noggin Fest!</a:t>
            </a:r>
            <a:endParaRPr lang="en-US" sz="3200" b="1" dirty="0">
              <a:solidFill>
                <a:srgbClr val="FC0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" y="302924"/>
            <a:ext cx="35623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Art of Neuroscience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44416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758" y="5399161"/>
            <a:ext cx="27414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Art</a:t>
            </a:r>
            <a:r>
              <a:rPr lang="mr-IN" sz="3200" b="1" dirty="0" smtClean="0">
                <a:solidFill>
                  <a:srgbClr val="FFFF00"/>
                </a:solidFill>
              </a:rPr>
              <a:t>…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r>
              <a:rPr lang="mr-IN" sz="3200" b="1" dirty="0" smtClean="0">
                <a:solidFill>
                  <a:srgbClr val="FFFF00"/>
                </a:solidFill>
              </a:rPr>
              <a:t>…</a:t>
            </a:r>
            <a:r>
              <a:rPr lang="en-US" sz="3200" b="1" dirty="0" smtClean="0">
                <a:solidFill>
                  <a:srgbClr val="FFFF00"/>
                </a:solidFill>
              </a:rPr>
              <a:t>and brains </a:t>
            </a:r>
            <a:r>
              <a:rPr lang="en-US" sz="3200" b="1" dirty="0" smtClean="0">
                <a:solidFill>
                  <a:srgbClr val="FFFF00"/>
                </a:solidFill>
                <a:sym typeface="Wingdings"/>
              </a:rPr>
              <a:t>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77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48864" cy="4011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9714"/>
            <a:ext cx="1996843" cy="29582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765" y="3899713"/>
            <a:ext cx="3944383" cy="2958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969" y="-6866"/>
            <a:ext cx="4028407" cy="390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619" y="3899714"/>
            <a:ext cx="3944381" cy="29582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4208" y="179435"/>
            <a:ext cx="18087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Advocacy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74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7022"/>
            <a:ext cx="4624271" cy="3460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010088" cy="3757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999" y="0"/>
            <a:ext cx="4857002" cy="3468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271" y="3468203"/>
            <a:ext cx="4519729" cy="33897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7481" y="6273224"/>
            <a:ext cx="34165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#</a:t>
            </a:r>
            <a:r>
              <a:rPr lang="en-US" sz="3200" b="1" dirty="0" err="1" smtClean="0"/>
              <a:t>scitalk</a:t>
            </a:r>
            <a:r>
              <a:rPr lang="en-US" sz="3200" b="1" dirty="0" smtClean="0"/>
              <a:t> plus action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75993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" y="5892224"/>
            <a:ext cx="27520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Sidwell Friends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25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5155"/>
          </a:xfrm>
        </p:spPr>
        <p:txBody>
          <a:bodyPr/>
          <a:lstStyle/>
          <a:p>
            <a:r>
              <a:rPr lang="en-US" b="1" dirty="0" smtClean="0"/>
              <a:t>Collaboration and </a:t>
            </a:r>
            <a:r>
              <a:rPr lang="en-US" b="1" dirty="0"/>
              <a:t>C</a:t>
            </a:r>
            <a:r>
              <a:rPr lang="en-US" b="1" dirty="0" smtClean="0"/>
              <a:t>onnection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403" y="4369109"/>
            <a:ext cx="7886397" cy="222221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Improve teaching skills, confidence, creativity, </a:t>
            </a:r>
            <a:r>
              <a:rPr lang="en-US" sz="2000" i="1" dirty="0" smtClean="0"/>
              <a:t>employability…</a:t>
            </a:r>
          </a:p>
          <a:p>
            <a:r>
              <a:rPr lang="en-US" sz="2000" dirty="0" smtClean="0"/>
              <a:t>Work with diverse populations of undergraduates, graduates, </a:t>
            </a:r>
            <a:r>
              <a:rPr lang="en-US" sz="2000" dirty="0" smtClean="0"/>
              <a:t>academic </a:t>
            </a:r>
            <a:r>
              <a:rPr lang="en-US" sz="2000" dirty="0" smtClean="0"/>
              <a:t>priority K-12 </a:t>
            </a:r>
            <a:r>
              <a:rPr lang="en-US" sz="2000" dirty="0" smtClean="0"/>
              <a:t>students. </a:t>
            </a:r>
            <a:r>
              <a:rPr lang="en-US" sz="2000" b="1" u="sng" dirty="0"/>
              <a:t>G</a:t>
            </a:r>
            <a:r>
              <a:rPr lang="en-US" sz="2000" b="1" u="sng" dirty="0" smtClean="0"/>
              <a:t>o places and engage (early, far</a:t>
            </a:r>
            <a:r>
              <a:rPr lang="mr-IN" sz="2000" b="1" u="sng" dirty="0" smtClean="0"/>
              <a:t>…</a:t>
            </a:r>
            <a:r>
              <a:rPr lang="en-US" sz="2000" b="1" u="sng" dirty="0" smtClean="0"/>
              <a:t>)</a:t>
            </a:r>
          </a:p>
          <a:p>
            <a:r>
              <a:rPr lang="en-US" sz="2000" dirty="0" smtClean="0"/>
              <a:t>Learn to explain concepts in neuroscience to the broader community</a:t>
            </a:r>
          </a:p>
          <a:p>
            <a:r>
              <a:rPr lang="en-US" sz="2000" dirty="0" smtClean="0"/>
              <a:t>Build </a:t>
            </a:r>
            <a:r>
              <a:rPr lang="en-US" sz="2000" dirty="0" smtClean="0"/>
              <a:t>public support for taxpayer backed research efforts</a:t>
            </a:r>
          </a:p>
          <a:p>
            <a:r>
              <a:rPr lang="en-US" sz="2000" dirty="0" smtClean="0"/>
              <a:t>Excite a new generation of scientists</a:t>
            </a:r>
            <a:r>
              <a:rPr lang="en-US" sz="2000" dirty="0"/>
              <a:t> </a:t>
            </a:r>
            <a:r>
              <a:rPr lang="en-US" sz="2000" dirty="0" smtClean="0"/>
              <a:t>and artists!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839" y="1149793"/>
            <a:ext cx="3277140" cy="2985426"/>
          </a:xfrm>
          <a:prstGeom prst="rect">
            <a:avLst/>
          </a:prstGeom>
        </p:spPr>
      </p:pic>
      <p:pic>
        <p:nvPicPr>
          <p:cNvPr id="6" name="Picture 5" descr="SittonSci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86" y="1181229"/>
            <a:ext cx="3938653" cy="29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66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3362" y="381000"/>
            <a:ext cx="33726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Turner Elementary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13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3362" y="381000"/>
            <a:ext cx="33726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Turner Elementary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7945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" y="5892224"/>
            <a:ext cx="33726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Turner Elementary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461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9298"/>
            <a:ext cx="6344936" cy="4758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598" y="166696"/>
            <a:ext cx="5158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Why </a:t>
            </a:r>
            <a:r>
              <a:rPr lang="en-US" sz="4000" b="1" dirty="0" smtClean="0"/>
              <a:t>Arts </a:t>
            </a:r>
            <a:r>
              <a:rPr lang="en-US" sz="4000" b="1" dirty="0" smtClean="0"/>
              <a:t>Integration?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442" y="1059057"/>
            <a:ext cx="3803558" cy="2852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633" y="3911725"/>
            <a:ext cx="3928367" cy="2946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98" y="1122146"/>
            <a:ext cx="431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It’s about how people learn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071766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spra_000\Documents\work\resume\my images\Jeff Leake\Look Back 24x24 oil and acrylic on wood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5486365" cy="4430110"/>
          </a:xfrm>
          <a:prstGeom prst="rect">
            <a:avLst/>
          </a:prstGeom>
          <a:noFill/>
        </p:spPr>
      </p:pic>
      <p:pic>
        <p:nvPicPr>
          <p:cNvPr id="6" name="Picture 8" descr="http://nwnoggin.org/wp-content/uploads/2015/05/IMG_3073.jp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128386"/>
            <a:ext cx="5068451" cy="3729614"/>
          </a:xfrm>
          <a:prstGeom prst="rect">
            <a:avLst/>
          </a:prstGeom>
          <a:noFill/>
        </p:spPr>
      </p:pic>
      <p:pic>
        <p:nvPicPr>
          <p:cNvPr id="7" name="Picture 14" descr="IMG_176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68451" y="2743228"/>
            <a:ext cx="4075549" cy="411727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365" y="0"/>
            <a:ext cx="3657636" cy="27432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780782"/>
            <a:ext cx="77602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Artists and art students often 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reference other </a:t>
            </a:r>
            <a:r>
              <a:rPr lang="en-US" sz="3200" b="1" dirty="0" smtClean="0">
                <a:solidFill>
                  <a:srgbClr val="FFFF00"/>
                </a:solidFill>
              </a:rPr>
              <a:t>fields within their own work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80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27" y="1378338"/>
            <a:ext cx="3810006" cy="2857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7839" y="2553162"/>
            <a:ext cx="3768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Are inherently differentiated</a:t>
            </a:r>
            <a:endParaRPr lang="en-US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702676" y="220717"/>
            <a:ext cx="4056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Art projects that…</a:t>
            </a:r>
            <a:endParaRPr lang="en-US" sz="4000" b="1" dirty="0"/>
          </a:p>
        </p:txBody>
      </p:sp>
      <p:pic>
        <p:nvPicPr>
          <p:cNvPr id="7" name="Picture 6" descr="QOldStvly1MP_bwAmK8UrtHMnKM3KM6dkwX2kf0n9WI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05385" y="3505449"/>
            <a:ext cx="3872912" cy="290468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90529" y="4726958"/>
            <a:ext cx="2676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Illustrate concepts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648039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4409" y="390051"/>
            <a:ext cx="4056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Art projects that…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8250" y="1848676"/>
            <a:ext cx="282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Are multi-modal</a:t>
            </a:r>
            <a:endParaRPr lang="en-US" sz="24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09" y="2707758"/>
            <a:ext cx="4218764" cy="2812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842933" y="890261"/>
            <a:ext cx="3885142" cy="29138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2933" y="4494465"/>
            <a:ext cx="3989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S</a:t>
            </a:r>
            <a:r>
              <a:rPr lang="en-US" sz="2400" i="1" dirty="0" smtClean="0"/>
              <a:t>erve as examples of concepts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23405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0645" y="5250502"/>
            <a:ext cx="2787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Allow students </a:t>
            </a:r>
          </a:p>
          <a:p>
            <a:r>
              <a:rPr lang="en-US" sz="2400" i="1" dirty="0" smtClean="0"/>
              <a:t>to explore a concept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56009" y="574660"/>
            <a:ext cx="4056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Art projects that…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39883" y="2689214"/>
            <a:ext cx="3139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Are personally relevant</a:t>
            </a:r>
            <a:endParaRPr lang="en-US" sz="24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655" y="3466397"/>
            <a:ext cx="3512942" cy="2781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44" y="1896532"/>
            <a:ext cx="4044533" cy="312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24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731" y="284659"/>
            <a:ext cx="2382798" cy="942602"/>
          </a:xfrm>
        </p:spPr>
        <p:txBody>
          <a:bodyPr/>
          <a:lstStyle/>
          <a:p>
            <a:pPr algn="l"/>
            <a:r>
              <a:rPr lang="en-US" b="1" dirty="0" smtClean="0"/>
              <a:t>JOIN US!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8775" y="1227261"/>
            <a:ext cx="2894350" cy="120989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nwnoggin.org</a:t>
            </a:r>
          </a:p>
          <a:p>
            <a:r>
              <a:rPr lang="en-US" sz="2400" dirty="0" smtClean="0"/>
              <a:t>Calendar of Events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4279"/>
            <a:ext cx="5732782" cy="3823721"/>
          </a:xfrm>
          <a:prstGeom prst="rect">
            <a:avLst/>
          </a:prstGeom>
        </p:spPr>
      </p:pic>
      <p:pic>
        <p:nvPicPr>
          <p:cNvPr id="5" name="Picture 4" descr="brains2DC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736" y="4286801"/>
            <a:ext cx="3428264" cy="2571198"/>
          </a:xfrm>
          <a:prstGeom prst="rect">
            <a:avLst/>
          </a:prstGeom>
        </p:spPr>
      </p:pic>
      <p:pic>
        <p:nvPicPr>
          <p:cNvPr id="6" name="Picture 5" descr="Noggin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363" y="1076425"/>
            <a:ext cx="3927628" cy="3210376"/>
          </a:xfrm>
          <a:prstGeom prst="rect">
            <a:avLst/>
          </a:prstGeom>
        </p:spPr>
      </p:pic>
      <p:pic>
        <p:nvPicPr>
          <p:cNvPr id="8" name="Picture 7" descr="Noggin_Logo_FINAL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8" y="176259"/>
            <a:ext cx="2104613" cy="262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66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34224" cy="748549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Community engagement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954"/>
            <a:ext cx="8229600" cy="537350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School visits!</a:t>
            </a:r>
            <a:endParaRPr lang="en-US" b="1" dirty="0"/>
          </a:p>
          <a:p>
            <a:pPr lvl="1"/>
            <a:r>
              <a:rPr lang="en-US" sz="1900" dirty="0" smtClean="0"/>
              <a:t>Latino Network </a:t>
            </a:r>
            <a:r>
              <a:rPr lang="en-US" sz="1900" dirty="0" smtClean="0"/>
              <a:t>collaboration</a:t>
            </a:r>
          </a:p>
          <a:p>
            <a:pPr lvl="1"/>
            <a:r>
              <a:rPr lang="en-US" sz="1900" dirty="0" smtClean="0"/>
              <a:t>Noggin </a:t>
            </a:r>
            <a:r>
              <a:rPr lang="en-US" sz="1900" dirty="0" smtClean="0"/>
              <a:t>Calendar of Events (nwnoggin.org</a:t>
            </a:r>
            <a:r>
              <a:rPr lang="en-US" sz="1900" dirty="0" smtClean="0"/>
              <a:t>)</a:t>
            </a:r>
          </a:p>
          <a:p>
            <a:r>
              <a:rPr lang="en-US" b="1" dirty="0" smtClean="0"/>
              <a:t>Rural Outreach</a:t>
            </a:r>
          </a:p>
          <a:p>
            <a:pPr lvl="1"/>
            <a:r>
              <a:rPr lang="en-US" sz="1800" dirty="0" smtClean="0"/>
              <a:t>Davenport, La Grande, Heppner/Ione</a:t>
            </a:r>
            <a:endParaRPr lang="en-US" sz="2100" dirty="0" smtClean="0"/>
          </a:p>
          <a:p>
            <a:r>
              <a:rPr lang="en-US" b="1" dirty="0" smtClean="0"/>
              <a:t>Noggin </a:t>
            </a:r>
            <a:r>
              <a:rPr lang="en-US" b="1" dirty="0" smtClean="0"/>
              <a:t>Fest</a:t>
            </a:r>
          </a:p>
          <a:p>
            <a:pPr lvl="1"/>
            <a:r>
              <a:rPr lang="en-US" sz="1900" dirty="0" smtClean="0"/>
              <a:t>Alberta </a:t>
            </a:r>
            <a:r>
              <a:rPr lang="en-US" sz="1900" dirty="0" smtClean="0"/>
              <a:t>Rose Theater</a:t>
            </a:r>
          </a:p>
          <a:p>
            <a:r>
              <a:rPr lang="en-US" b="1" dirty="0" smtClean="0"/>
              <a:t>Homelessness &amp; the </a:t>
            </a:r>
            <a:r>
              <a:rPr lang="en-US" b="1" dirty="0" smtClean="0"/>
              <a:t>Brain</a:t>
            </a:r>
          </a:p>
          <a:p>
            <a:pPr lvl="1"/>
            <a:r>
              <a:rPr lang="en-US" sz="1900" dirty="0" smtClean="0"/>
              <a:t>p:ear, policy makers AND homeless youth</a:t>
            </a:r>
          </a:p>
          <a:p>
            <a:r>
              <a:rPr lang="en-US" b="1" dirty="0" smtClean="0"/>
              <a:t>#</a:t>
            </a:r>
            <a:r>
              <a:rPr lang="en-US" b="1" dirty="0" smtClean="0"/>
              <a:t>brains2DC </a:t>
            </a:r>
          </a:p>
          <a:p>
            <a:pPr lvl="1"/>
            <a:r>
              <a:rPr lang="en-US" sz="1900" dirty="0" smtClean="0"/>
              <a:t>School visits during </a:t>
            </a:r>
            <a:r>
              <a:rPr lang="en-US" sz="1900" dirty="0" smtClean="0"/>
              <a:t>SfN</a:t>
            </a:r>
            <a:endParaRPr lang="en-US" sz="1900" dirty="0" smtClean="0"/>
          </a:p>
          <a:p>
            <a:pPr lvl="1"/>
            <a:r>
              <a:rPr lang="en-US" sz="1900" dirty="0" smtClean="0"/>
              <a:t>“Briefing with Brains” in </a:t>
            </a:r>
            <a:r>
              <a:rPr lang="en-US" sz="1900" dirty="0" smtClean="0"/>
              <a:t>Congress</a:t>
            </a:r>
          </a:p>
          <a:p>
            <a:r>
              <a:rPr lang="en-US" b="1" dirty="0" smtClean="0"/>
              <a:t>Spirit Mountain (2018)</a:t>
            </a:r>
          </a:p>
          <a:p>
            <a:pPr lvl="1"/>
            <a:r>
              <a:rPr lang="en-US" sz="1900" dirty="0" smtClean="0"/>
              <a:t>Native </a:t>
            </a:r>
            <a:r>
              <a:rPr lang="en-US" sz="1900" dirty="0" smtClean="0"/>
              <a:t>storytelling and the brain</a:t>
            </a:r>
          </a:p>
          <a:p>
            <a:pPr lvl="1"/>
            <a:r>
              <a:rPr lang="en-US" sz="1900" dirty="0" smtClean="0"/>
              <a:t>Lincoln County, Winter/spring 2018</a:t>
            </a:r>
          </a:p>
        </p:txBody>
      </p:sp>
      <p:pic>
        <p:nvPicPr>
          <p:cNvPr id="8" name="Picture 7" descr="Homelessness_Kind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889" y="2507754"/>
            <a:ext cx="2305111" cy="17288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184" y="1"/>
            <a:ext cx="1880815" cy="2507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583" y="4236587"/>
            <a:ext cx="3495217" cy="2621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436" y="1149385"/>
            <a:ext cx="1811158" cy="1358369"/>
          </a:xfrm>
          <a:prstGeom prst="rect">
            <a:avLst/>
          </a:prstGeom>
        </p:spPr>
      </p:pic>
      <p:pic>
        <p:nvPicPr>
          <p:cNvPr id="7" name="Picture 6" descr="image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941" y="4236587"/>
            <a:ext cx="1966059" cy="26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4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3196" cy="933074"/>
          </a:xfrm>
        </p:spPr>
        <p:txBody>
          <a:bodyPr>
            <a:normAutofit/>
          </a:bodyPr>
          <a:lstStyle/>
          <a:p>
            <a:r>
              <a:rPr lang="en-US" b="1" dirty="0" smtClean="0"/>
              <a:t>Brains, Bicycles &amp; Beer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76111"/>
            <a:ext cx="3952736" cy="53764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/>
              <a:t>Velo Cult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b="1" dirty="0" smtClean="0"/>
          </a:p>
          <a:p>
            <a:pPr marL="0" indent="0">
              <a:lnSpc>
                <a:spcPct val="120000"/>
              </a:lnSpc>
              <a:buNone/>
            </a:pPr>
            <a:endParaRPr lang="en-US" sz="2400" b="1" dirty="0" smtClean="0"/>
          </a:p>
          <a:p>
            <a:pPr marL="0" indent="0">
              <a:lnSpc>
                <a:spcPct val="120000"/>
              </a:lnSpc>
              <a:buNone/>
            </a:pPr>
            <a:endParaRPr lang="en-US" sz="2400" b="1" dirty="0" smtClean="0"/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r>
              <a:rPr lang="en-US" sz="2000" dirty="0" smtClean="0"/>
              <a:t>Collaborate with creative     artists and art students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Present in a unique, fun, interactive public setting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Build public support for and understanding of brain research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243" y="1207712"/>
            <a:ext cx="3958154" cy="2293150"/>
          </a:xfrm>
          <a:prstGeom prst="rect">
            <a:avLst/>
          </a:prstGeom>
        </p:spPr>
      </p:pic>
      <p:pic>
        <p:nvPicPr>
          <p:cNvPr id="7" name="Picture 6" descr="Velo Cult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06" y="1804288"/>
            <a:ext cx="3098324" cy="2323743"/>
          </a:xfrm>
          <a:prstGeom prst="rect">
            <a:avLst/>
          </a:prstGeom>
        </p:spPr>
      </p:pic>
      <p:pic>
        <p:nvPicPr>
          <p:cNvPr id="8" name="Picture 7" descr="Velo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51" y="3652035"/>
            <a:ext cx="3923046" cy="280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21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328"/>
            <a:ext cx="34561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Liberty High School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05547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8612"/>
            <a:ext cx="45165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Davenport Middle School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2472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3501" y="0"/>
            <a:ext cx="19104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La Grande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126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71500"/>
            <a:ext cx="8128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" y="5701724"/>
            <a:ext cx="32508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Sitton Elementary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5337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330" y="6273224"/>
            <a:ext cx="36663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Fort Vancouver High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34047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297</Words>
  <Application>Microsoft Macintosh PowerPoint</Application>
  <PresentationFormat>On-screen Show (4:3)</PresentationFormat>
  <Paragraphs>73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Collaboration and Connection</vt:lpstr>
      <vt:lpstr>Community engagement</vt:lpstr>
      <vt:lpstr>Brains, Bicycles &amp; Beer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JOIN US!</vt:lpstr>
    </vt:vector>
  </TitlesOfParts>
  <Company>The Bill, Bob, Dominic, Jack &amp; Ingmar Show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Neuroscience Outreach</dc:title>
  <dc:creator>William Griesar</dc:creator>
  <cp:lastModifiedBy>William Griesar</cp:lastModifiedBy>
  <cp:revision>29</cp:revision>
  <dcterms:created xsi:type="dcterms:W3CDTF">2015-02-19T00:46:54Z</dcterms:created>
  <dcterms:modified xsi:type="dcterms:W3CDTF">2018-01-05T17:49:16Z</dcterms:modified>
</cp:coreProperties>
</file>