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98" r:id="rId3"/>
    <p:sldMasterId id="2147483710" r:id="rId4"/>
  </p:sldMasterIdLst>
  <p:notesMasterIdLst>
    <p:notesMasterId r:id="rId28"/>
  </p:notesMasterIdLst>
  <p:sldIdLst>
    <p:sldId id="302" r:id="rId5"/>
    <p:sldId id="301" r:id="rId6"/>
    <p:sldId id="289" r:id="rId7"/>
    <p:sldId id="290" r:id="rId8"/>
    <p:sldId id="291" r:id="rId9"/>
    <p:sldId id="256" r:id="rId10"/>
    <p:sldId id="257" r:id="rId11"/>
    <p:sldId id="260" r:id="rId12"/>
    <p:sldId id="261" r:id="rId13"/>
    <p:sldId id="270" r:id="rId14"/>
    <p:sldId id="271" r:id="rId15"/>
    <p:sldId id="278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58" r:id="rId24"/>
    <p:sldId id="259" r:id="rId25"/>
    <p:sldId id="262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6" d="100"/>
          <a:sy n="96" d="100"/>
        </p:scale>
        <p:origin x="-7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F4933-0B18-46AE-AC8C-8DB66E16AD9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13A1E-8950-42CD-8779-E95354D4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6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39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0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9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40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0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1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8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31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83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80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3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73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58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81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3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5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5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7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42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18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69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50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17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52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95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1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6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25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48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90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73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1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0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9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2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3491-A412-0444-87D2-C94D645E79DB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B7F3-ED89-564D-8F85-DD87E583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1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3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3491-A412-0444-87D2-C94D645E79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B7F3-ED89-564D-8F85-DD87E5838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46" y="1689652"/>
            <a:ext cx="9184745" cy="5168348"/>
          </a:xfrm>
        </p:spPr>
      </p:pic>
      <p:sp>
        <p:nvSpPr>
          <p:cNvPr id="11" name="Rectangle 10"/>
          <p:cNvSpPr/>
          <p:nvPr/>
        </p:nvSpPr>
        <p:spPr>
          <a:xfrm>
            <a:off x="-40746" y="5971576"/>
            <a:ext cx="1998754" cy="5882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934" y="4253948"/>
            <a:ext cx="5323263" cy="230587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9144000" cy="1216232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Illuminated Wilderness: Memory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0458" y="4637445"/>
            <a:ext cx="493115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ART + SCIENCE </a:t>
            </a:r>
          </a:p>
          <a:p>
            <a:endParaRPr lang="en-US" sz="2000" dirty="0" smtClean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Jeff </a:t>
            </a:r>
            <a:r>
              <a:rPr lang="en-US" dirty="0" err="1">
                <a:solidFill>
                  <a:prstClr val="white"/>
                </a:solidFill>
              </a:rPr>
              <a:t>Leake</a:t>
            </a:r>
            <a:r>
              <a:rPr lang="en-US" dirty="0">
                <a:solidFill>
                  <a:prstClr val="white"/>
                </a:solidFill>
              </a:rPr>
              <a:t> &amp; Dr. Bill </a:t>
            </a:r>
            <a:r>
              <a:rPr lang="en-US" dirty="0" err="1">
                <a:solidFill>
                  <a:prstClr val="white"/>
                </a:solidFill>
              </a:rPr>
              <a:t>Griesar</a:t>
            </a:r>
            <a:r>
              <a:rPr lang="en-US" dirty="0">
                <a:solidFill>
                  <a:prstClr val="white"/>
                </a:solidFill>
              </a:rPr>
              <a:t> from NW </a:t>
            </a:r>
            <a:r>
              <a:rPr lang="en-US" dirty="0" smtClean="0">
                <a:solidFill>
                  <a:prstClr val="white"/>
                </a:solidFill>
              </a:rPr>
              <a:t>Noggin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					       www.nwnoggin.org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" y="6097638"/>
            <a:ext cx="1785761" cy="3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6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77" y="274638"/>
            <a:ext cx="8381614" cy="819114"/>
          </a:xfrm>
        </p:spPr>
        <p:txBody>
          <a:bodyPr>
            <a:normAutofit/>
          </a:bodyPr>
          <a:lstStyle/>
          <a:p>
            <a:r>
              <a:rPr lang="en-US" b="1" dirty="0" smtClean="0"/>
              <a:t>Smell and Memory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5521"/>
            <a:ext cx="9143988" cy="58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12" y="195126"/>
            <a:ext cx="8110330" cy="966588"/>
          </a:xfrm>
        </p:spPr>
        <p:txBody>
          <a:bodyPr>
            <a:normAutofit/>
          </a:bodyPr>
          <a:lstStyle/>
          <a:p>
            <a:r>
              <a:rPr lang="en-US" b="1" dirty="0"/>
              <a:t>Smell and Memory</a:t>
            </a:r>
          </a:p>
        </p:txBody>
      </p:sp>
      <p:pic>
        <p:nvPicPr>
          <p:cNvPr id="4" name="Picture 3" descr="Olfactory imag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1226"/>
            <a:ext cx="4058870" cy="5252655"/>
          </a:xfrm>
          <a:prstGeom prst="rect">
            <a:avLst/>
          </a:prstGeom>
        </p:spPr>
      </p:pic>
      <p:pic>
        <p:nvPicPr>
          <p:cNvPr id="7" name="Picture 6" descr="IMG_984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70" y="2077520"/>
            <a:ext cx="4170578" cy="33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7" y="0"/>
            <a:ext cx="5168826" cy="6927574"/>
          </a:xfrm>
        </p:spPr>
      </p:pic>
      <p:sp>
        <p:nvSpPr>
          <p:cNvPr id="5" name="Rectangle 4"/>
          <p:cNvSpPr/>
          <p:nvPr/>
        </p:nvSpPr>
        <p:spPr>
          <a:xfrm>
            <a:off x="0" y="5528780"/>
            <a:ext cx="9177532" cy="121623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201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While Sleeping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27" y="4175553"/>
            <a:ext cx="188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Serotonin </a:t>
            </a:r>
            <a:r>
              <a:rPr lang="en-US" sz="1600" b="1" dirty="0" smtClean="0"/>
              <a:t>↓</a:t>
            </a:r>
            <a:endParaRPr lang="en-US" sz="1600" b="1" dirty="0"/>
          </a:p>
          <a:p>
            <a:r>
              <a:rPr lang="en-US" sz="1600" dirty="0" smtClean="0"/>
              <a:t>Dopamine</a:t>
            </a:r>
            <a:r>
              <a:rPr lang="en-US" sz="1600" b="1" dirty="0" smtClean="0"/>
              <a:t>↓</a:t>
            </a:r>
          </a:p>
          <a:p>
            <a:r>
              <a:rPr lang="en-US" sz="1600" dirty="0" smtClean="0"/>
              <a:t>Norepinephrine </a:t>
            </a:r>
            <a:r>
              <a:rPr lang="en-US" sz="1600" b="1" dirty="0"/>
              <a:t>↓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75443" y="765026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Acetylcholine </a:t>
            </a:r>
            <a:r>
              <a:rPr lang="en-US" b="1" dirty="0"/>
              <a:t>↑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9254" y="287194"/>
            <a:ext cx="3684428" cy="96233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SLEEP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4" y="3738694"/>
            <a:ext cx="4446250" cy="2639961"/>
          </a:xfrm>
          <a:prstGeom prst="rect">
            <a:avLst/>
          </a:prstGeom>
        </p:spPr>
      </p:pic>
      <p:pic>
        <p:nvPicPr>
          <p:cNvPr id="6" name="Picture 5" descr="16904995_10154989866158076_785301067186647811_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4" y="1249528"/>
            <a:ext cx="2357306" cy="2357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1" y="1249528"/>
            <a:ext cx="213244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EEG: Sleep Stages</a:t>
            </a:r>
          </a:p>
          <a:p>
            <a:r>
              <a:rPr lang="en-US" sz="2000" dirty="0" smtClean="0"/>
              <a:t>NREM and REM</a:t>
            </a:r>
          </a:p>
          <a:p>
            <a:endParaRPr lang="en-US" sz="800" dirty="0" smtClean="0"/>
          </a:p>
          <a:p>
            <a:r>
              <a:rPr lang="en-US" sz="2000" b="1" i="1" dirty="0" smtClean="0"/>
              <a:t>Neuromodulation</a:t>
            </a:r>
          </a:p>
          <a:p>
            <a:r>
              <a:rPr lang="en-US" sz="2000" dirty="0" smtClean="0"/>
              <a:t>Dopamine</a:t>
            </a:r>
          </a:p>
          <a:p>
            <a:r>
              <a:rPr lang="en-US" sz="2000" dirty="0" smtClean="0"/>
              <a:t>Norepinephrine</a:t>
            </a:r>
          </a:p>
          <a:p>
            <a:r>
              <a:rPr lang="en-US" sz="2000" dirty="0" smtClean="0"/>
              <a:t>Serotonin</a:t>
            </a:r>
          </a:p>
          <a:p>
            <a:r>
              <a:rPr lang="en-US" sz="2000" i="1" dirty="0" smtClean="0"/>
              <a:t>Acetylcholine</a:t>
            </a:r>
          </a:p>
        </p:txBody>
      </p:sp>
      <p:pic>
        <p:nvPicPr>
          <p:cNvPr id="8" name="Picture 7" descr="FullSizeRen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76" y="1249528"/>
            <a:ext cx="3376827" cy="51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2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SLEEP:  Changes in REM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106810"/>
            <a:ext cx="4876800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119" y="6128606"/>
            <a:ext cx="724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Sleep-wake and Other Biological Rhythms: Functional </a:t>
            </a:r>
            <a:r>
              <a:rPr lang="en-US" dirty="0" smtClean="0"/>
              <a:t>Neuroanatomy (2005)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9992" y="1491766"/>
            <a:ext cx="2497198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/>
              <a:t>Amygdala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b="1" dirty="0"/>
              <a:t>A</a:t>
            </a:r>
            <a:r>
              <a:rPr lang="en-US" sz="2400" b="1" dirty="0" smtClean="0"/>
              <a:t>nterior cingulate</a:t>
            </a:r>
            <a:endParaRPr lang="en-US" sz="2400" dirty="0"/>
          </a:p>
          <a:p>
            <a:pPr>
              <a:lnSpc>
                <a:spcPct val="130000"/>
              </a:lnSpc>
            </a:pPr>
            <a:endParaRPr lang="en-US" sz="2400" b="1" dirty="0" smtClean="0"/>
          </a:p>
          <a:p>
            <a:pPr>
              <a:lnSpc>
                <a:spcPct val="130000"/>
              </a:lnSpc>
            </a:pPr>
            <a:r>
              <a:rPr lang="en-US" sz="2400" b="1" dirty="0" smtClean="0"/>
              <a:t>DLPFC</a:t>
            </a:r>
            <a:endParaRPr lang="en-US" sz="2400" b="1" dirty="0"/>
          </a:p>
        </p:txBody>
      </p:sp>
      <p:sp>
        <p:nvSpPr>
          <p:cNvPr id="8" name="Up Arrow 7"/>
          <p:cNvSpPr/>
          <p:nvPr/>
        </p:nvSpPr>
        <p:spPr>
          <a:xfrm>
            <a:off x="846803" y="1437039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46803" y="286042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688" y="4409272"/>
            <a:ext cx="39789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</a:t>
            </a:r>
            <a:r>
              <a:rPr lang="en-US" sz="2000" b="1" dirty="0" smtClean="0"/>
              <a:t>reams </a:t>
            </a:r>
            <a:r>
              <a:rPr lang="en-US" sz="2000" b="1" dirty="0"/>
              <a:t>can be “hyper</a:t>
            </a:r>
            <a:r>
              <a:rPr lang="en-US" sz="2000" b="1" dirty="0" smtClean="0"/>
              <a:t>-</a:t>
            </a:r>
          </a:p>
          <a:p>
            <a:r>
              <a:rPr lang="en-US" sz="2000" b="1" dirty="0" smtClean="0"/>
              <a:t>emotional and </a:t>
            </a:r>
            <a:r>
              <a:rPr lang="en-US" sz="2000" b="1" dirty="0"/>
              <a:t>bizarre, with </a:t>
            </a:r>
            <a:endParaRPr lang="en-US" sz="2000" b="1" dirty="0" smtClean="0"/>
          </a:p>
          <a:p>
            <a:r>
              <a:rPr lang="en-US" sz="2000" b="1" dirty="0" smtClean="0"/>
              <a:t>logical </a:t>
            </a:r>
            <a:r>
              <a:rPr lang="en-US" sz="2000" b="1" dirty="0"/>
              <a:t>constraints </a:t>
            </a:r>
            <a:r>
              <a:rPr lang="en-US" sz="2000" b="1" dirty="0" smtClean="0"/>
              <a:t>removed”</a:t>
            </a:r>
          </a:p>
          <a:p>
            <a:r>
              <a:rPr lang="en-US" sz="2000" dirty="0" smtClean="0"/>
              <a:t>-Robert Stickgold</a:t>
            </a:r>
            <a:r>
              <a:rPr lang="en-US" sz="2000" dirty="0"/>
              <a:t> </a:t>
            </a:r>
            <a:r>
              <a:rPr lang="en-US" sz="2000" dirty="0" smtClean="0"/>
              <a:t>(2017)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730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Sleep and the glymphatic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970" y="1500809"/>
            <a:ext cx="4844273" cy="5039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194" y="3124179"/>
            <a:ext cx="28260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Jeffery Iliff, OHSU</a:t>
            </a:r>
          </a:p>
          <a:p>
            <a:endParaRPr lang="en-US" sz="800" dirty="0"/>
          </a:p>
          <a:p>
            <a:r>
              <a:rPr lang="en-US" sz="2400" dirty="0" smtClean="0"/>
              <a:t>Limited lymphatic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ystem in the brain</a:t>
            </a:r>
          </a:p>
          <a:p>
            <a:endParaRPr lang="en-US" sz="800" dirty="0"/>
          </a:p>
          <a:p>
            <a:r>
              <a:rPr lang="en-US" sz="2400" dirty="0" smtClean="0"/>
              <a:t>How is waste cleared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rom the CNS?</a:t>
            </a:r>
          </a:p>
          <a:p>
            <a:endParaRPr lang="en-US" sz="800" dirty="0"/>
          </a:p>
          <a:p>
            <a:r>
              <a:rPr lang="en-US" sz="2400" i="1" dirty="0" smtClean="0"/>
              <a:t>Lack of sleep, lack of</a:t>
            </a:r>
          </a:p>
          <a:p>
            <a:r>
              <a:rPr lang="en-US" sz="2400" i="1" dirty="0"/>
              <a:t>c</a:t>
            </a:r>
            <a:r>
              <a:rPr lang="en-US" sz="2400" i="1" dirty="0" smtClean="0"/>
              <a:t>learance, increased</a:t>
            </a:r>
          </a:p>
          <a:p>
            <a:r>
              <a:rPr lang="en-US" sz="2400" i="1" dirty="0"/>
              <a:t>r</a:t>
            </a:r>
            <a:r>
              <a:rPr lang="en-US" sz="2400" i="1" dirty="0" smtClean="0"/>
              <a:t>isk of disease?</a:t>
            </a:r>
            <a:endParaRPr lang="en-US" sz="2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8" y="1417638"/>
            <a:ext cx="2275388" cy="1706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6809" y="2754847"/>
            <a:ext cx="1532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Lymph (red)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Lack of sleep makes you negative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5869"/>
            <a:ext cx="5072299" cy="3709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76" y="1104760"/>
            <a:ext cx="2847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Yoo et al (2007), Curr Biol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48476" y="1625896"/>
            <a:ext cx="29383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Sleep deprived subjects </a:t>
            </a:r>
          </a:p>
          <a:p>
            <a:r>
              <a:rPr lang="en-US" sz="2000" dirty="0" smtClean="0">
                <a:solidFill>
                  <a:srgbClr val="FC02FF"/>
                </a:solidFill>
              </a:rPr>
              <a:t>selectively </a:t>
            </a:r>
            <a:r>
              <a:rPr lang="en-US" sz="2000" dirty="0">
                <a:solidFill>
                  <a:srgbClr val="FC02FF"/>
                </a:solidFill>
              </a:rPr>
              <a:t>better able to </a:t>
            </a:r>
            <a:endParaRPr lang="en-US" sz="2000" dirty="0" smtClean="0">
              <a:solidFill>
                <a:srgbClr val="FC02FF"/>
              </a:solidFill>
            </a:endParaRPr>
          </a:p>
          <a:p>
            <a:r>
              <a:rPr lang="en-US" sz="2000" dirty="0" smtClean="0">
                <a:solidFill>
                  <a:srgbClr val="FC02FF"/>
                </a:solidFill>
              </a:rPr>
              <a:t>recall </a:t>
            </a:r>
            <a:r>
              <a:rPr lang="en-US" sz="2000" dirty="0">
                <a:solidFill>
                  <a:srgbClr val="FC02FF"/>
                </a:solidFill>
              </a:rPr>
              <a:t>negative words </a:t>
            </a:r>
            <a:r>
              <a:rPr lang="en-US" sz="2000" dirty="0" smtClean="0"/>
              <a:t>than</a:t>
            </a:r>
          </a:p>
          <a:p>
            <a:r>
              <a:rPr lang="en-US" sz="2000" dirty="0" smtClean="0"/>
              <a:t>neutral </a:t>
            </a:r>
            <a:r>
              <a:rPr lang="en-US" sz="2000" dirty="0"/>
              <a:t>or positive words </a:t>
            </a:r>
            <a:endParaRPr lang="en-US" sz="2000" dirty="0" smtClean="0"/>
          </a:p>
          <a:p>
            <a:r>
              <a:rPr lang="en-US" sz="2000" dirty="0" smtClean="0"/>
              <a:t>they’d </a:t>
            </a:r>
            <a:r>
              <a:rPr lang="en-US" sz="2000" dirty="0"/>
              <a:t>studied earlier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819619"/>
            <a:ext cx="699504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ALSO:  </a:t>
            </a:r>
            <a:r>
              <a:rPr lang="en-US" sz="2000" dirty="0" smtClean="0">
                <a:solidFill>
                  <a:srgbClr val="FC02FF"/>
                </a:solidFill>
              </a:rPr>
              <a:t>greater </a:t>
            </a:r>
            <a:r>
              <a:rPr lang="en-US" sz="2000" dirty="0">
                <a:solidFill>
                  <a:srgbClr val="FC02FF"/>
                </a:solidFill>
              </a:rPr>
              <a:t>amygdala response</a:t>
            </a:r>
            <a:r>
              <a:rPr lang="en-US" sz="2000" dirty="0"/>
              <a:t> to </a:t>
            </a:r>
            <a:r>
              <a:rPr lang="en-US" sz="2000" dirty="0" smtClean="0"/>
              <a:t>negative </a:t>
            </a:r>
          </a:p>
          <a:p>
            <a:r>
              <a:rPr lang="en-US" sz="2000" dirty="0" smtClean="0"/>
              <a:t>words </a:t>
            </a:r>
            <a:r>
              <a:rPr lang="en-US" sz="2000" dirty="0"/>
              <a:t>than their more alert </a:t>
            </a:r>
            <a:r>
              <a:rPr lang="en-US" sz="2000" dirty="0" smtClean="0"/>
              <a:t>subjects;  and less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unctional connectivity with medial OFC</a:t>
            </a:r>
            <a:r>
              <a:rPr lang="is-IS" sz="2000" dirty="0" smtClean="0"/>
              <a:t>…</a:t>
            </a:r>
          </a:p>
          <a:p>
            <a:endParaRPr lang="is-IS" sz="800" dirty="0"/>
          </a:p>
          <a:p>
            <a:r>
              <a:rPr lang="en-US" sz="2000" b="1" dirty="0" smtClean="0">
                <a:solidFill>
                  <a:srgbClr val="FC02FF"/>
                </a:solidFill>
              </a:rPr>
              <a:t>PREFRONTAL – AMYGDALA DISCONNECT:</a:t>
            </a:r>
            <a:r>
              <a:rPr lang="en-US" sz="2000" dirty="0" smtClean="0"/>
              <a:t>  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tronger negative emotional response, and less inhibitory control</a:t>
            </a:r>
            <a:endParaRPr lang="en-US" sz="2000" dirty="0"/>
          </a:p>
        </p:txBody>
      </p:sp>
      <p:pic>
        <p:nvPicPr>
          <p:cNvPr id="9" name="Picture 8" descr="FullSizeRen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30" y="3438391"/>
            <a:ext cx="2819288" cy="24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872" y="2730658"/>
            <a:ext cx="5356626" cy="36737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849"/>
          </a:xfrm>
        </p:spPr>
        <p:txBody>
          <a:bodyPr>
            <a:normAutofit/>
          </a:bodyPr>
          <a:lstStyle/>
          <a:p>
            <a:r>
              <a:rPr lang="en-US" dirty="0" smtClean="0"/>
              <a:t>Lack of sleep impairs memory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537" y="1160999"/>
            <a:ext cx="76097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C02FF"/>
                </a:solidFill>
              </a:rPr>
              <a:t>Sleep enhances </a:t>
            </a:r>
            <a:r>
              <a:rPr lang="en-US" sz="2400" b="1" dirty="0" smtClean="0">
                <a:solidFill>
                  <a:srgbClr val="FC02FF"/>
                </a:solidFill>
              </a:rPr>
              <a:t>implicit (or procedural) memories</a:t>
            </a:r>
            <a:r>
              <a:rPr lang="en-US" sz="2400" dirty="0" smtClean="0">
                <a:solidFill>
                  <a:srgbClr val="FC02FF"/>
                </a:solidFill>
              </a:rPr>
              <a:t> 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 smtClean="0"/>
              <a:t>Subjects </a:t>
            </a:r>
            <a:r>
              <a:rPr lang="en-US" sz="2400" dirty="0"/>
              <a:t>trained on a </a:t>
            </a:r>
            <a:r>
              <a:rPr lang="en-US" sz="2400" b="1" dirty="0"/>
              <a:t>sequential finger tapping task</a:t>
            </a:r>
            <a:r>
              <a:rPr lang="en-US" sz="2400" dirty="0"/>
              <a:t> </a:t>
            </a:r>
            <a:r>
              <a:rPr lang="en-US" sz="2400" dirty="0" smtClean="0"/>
              <a:t>did </a:t>
            </a:r>
          </a:p>
          <a:p>
            <a:r>
              <a:rPr lang="en-US" sz="2400" dirty="0" smtClean="0"/>
              <a:t>better </a:t>
            </a:r>
            <a:r>
              <a:rPr lang="en-US" sz="2400" dirty="0"/>
              <a:t>if allowed to sleep after training, instead of </a:t>
            </a:r>
            <a:r>
              <a:rPr lang="en-US" sz="2400" dirty="0" smtClean="0"/>
              <a:t>spending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same amount of post-training time awake…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24" y="2730657"/>
            <a:ext cx="4898389" cy="3673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89552" y="4293394"/>
            <a:ext cx="28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Walker et al (Neuron (2002))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827"/>
          </a:xfrm>
        </p:spPr>
        <p:txBody>
          <a:bodyPr>
            <a:normAutofit/>
          </a:bodyPr>
          <a:lstStyle/>
          <a:p>
            <a:r>
              <a:rPr lang="en-US" dirty="0" smtClean="0"/>
              <a:t>Sleep:  get “gist,” drop details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885" y="2307616"/>
            <a:ext cx="3023915" cy="406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6" y="1539269"/>
            <a:ext cx="3549870" cy="4256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940" y="4250571"/>
            <a:ext cx="3234860" cy="2284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66" y="1025418"/>
            <a:ext cx="7864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Sleep promotes lasting changes in selective memory for emotional </a:t>
            </a:r>
            <a:r>
              <a:rPr lang="en-US" sz="1600" dirty="0" smtClean="0"/>
              <a:t>scenes, Payne et al (2012)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58084" y="1384286"/>
            <a:ext cx="3731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ositive </a:t>
            </a:r>
            <a:r>
              <a:rPr lang="en-US" dirty="0"/>
              <a:t>association between REM </a:t>
            </a:r>
            <a:endParaRPr lang="en-US" dirty="0" smtClean="0"/>
          </a:p>
          <a:p>
            <a:r>
              <a:rPr lang="en-US" dirty="0" smtClean="0"/>
              <a:t>and selective </a:t>
            </a:r>
            <a:r>
              <a:rPr lang="en-US" dirty="0"/>
              <a:t>consolidation of central, </a:t>
            </a:r>
            <a:endParaRPr lang="en-US" dirty="0" smtClean="0"/>
          </a:p>
          <a:p>
            <a:r>
              <a:rPr lang="en-US" dirty="0" smtClean="0"/>
              <a:t>negative </a:t>
            </a:r>
            <a:r>
              <a:rPr lang="en-US" dirty="0"/>
              <a:t>aspects of complex scenes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66" y="5889160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ncrease </a:t>
            </a:r>
            <a:r>
              <a:rPr lang="en-US" dirty="0"/>
              <a:t>in memory for emotional </a:t>
            </a:r>
            <a:r>
              <a:rPr lang="en-US" dirty="0" smtClean="0"/>
              <a:t>objects</a:t>
            </a:r>
          </a:p>
          <a:p>
            <a:r>
              <a:rPr lang="en-US" dirty="0"/>
              <a:t>D</a:t>
            </a:r>
            <a:r>
              <a:rPr lang="en-US" dirty="0" smtClean="0"/>
              <a:t>ecrease </a:t>
            </a:r>
            <a:r>
              <a:rPr lang="en-US" dirty="0"/>
              <a:t>in memory for </a:t>
            </a:r>
            <a:r>
              <a:rPr lang="en-US" dirty="0" smtClean="0"/>
              <a:t>neutral backgrounds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2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34467" cy="8523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Sleep improves insight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41" y="1359526"/>
            <a:ext cx="3659339" cy="2744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49" y="3219927"/>
            <a:ext cx="4104249" cy="3078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4581" y="1131271"/>
            <a:ext cx="40130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  <a:r>
              <a:rPr lang="en-US" sz="2400" b="1" dirty="0" smtClean="0"/>
              <a:t>eather </a:t>
            </a:r>
            <a:r>
              <a:rPr lang="en-US" sz="2400" b="1" dirty="0"/>
              <a:t>prediction </a:t>
            </a:r>
            <a:r>
              <a:rPr lang="en-US" sz="2400" b="1" dirty="0" smtClean="0"/>
              <a:t>task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</a:t>
            </a:r>
            <a:r>
              <a:rPr lang="en-US" sz="2400" dirty="0" smtClean="0"/>
              <a:t>ubjects presented </a:t>
            </a:r>
            <a:r>
              <a:rPr lang="en-US" sz="2400" dirty="0"/>
              <a:t>with </a:t>
            </a:r>
            <a:r>
              <a:rPr lang="en-US" sz="2400" dirty="0" smtClean="0"/>
              <a:t>cards</a:t>
            </a:r>
            <a:r>
              <a:rPr lang="en-US" sz="2400" dirty="0"/>
              <a:t>, </a:t>
            </a:r>
            <a:endParaRPr lang="en-US" sz="2400" dirty="0" smtClean="0"/>
          </a:p>
          <a:p>
            <a:r>
              <a:rPr lang="en-US" sz="2400" dirty="0" smtClean="0"/>
              <a:t>each</a:t>
            </a:r>
            <a:r>
              <a:rPr lang="en-US" sz="2400" dirty="0"/>
              <a:t> probabilistically linked to </a:t>
            </a:r>
            <a:endParaRPr lang="en-US" sz="2400" dirty="0" smtClean="0"/>
          </a:p>
          <a:p>
            <a:r>
              <a:rPr lang="en-US" sz="2400" dirty="0" smtClean="0"/>
              <a:t>a particular outcome (“rain,”</a:t>
            </a:r>
          </a:p>
          <a:p>
            <a:r>
              <a:rPr lang="en-US" sz="2400" dirty="0" smtClean="0"/>
              <a:t>“sun”). Better w/sleep</a:t>
            </a:r>
            <a:r>
              <a:rPr lang="is-IS" sz="2400" dirty="0" smtClean="0"/>
              <a:t>…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91667" y="592912"/>
            <a:ext cx="2388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Djonlagic</a:t>
            </a:r>
            <a:r>
              <a:rPr lang="en-US" sz="2000" dirty="0" smtClean="0"/>
              <a:t> et al (2009)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41" y="4271589"/>
            <a:ext cx="3301628" cy="2057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700517"/>
            <a:ext cx="88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</a:t>
            </a:r>
          </a:p>
          <a:p>
            <a:r>
              <a:rPr lang="en-US" dirty="0" smtClean="0"/>
              <a:t>Ganglia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3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4939" y="5765512"/>
            <a:ext cx="5966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Jeff </a:t>
            </a:r>
            <a:r>
              <a:rPr lang="en-US" sz="2000" b="1" dirty="0" err="1" smtClean="0">
                <a:solidFill>
                  <a:prstClr val="black"/>
                </a:solidFill>
              </a:rPr>
              <a:t>Leake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	University Studies, Psychology, 			  		Portland State University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			  	nwnoggin.org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9717" y="26360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Art </a:t>
            </a:r>
            <a:r>
              <a:rPr lang="en-US" sz="3600" b="1" dirty="0" smtClean="0"/>
              <a:t>&amp; </a:t>
            </a:r>
            <a:r>
              <a:rPr lang="en-US" sz="3600" b="1" dirty="0"/>
              <a:t>Science</a:t>
            </a:r>
            <a:endParaRPr lang="en-US" sz="3600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5246" y="1035861"/>
            <a:ext cx="8244743" cy="4558205"/>
            <a:chOff x="255246" y="1035861"/>
            <a:chExt cx="8244743" cy="45582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46" y="1035861"/>
              <a:ext cx="4581227" cy="45582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473" y="1035861"/>
              <a:ext cx="3663516" cy="4558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98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910872" cy="828824"/>
          </a:xfrm>
        </p:spPr>
        <p:txBody>
          <a:bodyPr/>
          <a:lstStyle/>
          <a:p>
            <a:r>
              <a:rPr lang="en-US" b="1" dirty="0" smtClean="0"/>
              <a:t>Patient H.M.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349" y="4984137"/>
            <a:ext cx="4641506" cy="15779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Henry Molaison (1926 – 2008)</a:t>
            </a:r>
          </a:p>
          <a:p>
            <a:r>
              <a:rPr lang="en-US" sz="2000" dirty="0" smtClean="0"/>
              <a:t>Intractable epilepsy</a:t>
            </a:r>
          </a:p>
          <a:p>
            <a:r>
              <a:rPr lang="en-US" sz="2000" dirty="0" smtClean="0"/>
              <a:t>Surgery at age 27</a:t>
            </a:r>
          </a:p>
          <a:p>
            <a:r>
              <a:rPr lang="en-US" sz="2000" dirty="0" smtClean="0"/>
              <a:t>Bilateral temporal lobectomy</a:t>
            </a:r>
          </a:p>
          <a:p>
            <a:endParaRPr lang="en-US" sz="2000" dirty="0"/>
          </a:p>
        </p:txBody>
      </p:sp>
      <p:pic>
        <p:nvPicPr>
          <p:cNvPr id="4" name="Picture 3" descr="HM brain 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03463"/>
            <a:ext cx="5209932" cy="3774210"/>
          </a:xfrm>
          <a:prstGeom prst="rect">
            <a:avLst/>
          </a:prstGeom>
        </p:spPr>
      </p:pic>
      <p:pic>
        <p:nvPicPr>
          <p:cNvPr id="5" name="Picture 4" descr="Hippocampus brai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81" y="949512"/>
            <a:ext cx="3047451" cy="230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399" y="3445487"/>
            <a:ext cx="2981934" cy="29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sli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0" y="645607"/>
            <a:ext cx="4069104" cy="4017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0237" cy="78377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Alzheimer’s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4199"/>
            <a:ext cx="5007074" cy="37727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Alois Alzheimer (1906)</a:t>
            </a:r>
          </a:p>
          <a:p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leading cause of death (in US)</a:t>
            </a:r>
          </a:p>
          <a:p>
            <a:r>
              <a:rPr lang="en-US" sz="2400" dirty="0" smtClean="0"/>
              <a:t>Most common form of dementia</a:t>
            </a:r>
          </a:p>
          <a:p>
            <a:r>
              <a:rPr lang="en-US" sz="2400" dirty="0" smtClean="0"/>
              <a:t>Affects 5 million Americans</a:t>
            </a:r>
          </a:p>
          <a:p>
            <a:endParaRPr lang="en-US" sz="2400" dirty="0" smtClean="0"/>
          </a:p>
          <a:p>
            <a:r>
              <a:rPr lang="en-US" sz="2400" dirty="0" smtClean="0"/>
              <a:t>Beta-amyloid plaques</a:t>
            </a:r>
          </a:p>
          <a:p>
            <a:r>
              <a:rPr lang="en-US" sz="2400" dirty="0" smtClean="0"/>
              <a:t>Tau protein tangles</a:t>
            </a:r>
          </a:p>
          <a:p>
            <a:endParaRPr lang="en-US" sz="2400" dirty="0"/>
          </a:p>
          <a:p>
            <a:r>
              <a:rPr lang="en-US" sz="2400" dirty="0" smtClean="0"/>
              <a:t>Aging, inflammation,</a:t>
            </a:r>
            <a:br>
              <a:rPr lang="en-US" sz="2400" dirty="0" smtClean="0"/>
            </a:br>
            <a:r>
              <a:rPr lang="en-US" sz="2400" dirty="0" smtClean="0"/>
              <a:t>genetics</a:t>
            </a:r>
          </a:p>
          <a:p>
            <a:r>
              <a:rPr lang="en-US" sz="2400" dirty="0" smtClean="0"/>
              <a:t>Late vs. early onset forms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 descr="Alzheimers plaques tang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73" y="4454032"/>
            <a:ext cx="4363429" cy="207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593" y="1436007"/>
            <a:ext cx="435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“disconnection syndrome”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170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Henry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116139"/>
            <a:ext cx="5045555" cy="5522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Dementia involves </a:t>
            </a:r>
            <a:br>
              <a:rPr lang="en-US" dirty="0" smtClean="0"/>
            </a:br>
            <a:r>
              <a:rPr lang="en-US" dirty="0" smtClean="0"/>
              <a:t>damage to neocortex </a:t>
            </a:r>
            <a:br>
              <a:rPr lang="en-US" dirty="0" smtClean="0"/>
            </a:br>
            <a:r>
              <a:rPr lang="en-US" dirty="0" smtClean="0"/>
              <a:t>and hippocampus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smtClean="0"/>
              <a:t>BUT:  preservation of subcortical structures critical for involuntary movements, skills, emotions</a:t>
            </a:r>
            <a:r>
              <a:rPr lang="is-IS" sz="2800" i="1" dirty="0" smtClean="0"/>
              <a:t>…</a:t>
            </a: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683" y="1417638"/>
            <a:ext cx="3810000" cy="2857500"/>
          </a:xfrm>
          <a:prstGeom prst="rect">
            <a:avLst/>
          </a:prstGeom>
        </p:spPr>
      </p:pic>
      <p:pic>
        <p:nvPicPr>
          <p:cNvPr id="7" name="Picture 6" descr="Cajal_hipp 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57" y="3082024"/>
            <a:ext cx="2223067" cy="1193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04" y="2734295"/>
            <a:ext cx="1312935" cy="1730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677" y="4784217"/>
            <a:ext cx="2860005" cy="16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46" y="1689652"/>
            <a:ext cx="9184745" cy="5168348"/>
          </a:xfrm>
        </p:spPr>
      </p:pic>
      <p:sp>
        <p:nvSpPr>
          <p:cNvPr id="11" name="Rectangle 10"/>
          <p:cNvSpPr/>
          <p:nvPr/>
        </p:nvSpPr>
        <p:spPr>
          <a:xfrm>
            <a:off x="-40746" y="5971576"/>
            <a:ext cx="1998754" cy="5882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15934" y="4253948"/>
            <a:ext cx="5323263" cy="230587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9144000" cy="1216232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Illuminated Wilderness: Memory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0458" y="4637445"/>
            <a:ext cx="27719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ART + SCIENCE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Questions and discussion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" y="6097638"/>
            <a:ext cx="1785761" cy="3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1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938" y="5507164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“The artist is in a sense, a neuroscientist, exploring the potentials and capacities of the brain, though with different tools. How such creations can arouse aesthetic experiences can only be fully understood in neural terms.” 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S </a:t>
            </a:r>
            <a:r>
              <a:rPr lang="en-US" dirty="0" err="1" smtClean="0">
                <a:solidFill>
                  <a:prstClr val="black"/>
                </a:solidFill>
              </a:rPr>
              <a:t>Zeki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996" y="21801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What is </a:t>
            </a:r>
            <a:r>
              <a:rPr lang="en-US" sz="3200" dirty="0" err="1" smtClean="0">
                <a:solidFill>
                  <a:prstClr val="black"/>
                </a:solidFill>
              </a:rPr>
              <a:t>sciart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938" y="5446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art inspired by </a:t>
            </a:r>
            <a:r>
              <a:rPr lang="en-US" dirty="0" smtClean="0">
                <a:solidFill>
                  <a:prstClr val="black"/>
                </a:solidFill>
              </a:rPr>
              <a:t>science or a conversation </a:t>
            </a:r>
            <a:r>
              <a:rPr lang="en-US" dirty="0">
                <a:solidFill>
                  <a:prstClr val="black"/>
                </a:solidFill>
              </a:rPr>
              <a:t>between </a:t>
            </a:r>
            <a:r>
              <a:rPr lang="en-US" dirty="0" smtClean="0">
                <a:solidFill>
                  <a:prstClr val="black"/>
                </a:solidFill>
              </a:rPr>
              <a:t>science and art?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725" y="2119021"/>
            <a:ext cx="2059694" cy="24819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8361" y="4691562"/>
            <a:ext cx="202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Rembrandt Van Rijn “Self Portrait with Two Circles” 1660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6051" y="1320913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What question does Rembrandt ask through his self portraits?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1499" y="2406479"/>
            <a:ext cx="219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How might science approach that question?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533" y="3418293"/>
            <a:ext cx="1116431" cy="11826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38" y="2119021"/>
            <a:ext cx="1960161" cy="24819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7938" y="4691562"/>
            <a:ext cx="1960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Rembrandt Van Rijn “Self </a:t>
            </a:r>
            <a:r>
              <a:rPr lang="en-US" sz="1200" dirty="0" smtClean="0">
                <a:solidFill>
                  <a:prstClr val="black"/>
                </a:solidFill>
              </a:rPr>
              <a:t>Portrait</a:t>
            </a:r>
            <a:r>
              <a:rPr lang="en-US" sz="1200" smtClean="0">
                <a:solidFill>
                  <a:prstClr val="black"/>
                </a:solidFill>
              </a:rPr>
              <a:t>” 1629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904" y="2119021"/>
            <a:ext cx="2080016" cy="24819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667" y="4683864"/>
            <a:ext cx="202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Rembrandt Van Rijn “Self Portrait at the Age of Thirty Four” 1640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8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1672" y="1097727"/>
            <a:ext cx="501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creative process, like the scientific process, from </a:t>
            </a:r>
            <a:r>
              <a:rPr lang="en-US" dirty="0">
                <a:solidFill>
                  <a:prstClr val="black"/>
                </a:solidFill>
              </a:rPr>
              <a:t>preparation to incubation to illumination to verification-- consists of many interacting cognitive </a:t>
            </a:r>
            <a:r>
              <a:rPr lang="en-US" dirty="0" smtClean="0">
                <a:solidFill>
                  <a:prstClr val="black"/>
                </a:solidFill>
              </a:rPr>
              <a:t>processes and </a:t>
            </a:r>
            <a:r>
              <a:rPr lang="en-US" dirty="0">
                <a:solidFill>
                  <a:prstClr val="black"/>
                </a:solidFill>
              </a:rPr>
              <a:t>emotions. Depending on the stage of </a:t>
            </a:r>
            <a:r>
              <a:rPr lang="en-US" dirty="0" smtClean="0">
                <a:solidFill>
                  <a:prstClr val="black"/>
                </a:solidFill>
              </a:rPr>
              <a:t>these processes, </a:t>
            </a:r>
            <a:r>
              <a:rPr lang="en-US" dirty="0">
                <a:solidFill>
                  <a:prstClr val="black"/>
                </a:solidFill>
              </a:rPr>
              <a:t>and what you’re </a:t>
            </a:r>
            <a:r>
              <a:rPr lang="en-US" dirty="0" smtClean="0">
                <a:solidFill>
                  <a:prstClr val="black"/>
                </a:solidFill>
              </a:rPr>
              <a:t>attempting </a:t>
            </a:r>
            <a:r>
              <a:rPr lang="en-US" dirty="0">
                <a:solidFill>
                  <a:prstClr val="black"/>
                </a:solidFill>
              </a:rPr>
              <a:t>to create, different brain regions are recruited to handle the task.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602" y="665222"/>
            <a:ext cx="304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left brain right brain myth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5189" y="93802"/>
            <a:ext cx="549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Art &amp; Science Share many qualities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181" y="4462237"/>
            <a:ext cx="442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Science is at it’s core a creative endeavor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81" y="5106260"/>
            <a:ext cx="442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Art is an idea that is given concrete form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59"/>
          <a:stretch/>
        </p:blipFill>
        <p:spPr>
          <a:xfrm>
            <a:off x="346239" y="1171899"/>
            <a:ext cx="3785433" cy="2237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891" y="3630157"/>
            <a:ext cx="3234473" cy="26156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89891" y="6245767"/>
            <a:ext cx="3824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Glial cells of the spinal cord of a mouse, sketched by Santiago Ramon y </a:t>
            </a:r>
            <a:r>
              <a:rPr lang="en-US" sz="1200" dirty="0" err="1">
                <a:solidFill>
                  <a:prstClr val="black"/>
                </a:solidFill>
              </a:rPr>
              <a:t>Cajal</a:t>
            </a:r>
            <a:r>
              <a:rPr lang="en-US" sz="1200" dirty="0">
                <a:solidFill>
                  <a:prstClr val="black"/>
                </a:solidFill>
              </a:rPr>
              <a:t> in 1899 (ink and pencil on paper).</a:t>
            </a:r>
          </a:p>
        </p:txBody>
      </p:sp>
    </p:spTree>
    <p:extLst>
      <p:ext uri="{BB962C8B-B14F-4D97-AF65-F5344CB8AC3E}">
        <p14:creationId xmlns:p14="http://schemas.microsoft.com/office/powerpoint/2010/main" val="346657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6057" y="583696"/>
            <a:ext cx="446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Most art to some extent is about the world in which we live. It makes sense for artists to seek out professionals in other fields.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17" y="3092989"/>
            <a:ext cx="4648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Why people should care about the science that is being done needs to be communicated with the public. Artists are particularly good at communicating complex ideas in a succinct and emotive way.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954" y="4954501"/>
            <a:ext cx="4885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Art, because it is not beholden to physical realities may be able to ask questions in a way that science might not.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3354" y="71398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</a:rPr>
              <a:t>Why do it?</a:t>
            </a: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8" y="297932"/>
            <a:ext cx="2429816" cy="24298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138" y="2677053"/>
            <a:ext cx="2256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“Transporter” by Rebecca </a:t>
            </a:r>
            <a:r>
              <a:rPr lang="en-US" sz="1200" dirty="0" err="1">
                <a:solidFill>
                  <a:prstClr val="black"/>
                </a:solidFill>
              </a:rPr>
              <a:t>Kamen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54" y="1615576"/>
            <a:ext cx="3568389" cy="2676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69280" y="4338036"/>
            <a:ext cx="2207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Roxy Paine “Conjoined” 2007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7901"/>
            <a:ext cx="7772400" cy="90934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Memory and the Brain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95818"/>
            <a:ext cx="7951304" cy="131928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Dr. Bill </a:t>
            </a:r>
            <a:r>
              <a:rPr lang="en-US" b="1" dirty="0" err="1" smtClean="0">
                <a:solidFill>
                  <a:schemeClr val="tx1"/>
                </a:solidFill>
              </a:rPr>
              <a:t>Griesar</a:t>
            </a:r>
            <a:r>
              <a:rPr lang="en-US" dirty="0" smtClean="0">
                <a:solidFill>
                  <a:schemeClr val="tx1"/>
                </a:solidFill>
              </a:rPr>
              <a:t>	Psychology, Portland State University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				Behavioral Neuroscience, OHSU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			nwnoggin.org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Hippocam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7241"/>
            <a:ext cx="5378091" cy="3730955"/>
          </a:xfrm>
          <a:prstGeom prst="rect">
            <a:avLst/>
          </a:prstGeom>
        </p:spPr>
      </p:pic>
      <p:pic>
        <p:nvPicPr>
          <p:cNvPr id="4" name="Picture 3" descr="IMG_98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45" y="1217241"/>
            <a:ext cx="2164003" cy="37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013"/>
          </a:xfrm>
        </p:spPr>
        <p:txBody>
          <a:bodyPr/>
          <a:lstStyle/>
          <a:p>
            <a:r>
              <a:rPr lang="en-US" b="1" dirty="0" smtClean="0"/>
              <a:t>What is memory?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890"/>
            <a:ext cx="8229600" cy="465699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Memory is </a:t>
            </a:r>
            <a:r>
              <a:rPr lang="en-US" dirty="0" smtClean="0">
                <a:solidFill>
                  <a:srgbClr val="FC02FF"/>
                </a:solidFill>
              </a:rPr>
              <a:t>physical</a:t>
            </a:r>
          </a:p>
          <a:p>
            <a:r>
              <a:rPr lang="en-US" dirty="0"/>
              <a:t>Remembering </a:t>
            </a:r>
            <a:r>
              <a:rPr lang="en-US" dirty="0" smtClean="0"/>
              <a:t>an event is </a:t>
            </a:r>
            <a:r>
              <a:rPr lang="en-US" dirty="0"/>
              <a:t>a </a:t>
            </a:r>
            <a:r>
              <a:rPr lang="en-US" dirty="0">
                <a:solidFill>
                  <a:srgbClr val="FC02FF"/>
                </a:solidFill>
              </a:rPr>
              <a:t>creative</a:t>
            </a:r>
            <a:r>
              <a:rPr lang="en-US" dirty="0"/>
              <a:t> </a:t>
            </a:r>
            <a:r>
              <a:rPr lang="en-US" dirty="0" smtClean="0"/>
              <a:t>act</a:t>
            </a:r>
          </a:p>
          <a:p>
            <a:r>
              <a:rPr lang="en-US" dirty="0" smtClean="0"/>
              <a:t>There are </a:t>
            </a:r>
            <a:r>
              <a:rPr lang="en-US" dirty="0" smtClean="0">
                <a:solidFill>
                  <a:srgbClr val="FC02FF"/>
                </a:solidFill>
              </a:rPr>
              <a:t>different forms </a:t>
            </a:r>
            <a:r>
              <a:rPr lang="en-US" dirty="0" smtClean="0">
                <a:solidFill>
                  <a:srgbClr val="000000"/>
                </a:solidFill>
              </a:rPr>
              <a:t>of</a:t>
            </a:r>
            <a:r>
              <a:rPr lang="en-US" dirty="0" smtClean="0">
                <a:solidFill>
                  <a:srgbClr val="FC02FF"/>
                </a:solidFill>
              </a:rPr>
              <a:t> </a:t>
            </a:r>
            <a:r>
              <a:rPr lang="en-US" dirty="0" smtClean="0"/>
              <a:t>memory, each dependent on specific areas of the brain…</a:t>
            </a:r>
          </a:p>
          <a:p>
            <a:r>
              <a:rPr lang="en-US" dirty="0" smtClean="0"/>
              <a:t>Biological systems can grow  -  and decay</a:t>
            </a:r>
          </a:p>
          <a:p>
            <a:endParaRPr lang="en-US" dirty="0" smtClean="0"/>
          </a:p>
        </p:txBody>
      </p:sp>
      <p:pic>
        <p:nvPicPr>
          <p:cNvPr id="4" name="Picture 3" descr="Brain_g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54" y="1272123"/>
            <a:ext cx="3409693" cy="2865288"/>
          </a:xfrm>
          <a:prstGeom prst="rect">
            <a:avLst/>
          </a:prstGeom>
        </p:spPr>
      </p:pic>
      <p:pic>
        <p:nvPicPr>
          <p:cNvPr id="5" name="Picture 4" descr="Cajal_hipp 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7" y="1250844"/>
            <a:ext cx="4374425" cy="23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You remember episodes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859" y="3444635"/>
            <a:ext cx="3959060" cy="300096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15589" cy="23255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you heard a song that has meaning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Details from own your life - when you first met your partner, your first public presentation in school, that time you broke your arm...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71" y="3925731"/>
            <a:ext cx="1337207" cy="856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16" y="4618506"/>
            <a:ext cx="37955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Depends on 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eural networks in the </a:t>
            </a:r>
          </a:p>
          <a:p>
            <a:r>
              <a:rPr lang="en-US" sz="2800" b="1" dirty="0"/>
              <a:t>h</a:t>
            </a:r>
            <a:r>
              <a:rPr lang="en-US" sz="2800" b="1" dirty="0" smtClean="0"/>
              <a:t>ippocampus</a:t>
            </a:r>
            <a:r>
              <a:rPr lang="en-US" sz="2800" dirty="0" smtClean="0"/>
              <a:t>, and other </a:t>
            </a:r>
          </a:p>
          <a:p>
            <a:r>
              <a:rPr lang="en-US" sz="2800" dirty="0" smtClean="0"/>
              <a:t>areas of </a:t>
            </a:r>
            <a:r>
              <a:rPr lang="en-US" sz="2800" b="1" dirty="0" smtClean="0"/>
              <a:t>cortex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01962" y="3725676"/>
            <a:ext cx="1270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Neocortex</a:t>
            </a:r>
            <a:endParaRPr lang="en-US" sz="2000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7120954" y="3925731"/>
            <a:ext cx="481008" cy="33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8258" y="6064737"/>
            <a:ext cx="16140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Hippocampus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94167" y="3972175"/>
            <a:ext cx="98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C02FF"/>
                </a:solidFill>
              </a:rPr>
              <a:t>Explicit</a:t>
            </a:r>
          </a:p>
          <a:p>
            <a:pPr algn="ctr"/>
            <a:r>
              <a:rPr lang="en-US" dirty="0" smtClean="0">
                <a:solidFill>
                  <a:srgbClr val="FC02FF"/>
                </a:solidFill>
              </a:rPr>
              <a:t>Memory</a:t>
            </a:r>
            <a:endParaRPr lang="en-US" dirty="0">
              <a:solidFill>
                <a:srgbClr val="FC0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1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585" y="1600201"/>
            <a:ext cx="5090215" cy="46673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also remember skills...  </a:t>
            </a:r>
            <a:br>
              <a:rPr lang="en-US" b="1" dirty="0" smtClean="0"/>
            </a:br>
            <a:r>
              <a:rPr lang="en-US" b="1" dirty="0" smtClean="0"/>
              <a:t>and you </a:t>
            </a:r>
            <a:r>
              <a:rPr lang="en-US" b="1" i="1" dirty="0" smtClean="0"/>
              <a:t>move!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2516" y="1574556"/>
            <a:ext cx="4987833" cy="50290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i="1" dirty="0" smtClean="0"/>
              <a:t>	Literally</a:t>
            </a:r>
            <a:r>
              <a:rPr lang="is-IS" i="1" dirty="0" smtClean="0"/>
              <a:t>…</a:t>
            </a:r>
            <a:endParaRPr lang="is-IS" sz="2400" dirty="0"/>
          </a:p>
          <a:p>
            <a:pPr>
              <a:lnSpc>
                <a:spcPct val="80000"/>
              </a:lnSpc>
            </a:pPr>
            <a:r>
              <a:rPr lang="is-IS" b="1" dirty="0" smtClean="0"/>
              <a:t>Basal ganglia*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Habits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Involuntary mvmt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Timing of mvmt</a:t>
            </a:r>
          </a:p>
          <a:p>
            <a:pPr>
              <a:lnSpc>
                <a:spcPct val="80000"/>
              </a:lnSpc>
            </a:pPr>
            <a:r>
              <a:rPr lang="is-IS" b="1" dirty="0" smtClean="0"/>
              <a:t>Cerebellum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Balance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Coordination</a:t>
            </a:r>
          </a:p>
          <a:p>
            <a:pPr lvl="1">
              <a:lnSpc>
                <a:spcPct val="80000"/>
              </a:lnSpc>
            </a:pPr>
            <a:r>
              <a:rPr lang="is-IS" dirty="0" smtClean="0"/>
              <a:t>Repetitive mvmts</a:t>
            </a:r>
          </a:p>
          <a:p>
            <a:pPr>
              <a:lnSpc>
                <a:spcPct val="80000"/>
              </a:lnSpc>
            </a:pPr>
            <a:r>
              <a:rPr lang="is-IS" b="1" dirty="0" smtClean="0"/>
              <a:t>Amygdala/Accumbens*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i="1" dirty="0" smtClean="0"/>
              <a:t>Emotional</a:t>
            </a:r>
            <a:r>
              <a:rPr lang="en-US" dirty="0" smtClean="0"/>
              <a:t> </a:t>
            </a:r>
            <a:r>
              <a:rPr lang="en-US" dirty="0" err="1" smtClean="0"/>
              <a:t>mvmts</a:t>
            </a:r>
            <a:endParaRPr lang="is-I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979872" y="3008384"/>
            <a:ext cx="1870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16 billion neurons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62544" y="5109566"/>
            <a:ext cx="112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69 billion!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6267" y="1094472"/>
            <a:ext cx="98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C02FF"/>
                </a:solidFill>
              </a:rPr>
              <a:t>Implicit</a:t>
            </a:r>
          </a:p>
          <a:p>
            <a:pPr algn="ctr"/>
            <a:r>
              <a:rPr lang="en-US" dirty="0" smtClean="0">
                <a:solidFill>
                  <a:srgbClr val="FC02FF"/>
                </a:solidFill>
              </a:rPr>
              <a:t>Memory</a:t>
            </a:r>
            <a:endParaRPr lang="en-US" dirty="0">
              <a:solidFill>
                <a:srgbClr val="FC0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8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1855</TotalTime>
  <Words>806</Words>
  <Application>Microsoft Macintosh PowerPoint</Application>
  <PresentationFormat>On-screen Show (4:3)</PresentationFormat>
  <Paragraphs>171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2_Office Theme</vt:lpstr>
      <vt:lpstr>3_Office Theme</vt:lpstr>
      <vt:lpstr>4_Office Theme</vt:lpstr>
      <vt:lpstr>Illuminated Wilderness: Memory</vt:lpstr>
      <vt:lpstr>PowerPoint Presentation</vt:lpstr>
      <vt:lpstr>PowerPoint Presentation</vt:lpstr>
      <vt:lpstr>PowerPoint Presentation</vt:lpstr>
      <vt:lpstr>PowerPoint Presentation</vt:lpstr>
      <vt:lpstr>Memory and the Brain</vt:lpstr>
      <vt:lpstr>What is memory?</vt:lpstr>
      <vt:lpstr>You remember episodes</vt:lpstr>
      <vt:lpstr>You also remember skills...   and you move!</vt:lpstr>
      <vt:lpstr>Smell and Memory</vt:lpstr>
      <vt:lpstr>Smell and Memory</vt:lpstr>
      <vt:lpstr>While Sleeping</vt:lpstr>
      <vt:lpstr>SLEEP</vt:lpstr>
      <vt:lpstr>SLEEP:  Changes in REM</vt:lpstr>
      <vt:lpstr>Sleep and the glymphatic system</vt:lpstr>
      <vt:lpstr>Lack of sleep makes you negative</vt:lpstr>
      <vt:lpstr>Lack of sleep impairs memory</vt:lpstr>
      <vt:lpstr>Sleep:  get “gist,” drop details</vt:lpstr>
      <vt:lpstr>Sleep improves insight</vt:lpstr>
      <vt:lpstr>Patient H.M.</vt:lpstr>
      <vt:lpstr>Alzheimer’s disease</vt:lpstr>
      <vt:lpstr>Henry</vt:lpstr>
      <vt:lpstr>Illuminated Wilderness: Memory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and the Brain</dc:title>
  <dc:creator>William Griesar</dc:creator>
  <cp:lastModifiedBy>William Griesar</cp:lastModifiedBy>
  <cp:revision>52</cp:revision>
  <dcterms:created xsi:type="dcterms:W3CDTF">2015-09-01T18:42:11Z</dcterms:created>
  <dcterms:modified xsi:type="dcterms:W3CDTF">2018-01-31T22:15:55Z</dcterms:modified>
</cp:coreProperties>
</file>