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tiff" ContentType="image/tiff"/>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16"/>
  </p:notesMasterIdLst>
  <p:sldIdLst>
    <p:sldId id="272" r:id="rId3"/>
    <p:sldId id="274" r:id="rId4"/>
    <p:sldId id="273" r:id="rId5"/>
    <p:sldId id="277" r:id="rId6"/>
    <p:sldId id="287" r:id="rId7"/>
    <p:sldId id="293" r:id="rId8"/>
    <p:sldId id="294" r:id="rId9"/>
    <p:sldId id="295" r:id="rId10"/>
    <p:sldId id="296" r:id="rId11"/>
    <p:sldId id="297" r:id="rId12"/>
    <p:sldId id="298" r:id="rId13"/>
    <p:sldId id="299" r:id="rId14"/>
    <p:sldId id="30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6" d="100"/>
          <a:sy n="96" d="100"/>
        </p:scale>
        <p:origin x="-7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F4933-0B18-46AE-AC8C-8DB66E16AD9D}" type="datetimeFigureOut">
              <a:rPr lang="en-US" smtClean="0"/>
              <a:t>1/31/18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013A1E-8950-42CD-8779-E95354D40897}" type="slidenum">
              <a:rPr lang="en-US" smtClean="0"/>
              <a:t>‹#›</a:t>
            </a:fld>
            <a:endParaRPr lang="en-US"/>
          </a:p>
        </p:txBody>
      </p:sp>
    </p:spTree>
    <p:extLst>
      <p:ext uri="{BB962C8B-B14F-4D97-AF65-F5344CB8AC3E}">
        <p14:creationId xmlns:p14="http://schemas.microsoft.com/office/powerpoint/2010/main" val="133648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Artist</a:t>
            </a:r>
            <a:r>
              <a:rPr lang="en-US" baseline="0" dirty="0" smtClean="0"/>
              <a:t> Odile Crick, who studied at St. Martins School of Art and then at the Royal College of Art where she was top of her class.  Influenced by Matisse and painted mostly nudes.  Always artists staying over and mingling with the scientists who also came for parties.  Friends with numerous artists, including Francoise </a:t>
            </a:r>
            <a:r>
              <a:rPr lang="en-US" baseline="0" dirty="0" err="1" smtClean="0"/>
              <a:t>Gilot</a:t>
            </a:r>
            <a:r>
              <a:rPr lang="en-US" baseline="0" dirty="0" smtClean="0"/>
              <a:t> and </a:t>
            </a:r>
            <a:r>
              <a:rPr lang="en-US" dirty="0" smtClean="0"/>
              <a:t>Niki de Saint </a:t>
            </a:r>
            <a:r>
              <a:rPr lang="en-US" dirty="0" err="1" smtClean="0"/>
              <a:t>Phalle</a:t>
            </a:r>
            <a:r>
              <a:rPr lang="en-US" dirty="0" smtClean="0"/>
              <a:t> when living in La</a:t>
            </a:r>
            <a:r>
              <a:rPr lang="en-US" baseline="0" dirty="0" smtClean="0"/>
              <a:t> Jolla, CA </a:t>
            </a:r>
          </a:p>
          <a:p>
            <a:endParaRPr lang="en-US" baseline="0" dirty="0" smtClean="0"/>
          </a:p>
          <a:p>
            <a:r>
              <a:rPr lang="en-US" baseline="0" dirty="0" smtClean="0"/>
              <a:t>Scientist Francis Crick who studied at University College London, studying Physics, joined the war effort and innovated in minesweeping, became a graduate student in biology at </a:t>
            </a:r>
            <a:r>
              <a:rPr lang="en-US" dirty="0" smtClean="0"/>
              <a:t>Cavendish Laboratory at Cambridge.</a:t>
            </a:r>
            <a:r>
              <a:rPr lang="en-US" baseline="0" dirty="0" smtClean="0"/>
              <a:t>  Graduate work on helical structures of hemoglobin protein, contributed to solving the structure of DNA, hypothesizing that DNA was a code and later in 1958 proposed the ‘Central Dogma of Molecular Biology’ which changed the logic of the field.  Moved to city outside San Diego and started studying the brain.</a:t>
            </a:r>
            <a:endParaRPr lang="en-US" dirty="0"/>
          </a:p>
        </p:txBody>
      </p:sp>
      <p:sp>
        <p:nvSpPr>
          <p:cNvPr id="4" name="Slide Number Placeholder 3"/>
          <p:cNvSpPr>
            <a:spLocks noGrp="1"/>
          </p:cNvSpPr>
          <p:nvPr>
            <p:ph type="sldNum" sz="quarter" idx="10"/>
          </p:nvPr>
        </p:nvSpPr>
        <p:spPr/>
        <p:txBody>
          <a:bodyPr/>
          <a:lstStyle/>
          <a:p>
            <a:fld id="{2C013A1E-8950-42CD-8779-E95354D40897}" type="slidenum">
              <a:rPr lang="en-US" smtClean="0"/>
              <a:t>2</a:t>
            </a:fld>
            <a:endParaRPr lang="en-US"/>
          </a:p>
        </p:txBody>
      </p:sp>
    </p:spTree>
    <p:extLst>
      <p:ext uri="{BB962C8B-B14F-4D97-AF65-F5344CB8AC3E}">
        <p14:creationId xmlns:p14="http://schemas.microsoft.com/office/powerpoint/2010/main" val="19272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8B00EE-E502-7541-A34B-10ACD9C6658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7585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a model – which was wrong</a:t>
            </a:r>
          </a:p>
          <a:p>
            <a:r>
              <a:rPr lang="en-US" baseline="0" dirty="0" smtClean="0"/>
              <a:t>Built and tinkered with a second model (sculpture)</a:t>
            </a:r>
          </a:p>
          <a:p>
            <a:r>
              <a:rPr lang="en-US" baseline="0" dirty="0" smtClean="0"/>
              <a:t>Changed 18 degrees to 36 degrees – the base pairs fit!</a:t>
            </a:r>
          </a:p>
          <a:p>
            <a:r>
              <a:rPr lang="en-US" baseline="0" dirty="0" smtClean="0"/>
              <a:t>Major and minor groove</a:t>
            </a:r>
          </a:p>
          <a:p>
            <a:r>
              <a:rPr lang="en-US" baseline="0" dirty="0" smtClean="0"/>
              <a:t>Helixes twist in opposite directions allowing the base pairs to fit inside</a:t>
            </a:r>
          </a:p>
          <a:p>
            <a:endParaRPr lang="en-US" baseline="0" dirty="0" smtClean="0"/>
          </a:p>
          <a:p>
            <a:r>
              <a:rPr lang="en-US" baseline="0" dirty="0" smtClean="0"/>
              <a:t>How to communicate an idea simply?  Drew a simple sketch (left) and Odile transformed it into the diagram you see on the right.  Published in Nature in 1953 along with to other papers.</a:t>
            </a:r>
          </a:p>
        </p:txBody>
      </p:sp>
      <p:sp>
        <p:nvSpPr>
          <p:cNvPr id="4" name="Slide Number Placeholder 3"/>
          <p:cNvSpPr>
            <a:spLocks noGrp="1"/>
          </p:cNvSpPr>
          <p:nvPr>
            <p:ph type="sldNum" sz="quarter" idx="10"/>
          </p:nvPr>
        </p:nvSpPr>
        <p:spPr/>
        <p:txBody>
          <a:bodyPr/>
          <a:lstStyle/>
          <a:p>
            <a:fld id="{2C013A1E-8950-42CD-8779-E95354D40897}" type="slidenum">
              <a:rPr lang="en-US" smtClean="0"/>
              <a:t>3</a:t>
            </a:fld>
            <a:endParaRPr lang="en-US"/>
          </a:p>
        </p:txBody>
      </p:sp>
    </p:spTree>
    <p:extLst>
      <p:ext uri="{BB962C8B-B14F-4D97-AF65-F5344CB8AC3E}">
        <p14:creationId xmlns:p14="http://schemas.microsoft.com/office/powerpoint/2010/main" val="269168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5138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8360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66064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61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EB67F-C2F0-2C47-8FAA-F6440A2FF26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5574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6316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D51A1-4266-4741-821D-FFCFE88EF6C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9107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643491-A412-0444-87D2-C94D645E79DB}"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3365766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643491-A412-0444-87D2-C94D645E79DB}"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26783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643491-A412-0444-87D2-C94D645E79DB}"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3895139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04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604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076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698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678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427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747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3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643491-A412-0444-87D2-C94D645E79DB}"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3514248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326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688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203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65163207"/>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643491-A412-0444-87D2-C94D645E79DB}"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164368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643491-A412-0444-87D2-C94D645E79DB}"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338472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643491-A412-0444-87D2-C94D645E79DB}" type="datetimeFigureOut">
              <a:rPr lang="en-US" smtClean="0"/>
              <a:t>1/31/18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371733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643491-A412-0444-87D2-C94D645E79DB}" type="datetimeFigureOut">
              <a:rPr lang="en-US" smtClean="0"/>
              <a:t>1/31/18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259689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43491-A412-0444-87D2-C94D645E79DB}" type="datetimeFigureOut">
              <a:rPr lang="en-US" smtClean="0"/>
              <a:t>1/31/18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293632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643491-A412-0444-87D2-C94D645E79DB}"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852162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643491-A412-0444-87D2-C94D645E79DB}"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0B7F3-ED89-564D-8F85-DD87E58382A3}" type="slidenum">
              <a:rPr lang="en-US" smtClean="0"/>
              <a:t>‹#›</a:t>
            </a:fld>
            <a:endParaRPr lang="en-US"/>
          </a:p>
        </p:txBody>
      </p:sp>
    </p:spTree>
    <p:extLst>
      <p:ext uri="{BB962C8B-B14F-4D97-AF65-F5344CB8AC3E}">
        <p14:creationId xmlns:p14="http://schemas.microsoft.com/office/powerpoint/2010/main" val="21502161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43491-A412-0444-87D2-C94D645E79DB}" type="datetimeFigureOut">
              <a:rPr lang="en-US" smtClean="0"/>
              <a:t>1/31/18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0B7F3-ED89-564D-8F85-DD87E58382A3}" type="slidenum">
              <a:rPr lang="en-US" smtClean="0"/>
              <a:t>‹#›</a:t>
            </a:fld>
            <a:endParaRPr lang="en-US"/>
          </a:p>
        </p:txBody>
      </p:sp>
    </p:spTree>
    <p:extLst>
      <p:ext uri="{BB962C8B-B14F-4D97-AF65-F5344CB8AC3E}">
        <p14:creationId xmlns:p14="http://schemas.microsoft.com/office/powerpoint/2010/main" val="2430510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11210-743C-504D-9D69-1C18487A36E7}" type="datetimeFigureOut">
              <a:rPr lang="en-US" smtClean="0">
                <a:solidFill>
                  <a:prstClr val="black">
                    <a:tint val="75000"/>
                  </a:prstClr>
                </a:solidFill>
              </a:rPr>
              <a:pPr/>
              <a:t>1/31/18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A6F94-7E09-BF4D-842F-B5BDD7B64D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6589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microsoft.com/office/2007/relationships/hdphoto" Target="../media/hdphoto1.wdp"/><Relationship Id="rId6" Type="http://schemas.openxmlformats.org/officeDocument/2006/relationships/image" Target="../media/image22.png"/><Relationship Id="rId7" Type="http://schemas.microsoft.com/office/2007/relationships/hdphoto" Target="../media/hdphoto2.wdp"/><Relationship Id="rId8" Type="http://schemas.openxmlformats.org/officeDocument/2006/relationships/image" Target="../media/image23.png"/><Relationship Id="rId9" Type="http://schemas.microsoft.com/office/2007/relationships/hdphoto" Target="../media/hdphoto3.wdp"/><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jpg"/><Relationship Id="rId8" Type="http://schemas.openxmlformats.org/officeDocument/2006/relationships/image" Target="../media/image32.tiff"/><Relationship Id="rId9" Type="http://schemas.openxmlformats.org/officeDocument/2006/relationships/image" Target="../media/image33.png"/><Relationship Id="rId10" Type="http://schemas.microsoft.com/office/2007/relationships/hdphoto" Target="../media/hdphoto4.wdp"/><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xml"/><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46" y="1689652"/>
            <a:ext cx="9184745" cy="5168348"/>
          </a:xfrm>
        </p:spPr>
      </p:pic>
      <p:sp>
        <p:nvSpPr>
          <p:cNvPr id="11" name="Rectangle 10"/>
          <p:cNvSpPr/>
          <p:nvPr/>
        </p:nvSpPr>
        <p:spPr>
          <a:xfrm>
            <a:off x="-40746" y="5971576"/>
            <a:ext cx="1998754" cy="588250"/>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15934" y="4253948"/>
            <a:ext cx="5323263" cy="2305878"/>
          </a:xfrm>
          <a:prstGeom prst="rect">
            <a:avLst/>
          </a:prstGeom>
          <a:solidFill>
            <a:schemeClr val="tx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274638"/>
            <a:ext cx="9144000" cy="1216232"/>
          </a:xfrm>
          <a:prstGeom prst="rect">
            <a:avLst/>
          </a:prstGeom>
          <a:solidFill>
            <a:schemeClr val="tx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smtClean="0">
                <a:solidFill>
                  <a:schemeClr val="bg1"/>
                </a:solidFill>
              </a:rPr>
              <a:t>Illuminated Wilderness: Memory</a:t>
            </a:r>
            <a:endParaRPr lang="en-US" b="1" dirty="0">
              <a:solidFill>
                <a:schemeClr val="bg1"/>
              </a:solidFill>
            </a:endParaRPr>
          </a:p>
        </p:txBody>
      </p:sp>
      <p:sp>
        <p:nvSpPr>
          <p:cNvPr id="8" name="TextBox 7"/>
          <p:cNvSpPr txBox="1"/>
          <p:nvPr/>
        </p:nvSpPr>
        <p:spPr>
          <a:xfrm>
            <a:off x="3850458" y="4637445"/>
            <a:ext cx="4854214" cy="1538883"/>
          </a:xfrm>
          <a:prstGeom prst="rect">
            <a:avLst/>
          </a:prstGeom>
          <a:noFill/>
        </p:spPr>
        <p:txBody>
          <a:bodyPr wrap="none" rtlCol="0">
            <a:spAutoFit/>
          </a:bodyPr>
          <a:lstStyle/>
          <a:p>
            <a:r>
              <a:rPr lang="en-US" sz="2000" dirty="0" smtClean="0">
                <a:solidFill>
                  <a:schemeClr val="bg1"/>
                </a:solidFill>
              </a:rPr>
              <a:t>ART + SCIENCE </a:t>
            </a:r>
          </a:p>
          <a:p>
            <a:endParaRPr lang="en-US" sz="2000" dirty="0" smtClean="0">
              <a:solidFill>
                <a:schemeClr val="bg1"/>
              </a:solidFill>
            </a:endParaRPr>
          </a:p>
          <a:p>
            <a:r>
              <a:rPr lang="en-US" dirty="0" smtClean="0">
                <a:solidFill>
                  <a:schemeClr val="bg1"/>
                </a:solidFill>
              </a:rPr>
              <a:t>Kindra Crick</a:t>
            </a:r>
          </a:p>
          <a:p>
            <a:r>
              <a:rPr lang="en-US" dirty="0" smtClean="0">
                <a:solidFill>
                  <a:schemeClr val="bg1"/>
                </a:solidFill>
              </a:rPr>
              <a:t>Dr. John Harkness, WSU Vancouver</a:t>
            </a:r>
          </a:p>
          <a:p>
            <a:r>
              <a:rPr lang="en-US" dirty="0" smtClean="0">
                <a:solidFill>
                  <a:schemeClr val="bg1"/>
                </a:solidFill>
              </a:rPr>
              <a:t>Jeff </a:t>
            </a:r>
            <a:r>
              <a:rPr lang="en-US" dirty="0" err="1" smtClean="0">
                <a:solidFill>
                  <a:schemeClr val="bg1"/>
                </a:solidFill>
              </a:rPr>
              <a:t>Leake</a:t>
            </a:r>
            <a:r>
              <a:rPr lang="en-US" dirty="0">
                <a:solidFill>
                  <a:schemeClr val="bg1"/>
                </a:solidFill>
              </a:rPr>
              <a:t> </a:t>
            </a:r>
            <a:r>
              <a:rPr lang="en-US" dirty="0" smtClean="0">
                <a:solidFill>
                  <a:schemeClr val="bg1"/>
                </a:solidFill>
              </a:rPr>
              <a:t>&amp; Dr. Bill </a:t>
            </a:r>
            <a:r>
              <a:rPr lang="en-US" dirty="0" err="1" smtClean="0">
                <a:solidFill>
                  <a:schemeClr val="bg1"/>
                </a:solidFill>
              </a:rPr>
              <a:t>Griesar</a:t>
            </a:r>
            <a:r>
              <a:rPr lang="en-US" dirty="0" smtClean="0">
                <a:solidFill>
                  <a:schemeClr val="bg1"/>
                </a:solidFill>
              </a:rPr>
              <a:t> from NW Noggin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 y="6097638"/>
            <a:ext cx="1785761" cy="356004"/>
          </a:xfrm>
          <a:prstGeom prst="rect">
            <a:avLst/>
          </a:prstGeom>
        </p:spPr>
      </p:pic>
    </p:spTree>
    <p:extLst>
      <p:ext uri="{BB962C8B-B14F-4D97-AF65-F5344CB8AC3E}">
        <p14:creationId xmlns:p14="http://schemas.microsoft.com/office/powerpoint/2010/main" val="37827770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5425" y="1404257"/>
            <a:ext cx="7079219" cy="5124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prstClr val="white"/>
                </a:solidFill>
              </a:rPr>
              <a:t>oxidative </a:t>
            </a:r>
          </a:p>
        </p:txBody>
      </p:sp>
      <p:cxnSp>
        <p:nvCxnSpPr>
          <p:cNvPr id="10" name="Straight Connector 9"/>
          <p:cNvCxnSpPr/>
          <p:nvPr/>
        </p:nvCxnSpPr>
        <p:spPr>
          <a:xfrm flipV="1">
            <a:off x="2191977" y="5919476"/>
            <a:ext cx="4454721" cy="31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91977" y="2513722"/>
            <a:ext cx="2939" cy="3438020"/>
          </a:xfrm>
          <a:prstGeom prst="line">
            <a:avLst/>
          </a:prstGeom>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xmlns="" id="{CD264C15-A6A1-0D47-A6BA-F1F08E6E1966}"/>
              </a:ext>
            </a:extLst>
          </p:cNvPr>
          <p:cNvGrpSpPr/>
          <p:nvPr/>
        </p:nvGrpSpPr>
        <p:grpSpPr>
          <a:xfrm>
            <a:off x="6813811" y="3106352"/>
            <a:ext cx="1817092" cy="2351139"/>
            <a:chOff x="6813811" y="3206398"/>
            <a:chExt cx="1817092" cy="2351139"/>
          </a:xfrm>
        </p:grpSpPr>
        <p:sp>
          <p:nvSpPr>
            <p:cNvPr id="17" name="TextBox 16"/>
            <p:cNvSpPr txBox="1"/>
            <p:nvPr/>
          </p:nvSpPr>
          <p:spPr>
            <a:xfrm>
              <a:off x="6813811" y="4849651"/>
              <a:ext cx="1817092" cy="707886"/>
            </a:xfrm>
            <a:prstGeom prst="rect">
              <a:avLst/>
            </a:prstGeom>
            <a:noFill/>
            <a:ln>
              <a:noFill/>
            </a:ln>
          </p:spPr>
          <p:txBody>
            <a:bodyPr wrap="square" rtlCol="0">
              <a:spAutoFit/>
            </a:bodyPr>
            <a:lstStyle/>
            <a:p>
              <a:r>
                <a:rPr lang="en-US" sz="2000">
                  <a:solidFill>
                    <a:srgbClr val="348030"/>
                  </a:solidFill>
                  <a:latin typeface="Arial"/>
                  <a:cs typeface="Arial"/>
                </a:rPr>
                <a:t>  PNN</a:t>
              </a:r>
            </a:p>
            <a:p>
              <a:r>
                <a:rPr lang="en-US" sz="2000">
                  <a:solidFill>
                    <a:srgbClr val="348030"/>
                  </a:solidFill>
                  <a:latin typeface="Arial"/>
                  <a:cs typeface="Arial"/>
                </a:rPr>
                <a:t>intensity</a:t>
              </a:r>
            </a:p>
          </p:txBody>
        </p:sp>
        <p:cxnSp>
          <p:nvCxnSpPr>
            <p:cNvPr id="32" name="Straight Arrow Connector 31"/>
            <p:cNvCxnSpPr/>
            <p:nvPr/>
          </p:nvCxnSpPr>
          <p:spPr>
            <a:xfrm flipV="1">
              <a:off x="7371709" y="3206398"/>
              <a:ext cx="0" cy="1517604"/>
            </a:xfrm>
            <a:prstGeom prst="straightConnector1">
              <a:avLst/>
            </a:prstGeom>
            <a:ln w="57150" cmpd="sng">
              <a:solidFill>
                <a:srgbClr val="348030"/>
              </a:solidFill>
              <a:tailEnd type="arrow"/>
            </a:ln>
          </p:spPr>
          <p:style>
            <a:lnRef idx="2">
              <a:schemeClr val="accent2"/>
            </a:lnRef>
            <a:fillRef idx="0">
              <a:schemeClr val="accent2"/>
            </a:fillRef>
            <a:effectRef idx="1">
              <a:schemeClr val="accent2"/>
            </a:effectRef>
            <a:fontRef idx="minor">
              <a:schemeClr val="tx1"/>
            </a:fontRef>
          </p:style>
        </p:cxnSp>
      </p:grpSp>
      <p:sp>
        <p:nvSpPr>
          <p:cNvPr id="18" name="Rectangle 17"/>
          <p:cNvSpPr/>
          <p:nvPr/>
        </p:nvSpPr>
        <p:spPr>
          <a:xfrm>
            <a:off x="3958304" y="2514746"/>
            <a:ext cx="894896" cy="3399919"/>
          </a:xfrm>
          <a:prstGeom prst="rect">
            <a:avLst/>
          </a:prstGeom>
          <a:solidFill>
            <a:schemeClr val="tx1">
              <a:lumMod val="50000"/>
              <a:lumOff val="5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3551892" y="5932176"/>
            <a:ext cx="723425" cy="369332"/>
          </a:xfrm>
          <a:prstGeom prst="rect">
            <a:avLst/>
          </a:prstGeom>
          <a:noFill/>
        </p:spPr>
        <p:txBody>
          <a:bodyPr wrap="none" rtlCol="0">
            <a:spAutoFit/>
          </a:bodyPr>
          <a:lstStyle/>
          <a:p>
            <a:r>
              <a:rPr lang="en-US">
                <a:solidFill>
                  <a:prstClr val="black"/>
                </a:solidFill>
                <a:latin typeface="Arial"/>
                <a:cs typeface="Arial"/>
              </a:rPr>
              <a:t>ZT12</a:t>
            </a:r>
          </a:p>
        </p:txBody>
      </p:sp>
      <p:sp>
        <p:nvSpPr>
          <p:cNvPr id="24" name="TextBox 23"/>
          <p:cNvSpPr txBox="1"/>
          <p:nvPr/>
        </p:nvSpPr>
        <p:spPr>
          <a:xfrm>
            <a:off x="2768641" y="5926341"/>
            <a:ext cx="595047" cy="369332"/>
          </a:xfrm>
          <a:prstGeom prst="rect">
            <a:avLst/>
          </a:prstGeom>
          <a:noFill/>
        </p:spPr>
        <p:txBody>
          <a:bodyPr wrap="none" rtlCol="0">
            <a:spAutoFit/>
          </a:bodyPr>
          <a:lstStyle/>
          <a:p>
            <a:r>
              <a:rPr lang="en-US">
                <a:solidFill>
                  <a:prstClr val="black"/>
                </a:solidFill>
                <a:latin typeface="Arial"/>
                <a:cs typeface="Arial"/>
              </a:rPr>
              <a:t>ZT0</a:t>
            </a:r>
          </a:p>
        </p:txBody>
      </p:sp>
      <p:sp>
        <p:nvSpPr>
          <p:cNvPr id="29" name="Rectangle 28"/>
          <p:cNvSpPr/>
          <p:nvPr/>
        </p:nvSpPr>
        <p:spPr>
          <a:xfrm>
            <a:off x="5772667" y="2525598"/>
            <a:ext cx="859403" cy="3387220"/>
          </a:xfrm>
          <a:prstGeom prst="rect">
            <a:avLst/>
          </a:prstGeom>
          <a:solidFill>
            <a:schemeClr val="tx1">
              <a:lumMod val="50000"/>
              <a:lumOff val="5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5274429" y="5921630"/>
            <a:ext cx="723425" cy="369332"/>
          </a:xfrm>
          <a:prstGeom prst="rect">
            <a:avLst/>
          </a:prstGeom>
          <a:noFill/>
        </p:spPr>
        <p:txBody>
          <a:bodyPr wrap="none" rtlCol="0">
            <a:spAutoFit/>
          </a:bodyPr>
          <a:lstStyle/>
          <a:p>
            <a:r>
              <a:rPr lang="en-US">
                <a:solidFill>
                  <a:prstClr val="black"/>
                </a:solidFill>
                <a:latin typeface="Arial"/>
                <a:cs typeface="Arial"/>
              </a:rPr>
              <a:t>ZT12</a:t>
            </a:r>
          </a:p>
        </p:txBody>
      </p:sp>
      <p:sp>
        <p:nvSpPr>
          <p:cNvPr id="31" name="TextBox 30"/>
          <p:cNvSpPr txBox="1"/>
          <p:nvPr/>
        </p:nvSpPr>
        <p:spPr>
          <a:xfrm>
            <a:off x="4447756" y="5913641"/>
            <a:ext cx="595047" cy="369332"/>
          </a:xfrm>
          <a:prstGeom prst="rect">
            <a:avLst/>
          </a:prstGeom>
          <a:noFill/>
        </p:spPr>
        <p:txBody>
          <a:bodyPr wrap="none" rtlCol="0">
            <a:spAutoFit/>
          </a:bodyPr>
          <a:lstStyle/>
          <a:p>
            <a:r>
              <a:rPr lang="en-US">
                <a:solidFill>
                  <a:prstClr val="black"/>
                </a:solidFill>
                <a:latin typeface="Arial"/>
                <a:cs typeface="Arial"/>
              </a:rPr>
              <a:t>ZT0</a:t>
            </a:r>
          </a:p>
        </p:txBody>
      </p:sp>
      <p:sp>
        <p:nvSpPr>
          <p:cNvPr id="25" name="TextBox 24"/>
          <p:cNvSpPr txBox="1"/>
          <p:nvPr/>
        </p:nvSpPr>
        <p:spPr>
          <a:xfrm>
            <a:off x="4845062" y="5572627"/>
            <a:ext cx="1101266" cy="369332"/>
          </a:xfrm>
          <a:prstGeom prst="rect">
            <a:avLst/>
          </a:prstGeom>
          <a:noFill/>
        </p:spPr>
        <p:txBody>
          <a:bodyPr wrap="square" rtlCol="0">
            <a:spAutoFit/>
          </a:bodyPr>
          <a:lstStyle/>
          <a:p>
            <a:r>
              <a:rPr lang="en-US">
                <a:solidFill>
                  <a:srgbClr val="C0504D">
                    <a:lumMod val="75000"/>
                  </a:srgbClr>
                </a:solidFill>
                <a:latin typeface="Arial"/>
                <a:cs typeface="Arial"/>
              </a:rPr>
              <a:t>SLEEP</a:t>
            </a:r>
          </a:p>
        </p:txBody>
      </p:sp>
      <p:sp>
        <p:nvSpPr>
          <p:cNvPr id="34" name="TextBox 33"/>
          <p:cNvSpPr txBox="1"/>
          <p:nvPr/>
        </p:nvSpPr>
        <p:spPr>
          <a:xfrm>
            <a:off x="3063581" y="5595109"/>
            <a:ext cx="1101266" cy="369332"/>
          </a:xfrm>
          <a:prstGeom prst="rect">
            <a:avLst/>
          </a:prstGeom>
          <a:noFill/>
        </p:spPr>
        <p:txBody>
          <a:bodyPr wrap="square" rtlCol="0">
            <a:spAutoFit/>
          </a:bodyPr>
          <a:lstStyle/>
          <a:p>
            <a:r>
              <a:rPr lang="en-US">
                <a:solidFill>
                  <a:srgbClr val="C0504D">
                    <a:lumMod val="75000"/>
                  </a:srgbClr>
                </a:solidFill>
                <a:latin typeface="Arial"/>
                <a:cs typeface="Arial"/>
              </a:rPr>
              <a:t>SLEEP</a:t>
            </a:r>
          </a:p>
        </p:txBody>
      </p:sp>
      <p:sp>
        <p:nvSpPr>
          <p:cNvPr id="36" name="TextBox 35"/>
          <p:cNvSpPr txBox="1"/>
          <p:nvPr/>
        </p:nvSpPr>
        <p:spPr>
          <a:xfrm rot="16200000">
            <a:off x="3789736" y="5226285"/>
            <a:ext cx="1101266" cy="369332"/>
          </a:xfrm>
          <a:prstGeom prst="rect">
            <a:avLst/>
          </a:prstGeom>
          <a:noFill/>
        </p:spPr>
        <p:txBody>
          <a:bodyPr wrap="square" rtlCol="0">
            <a:spAutoFit/>
          </a:bodyPr>
          <a:lstStyle/>
          <a:p>
            <a:r>
              <a:rPr lang="en-US">
                <a:solidFill>
                  <a:srgbClr val="C0504D">
                    <a:lumMod val="75000"/>
                  </a:srgbClr>
                </a:solidFill>
                <a:latin typeface="Arial"/>
                <a:cs typeface="Arial"/>
              </a:rPr>
              <a:t>WAKE</a:t>
            </a:r>
          </a:p>
        </p:txBody>
      </p:sp>
      <p:sp>
        <p:nvSpPr>
          <p:cNvPr id="37" name="TextBox 36"/>
          <p:cNvSpPr txBox="1"/>
          <p:nvPr/>
        </p:nvSpPr>
        <p:spPr>
          <a:xfrm rot="16200000">
            <a:off x="5653127" y="5215619"/>
            <a:ext cx="1101266" cy="369332"/>
          </a:xfrm>
          <a:prstGeom prst="rect">
            <a:avLst/>
          </a:prstGeom>
          <a:noFill/>
        </p:spPr>
        <p:txBody>
          <a:bodyPr wrap="square" rtlCol="0">
            <a:spAutoFit/>
          </a:bodyPr>
          <a:lstStyle/>
          <a:p>
            <a:r>
              <a:rPr lang="en-US">
                <a:solidFill>
                  <a:srgbClr val="C0504D">
                    <a:lumMod val="75000"/>
                  </a:srgbClr>
                </a:solidFill>
                <a:latin typeface="Arial"/>
                <a:cs typeface="Arial"/>
              </a:rPr>
              <a:t>WAKE</a:t>
            </a:r>
          </a:p>
        </p:txBody>
      </p:sp>
      <p:sp>
        <p:nvSpPr>
          <p:cNvPr id="39" name="TextBox 38"/>
          <p:cNvSpPr txBox="1"/>
          <p:nvPr/>
        </p:nvSpPr>
        <p:spPr>
          <a:xfrm>
            <a:off x="6299474" y="5908930"/>
            <a:ext cx="595047" cy="369332"/>
          </a:xfrm>
          <a:prstGeom prst="rect">
            <a:avLst/>
          </a:prstGeom>
          <a:noFill/>
        </p:spPr>
        <p:txBody>
          <a:bodyPr wrap="none" rtlCol="0">
            <a:spAutoFit/>
          </a:bodyPr>
          <a:lstStyle/>
          <a:p>
            <a:r>
              <a:rPr lang="en-US">
                <a:solidFill>
                  <a:prstClr val="black"/>
                </a:solidFill>
                <a:latin typeface="Arial"/>
                <a:cs typeface="Arial"/>
              </a:rPr>
              <a:t>ZT0</a:t>
            </a:r>
          </a:p>
        </p:txBody>
      </p:sp>
      <p:pic>
        <p:nvPicPr>
          <p:cNvPr id="6" name="Picture 5" descr="Screen Shot 2016-09-16 at 4.11.4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9903" y="1708534"/>
            <a:ext cx="883977" cy="794338"/>
          </a:xfrm>
          <a:prstGeom prst="rect">
            <a:avLst/>
          </a:prstGeom>
          <a:solidFill>
            <a:schemeClr val="bg1"/>
          </a:solidFill>
        </p:spPr>
      </p:pic>
      <p:sp>
        <p:nvSpPr>
          <p:cNvPr id="47" name="Rectangle 46"/>
          <p:cNvSpPr/>
          <p:nvPr/>
        </p:nvSpPr>
        <p:spPr>
          <a:xfrm>
            <a:off x="2206013" y="2522676"/>
            <a:ext cx="859403" cy="3412521"/>
          </a:xfrm>
          <a:prstGeom prst="rect">
            <a:avLst/>
          </a:prstGeom>
          <a:solidFill>
            <a:schemeClr val="tx1">
              <a:lumMod val="50000"/>
              <a:lumOff val="5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641" r="100000"/>
                    </a14:imgEffect>
                  </a14:imgLayer>
                </a14:imgProps>
              </a:ext>
            </a:extLst>
          </a:blip>
          <a:srcRect l="15498" t="-5184" r="14722" b="-344"/>
          <a:stretch/>
        </p:blipFill>
        <p:spPr>
          <a:xfrm>
            <a:off x="2191977" y="2867214"/>
            <a:ext cx="4440093" cy="3078571"/>
          </a:xfrm>
          <a:prstGeom prst="rect">
            <a:avLst/>
          </a:prstGeom>
        </p:spPr>
      </p:pic>
      <p:pic>
        <p:nvPicPr>
          <p:cNvPr id="7" name="Picture 6" descr="Screen Shot 2016-09-16 at 4.12.45 PM.png"/>
          <p:cNvPicPr>
            <a:picLocks noChangeAspect="1"/>
          </p:cNvPicPr>
          <p:nvPr/>
        </p:nvPicPr>
        <p:blipFill rotWithShape="1">
          <a:blip r:embed="rId6">
            <a:extLst>
              <a:ext uri="{BEBA8EAE-BF5A-486C-A8C5-ECC9F3942E4B}">
                <a14:imgProps xmlns:a14="http://schemas.microsoft.com/office/drawing/2010/main">
                  <a14:imgLayer r:embed="rId7">
                    <a14:imgEffect>
                      <a14:backgroundRemoval t="3617" b="100000" l="5605" r="84586"/>
                    </a14:imgEffect>
                  </a14:imgLayer>
                </a14:imgProps>
              </a:ext>
              <a:ext uri="{28A0092B-C50C-407E-A947-70E740481C1C}">
                <a14:useLocalDpi xmlns:a14="http://schemas.microsoft.com/office/drawing/2010/main" val="0"/>
              </a:ext>
            </a:extLst>
          </a:blip>
          <a:srcRect l="6828" t="7546" r="31900"/>
          <a:stretch/>
        </p:blipFill>
        <p:spPr>
          <a:xfrm>
            <a:off x="2160479" y="1695447"/>
            <a:ext cx="878358" cy="842480"/>
          </a:xfrm>
          <a:prstGeom prst="rect">
            <a:avLst/>
          </a:prstGeom>
          <a:effectLst>
            <a:outerShdw blurRad="50800" dist="76200" dir="2700000" algn="tl" rotWithShape="0">
              <a:prstClr val="black">
                <a:alpha val="40000"/>
              </a:prstClr>
            </a:outerShdw>
          </a:effectLst>
        </p:spPr>
      </p:pic>
      <p:sp>
        <p:nvSpPr>
          <p:cNvPr id="33" name="TextBox 32"/>
          <p:cNvSpPr txBox="1"/>
          <p:nvPr/>
        </p:nvSpPr>
        <p:spPr>
          <a:xfrm rot="16200000">
            <a:off x="2073743" y="5227493"/>
            <a:ext cx="1101266" cy="369332"/>
          </a:xfrm>
          <a:prstGeom prst="rect">
            <a:avLst/>
          </a:prstGeom>
          <a:noFill/>
        </p:spPr>
        <p:txBody>
          <a:bodyPr wrap="square" rtlCol="0">
            <a:spAutoFit/>
          </a:bodyPr>
          <a:lstStyle/>
          <a:p>
            <a:r>
              <a:rPr lang="en-US">
                <a:solidFill>
                  <a:srgbClr val="C0504D">
                    <a:lumMod val="75000"/>
                  </a:srgbClr>
                </a:solidFill>
                <a:latin typeface="Arial"/>
                <a:cs typeface="Arial"/>
              </a:rPr>
              <a:t>WAKE</a:t>
            </a:r>
          </a:p>
        </p:txBody>
      </p:sp>
      <p:grpSp>
        <p:nvGrpSpPr>
          <p:cNvPr id="40" name="Group 39"/>
          <p:cNvGrpSpPr/>
          <p:nvPr/>
        </p:nvGrpSpPr>
        <p:grpSpPr>
          <a:xfrm>
            <a:off x="954406" y="2971919"/>
            <a:ext cx="1268590" cy="2485572"/>
            <a:chOff x="7294932" y="2326372"/>
            <a:chExt cx="1268590" cy="2485572"/>
          </a:xfrm>
        </p:grpSpPr>
        <p:sp>
          <p:nvSpPr>
            <p:cNvPr id="42" name="TextBox 41"/>
            <p:cNvSpPr txBox="1"/>
            <p:nvPr/>
          </p:nvSpPr>
          <p:spPr>
            <a:xfrm>
              <a:off x="7294932" y="4104058"/>
              <a:ext cx="1268590" cy="707886"/>
            </a:xfrm>
            <a:prstGeom prst="rect">
              <a:avLst/>
            </a:prstGeom>
            <a:noFill/>
          </p:spPr>
          <p:txBody>
            <a:bodyPr wrap="square" rtlCol="0">
              <a:spAutoFit/>
            </a:bodyPr>
            <a:lstStyle/>
            <a:p>
              <a:r>
                <a:rPr lang="en-US" sz="2000">
                  <a:solidFill>
                    <a:srgbClr val="0000FF"/>
                  </a:solidFill>
                  <a:latin typeface="Arial"/>
                  <a:cs typeface="Arial"/>
                </a:rPr>
                <a:t>Oxidative</a:t>
              </a:r>
              <a:r>
                <a:rPr lang="en-US" sz="2000">
                  <a:solidFill>
                    <a:srgbClr val="000090"/>
                  </a:solidFill>
                  <a:latin typeface="Arial"/>
                  <a:cs typeface="Arial"/>
                </a:rPr>
                <a:t> </a:t>
              </a:r>
            </a:p>
            <a:p>
              <a:pPr algn="ctr"/>
              <a:r>
                <a:rPr lang="en-US" sz="2000">
                  <a:solidFill>
                    <a:srgbClr val="0000FF"/>
                  </a:solidFill>
                  <a:latin typeface="Arial"/>
                  <a:cs typeface="Arial"/>
                </a:rPr>
                <a:t>stress</a:t>
              </a:r>
            </a:p>
          </p:txBody>
        </p:sp>
        <p:cxnSp>
          <p:nvCxnSpPr>
            <p:cNvPr id="35" name="Straight Arrow Connector 34"/>
            <p:cNvCxnSpPr/>
            <p:nvPr/>
          </p:nvCxnSpPr>
          <p:spPr>
            <a:xfrm flipV="1">
              <a:off x="7850047" y="2326372"/>
              <a:ext cx="0" cy="1517604"/>
            </a:xfrm>
            <a:prstGeom prst="straightConnector1">
              <a:avLst/>
            </a:prstGeom>
            <a:ln w="57150" cmpd="sng">
              <a:solidFill>
                <a:srgbClr val="0000FF"/>
              </a:solidFill>
              <a:tailEnd type="arrow"/>
            </a:ln>
          </p:spPr>
          <p:style>
            <a:lnRef idx="2">
              <a:schemeClr val="accent2"/>
            </a:lnRef>
            <a:fillRef idx="0">
              <a:schemeClr val="accent2"/>
            </a:fillRef>
            <a:effectRef idx="1">
              <a:schemeClr val="accent2"/>
            </a:effectRef>
            <a:fontRef idx="minor">
              <a:schemeClr val="tx1"/>
            </a:fontRef>
          </p:style>
        </p:cxnSp>
      </p:grpSp>
      <p:pic>
        <p:nvPicPr>
          <p:cNvPr id="43" name="Picture 42"/>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538" l="0" r="100000"/>
                    </a14:imgEffect>
                  </a14:imgLayer>
                </a14:imgProps>
              </a:ext>
            </a:extLst>
          </a:blip>
          <a:srcRect l="7689" r="22634"/>
          <a:stretch/>
        </p:blipFill>
        <p:spPr>
          <a:xfrm>
            <a:off x="2193562" y="2983066"/>
            <a:ext cx="4454720" cy="2956163"/>
          </a:xfrm>
          <a:prstGeom prst="rect">
            <a:avLst/>
          </a:prstGeom>
        </p:spPr>
      </p:pic>
      <p:sp>
        <p:nvSpPr>
          <p:cNvPr id="38" name="TextBox 37"/>
          <p:cNvSpPr txBox="1"/>
          <p:nvPr/>
        </p:nvSpPr>
        <p:spPr>
          <a:xfrm>
            <a:off x="1613963" y="223510"/>
            <a:ext cx="5851219" cy="1015663"/>
          </a:xfrm>
          <a:prstGeom prst="rect">
            <a:avLst/>
          </a:prstGeom>
          <a:noFill/>
        </p:spPr>
        <p:txBody>
          <a:bodyPr wrap="none" rtlCol="0">
            <a:spAutoFit/>
          </a:bodyPr>
          <a:lstStyle/>
          <a:p>
            <a:pPr algn="ctr"/>
            <a:r>
              <a:rPr lang="en-US" sz="3000">
                <a:solidFill>
                  <a:prstClr val="white"/>
                </a:solidFill>
                <a:latin typeface="Arial"/>
              </a:rPr>
              <a:t>Diurnal changes in PNNs may be</a:t>
            </a:r>
          </a:p>
          <a:p>
            <a:pPr algn="ctr"/>
            <a:r>
              <a:rPr lang="en-US" sz="3000">
                <a:solidFill>
                  <a:prstClr val="white"/>
                </a:solidFill>
                <a:latin typeface="Arial"/>
              </a:rPr>
              <a:t>related to oxidative stress</a:t>
            </a:r>
            <a:endParaRPr lang="en-US" sz="3000">
              <a:solidFill>
                <a:srgbClr val="F79646">
                  <a:lumMod val="60000"/>
                  <a:lumOff val="40000"/>
                </a:srgbClr>
              </a:solidFill>
              <a:latin typeface="Arial"/>
            </a:endParaRPr>
          </a:p>
        </p:txBody>
      </p:sp>
    </p:spTree>
    <p:extLst>
      <p:ext uri="{BB962C8B-B14F-4D97-AF65-F5344CB8AC3E}">
        <p14:creationId xmlns:p14="http://schemas.microsoft.com/office/powerpoint/2010/main" val="79188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20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alphaModFix/>
            <a:extLst>
              <a:ext uri="{28A0092B-C50C-407E-A947-70E740481C1C}">
                <a14:useLocalDpi xmlns:a14="http://schemas.microsoft.com/office/drawing/2010/main"/>
              </a:ext>
            </a:extLst>
          </a:blip>
          <a:srcRect t="20845"/>
          <a:stretch/>
        </p:blipFill>
        <p:spPr>
          <a:xfrm>
            <a:off x="0" y="1429555"/>
            <a:ext cx="9144000" cy="5428445"/>
          </a:xfrm>
          <a:prstGeom prst="rect">
            <a:avLst/>
          </a:prstGeom>
          <a:solidFill>
            <a:schemeClr val="tx2"/>
          </a:solidFill>
        </p:spPr>
      </p:pic>
      <p:sp>
        <p:nvSpPr>
          <p:cNvPr id="3" name="TextBox 2"/>
          <p:cNvSpPr txBox="1"/>
          <p:nvPr/>
        </p:nvSpPr>
        <p:spPr>
          <a:xfrm>
            <a:off x="597308" y="478441"/>
            <a:ext cx="7949383" cy="630942"/>
          </a:xfrm>
          <a:prstGeom prst="rect">
            <a:avLst/>
          </a:prstGeom>
          <a:noFill/>
        </p:spPr>
        <p:txBody>
          <a:bodyPr wrap="square" rtlCol="0">
            <a:spAutoFit/>
          </a:bodyPr>
          <a:lstStyle/>
          <a:p>
            <a:r>
              <a:rPr lang="en-US" sz="3500" dirty="0">
                <a:solidFill>
                  <a:prstClr val="white"/>
                </a:solidFill>
                <a:latin typeface="Arial"/>
                <a:cs typeface="Arial"/>
              </a:rPr>
              <a:t>Do PNNs fluctuate throughout the day?  </a:t>
            </a:r>
          </a:p>
        </p:txBody>
      </p:sp>
    </p:spTree>
    <p:extLst>
      <p:ext uri="{BB962C8B-B14F-4D97-AF65-F5344CB8AC3E}">
        <p14:creationId xmlns:p14="http://schemas.microsoft.com/office/powerpoint/2010/main" val="9394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8949" y="122666"/>
            <a:ext cx="813903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prstClr val="white"/>
                </a:solidFill>
              </a:rPr>
              <a:t>Diurnal Rhythm of PNN Fluctuation</a:t>
            </a:r>
          </a:p>
          <a:p>
            <a:r>
              <a:rPr lang="en-US" sz="2000" dirty="0">
                <a:solidFill>
                  <a:prstClr val="white"/>
                </a:solidFill>
              </a:rPr>
              <a:t>(Harkness, </a:t>
            </a:r>
            <a:r>
              <a:rPr lang="en-US" sz="2000" dirty="0" err="1">
                <a:solidFill>
                  <a:prstClr val="white"/>
                </a:solidFill>
              </a:rPr>
              <a:t>Wisor</a:t>
            </a:r>
            <a:r>
              <a:rPr lang="en-US" sz="2000" dirty="0">
                <a:solidFill>
                  <a:prstClr val="white"/>
                </a:solidFill>
              </a:rPr>
              <a:t>, Allen, </a:t>
            </a:r>
            <a:r>
              <a:rPr lang="en-US" sz="2000" dirty="0" err="1">
                <a:solidFill>
                  <a:prstClr val="white"/>
                </a:solidFill>
              </a:rPr>
              <a:t>Sorg</a:t>
            </a:r>
            <a:r>
              <a:rPr lang="en-US" sz="2000" dirty="0">
                <a:solidFill>
                  <a:prstClr val="white"/>
                </a:solidFill>
              </a:rPr>
              <a:t> et al, unpublished)</a:t>
            </a:r>
          </a:p>
        </p:txBody>
      </p:sp>
      <p:sp>
        <p:nvSpPr>
          <p:cNvPr id="10" name="TextBox 9">
            <a:extLst>
              <a:ext uri="{FF2B5EF4-FFF2-40B4-BE49-F238E27FC236}">
                <a16:creationId xmlns:a16="http://schemas.microsoft.com/office/drawing/2014/main" xmlns="" id="{9916FE4B-5F9E-4C42-B1FD-64EA55125CCA}"/>
              </a:ext>
            </a:extLst>
          </p:cNvPr>
          <p:cNvSpPr txBox="1"/>
          <p:nvPr/>
        </p:nvSpPr>
        <p:spPr>
          <a:xfrm>
            <a:off x="5163692" y="3049213"/>
            <a:ext cx="3438762" cy="461665"/>
          </a:xfrm>
          <a:prstGeom prst="rect">
            <a:avLst/>
          </a:prstGeom>
          <a:noFill/>
        </p:spPr>
        <p:txBody>
          <a:bodyPr wrap="none" rtlCol="0">
            <a:spAutoFit/>
          </a:bodyPr>
          <a:lstStyle/>
          <a:p>
            <a:r>
              <a:rPr lang="en-US" sz="2400" dirty="0">
                <a:solidFill>
                  <a:srgbClr val="FAC090"/>
                </a:solidFill>
                <a:latin typeface="Arial"/>
              </a:rPr>
              <a:t>Sleep disruption pattern</a:t>
            </a:r>
          </a:p>
        </p:txBody>
      </p:sp>
      <p:pic>
        <p:nvPicPr>
          <p:cNvPr id="11" name="Picture 10">
            <a:extLst>
              <a:ext uri="{FF2B5EF4-FFF2-40B4-BE49-F238E27FC236}">
                <a16:creationId xmlns:a16="http://schemas.microsoft.com/office/drawing/2014/main" xmlns="" id="{26926A06-CD31-8647-A9C4-E16B1A4D6A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8471" y="3541578"/>
            <a:ext cx="3907828" cy="3006090"/>
          </a:xfrm>
          <a:prstGeom prst="rect">
            <a:avLst/>
          </a:prstGeom>
        </p:spPr>
      </p:pic>
      <p:sp>
        <p:nvSpPr>
          <p:cNvPr id="22" name="TextBox 21">
            <a:extLst>
              <a:ext uri="{FF2B5EF4-FFF2-40B4-BE49-F238E27FC236}">
                <a16:creationId xmlns:a16="http://schemas.microsoft.com/office/drawing/2014/main" xmlns="" id="{88EEE23E-9526-8748-AA84-90DFE185011C}"/>
              </a:ext>
            </a:extLst>
          </p:cNvPr>
          <p:cNvSpPr txBox="1"/>
          <p:nvPr/>
        </p:nvSpPr>
        <p:spPr>
          <a:xfrm>
            <a:off x="1450630" y="3049212"/>
            <a:ext cx="2206053" cy="461665"/>
          </a:xfrm>
          <a:prstGeom prst="rect">
            <a:avLst/>
          </a:prstGeom>
          <a:noFill/>
        </p:spPr>
        <p:txBody>
          <a:bodyPr wrap="none" rtlCol="0">
            <a:spAutoFit/>
          </a:bodyPr>
          <a:lstStyle/>
          <a:p>
            <a:r>
              <a:rPr lang="en-US" sz="2400" dirty="0">
                <a:solidFill>
                  <a:srgbClr val="FAC090"/>
                </a:solidFill>
                <a:latin typeface="Arial"/>
              </a:rPr>
              <a:t>Diurnal pattern</a:t>
            </a:r>
          </a:p>
        </p:txBody>
      </p:sp>
      <p:grpSp>
        <p:nvGrpSpPr>
          <p:cNvPr id="2" name="Group 1">
            <a:extLst>
              <a:ext uri="{FF2B5EF4-FFF2-40B4-BE49-F238E27FC236}">
                <a16:creationId xmlns:a16="http://schemas.microsoft.com/office/drawing/2014/main" xmlns="" id="{166A0B75-D147-FF42-9EF5-9BE9D68D9074}"/>
              </a:ext>
            </a:extLst>
          </p:cNvPr>
          <p:cNvGrpSpPr/>
          <p:nvPr/>
        </p:nvGrpSpPr>
        <p:grpSpPr>
          <a:xfrm>
            <a:off x="1581727" y="1517937"/>
            <a:ext cx="5850523" cy="1456339"/>
            <a:chOff x="1646453" y="1429269"/>
            <a:chExt cx="5850523" cy="1456339"/>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t="10099" b="63213"/>
            <a:stretch/>
          </p:blipFill>
          <p:spPr>
            <a:xfrm>
              <a:off x="1646453" y="1429269"/>
              <a:ext cx="5850523" cy="1456339"/>
            </a:xfrm>
            <a:prstGeom prst="rect">
              <a:avLst/>
            </a:prstGeom>
          </p:spPr>
        </p:pic>
        <p:sp>
          <p:nvSpPr>
            <p:cNvPr id="14" name="TextBox 13">
              <a:extLst>
                <a:ext uri="{FF2B5EF4-FFF2-40B4-BE49-F238E27FC236}">
                  <a16:creationId xmlns:a16="http://schemas.microsoft.com/office/drawing/2014/main" xmlns="" id="{64DD5704-8944-414A-8D51-5BE88352B4FB}"/>
                </a:ext>
              </a:extLst>
            </p:cNvPr>
            <p:cNvSpPr txBox="1"/>
            <p:nvPr/>
          </p:nvSpPr>
          <p:spPr>
            <a:xfrm>
              <a:off x="2693476" y="2268802"/>
              <a:ext cx="3845870" cy="369332"/>
            </a:xfrm>
            <a:prstGeom prst="rect">
              <a:avLst/>
            </a:prstGeom>
            <a:solidFill>
              <a:schemeClr val="tx1"/>
            </a:solidFill>
          </p:spPr>
          <p:txBody>
            <a:bodyPr wrap="square" rtlCol="0">
              <a:spAutoFit/>
            </a:bodyPr>
            <a:lstStyle/>
            <a:p>
              <a:r>
                <a:rPr lang="en-US" b="1" dirty="0">
                  <a:solidFill>
                    <a:prstClr val="white"/>
                  </a:solidFill>
                </a:rPr>
                <a:t>0 </a:t>
              </a:r>
              <a:r>
                <a:rPr lang="en-US" b="1" dirty="0" err="1">
                  <a:solidFill>
                    <a:prstClr val="white"/>
                  </a:solidFill>
                </a:rPr>
                <a:t>hrs</a:t>
              </a:r>
              <a:r>
                <a:rPr lang="en-US" b="1" dirty="0">
                  <a:solidFill>
                    <a:prstClr val="white"/>
                  </a:solidFill>
                </a:rPr>
                <a:t>      6 </a:t>
              </a:r>
              <a:r>
                <a:rPr lang="en-US" b="1" dirty="0" err="1">
                  <a:solidFill>
                    <a:prstClr val="white"/>
                  </a:solidFill>
                </a:rPr>
                <a:t>hrs</a:t>
              </a:r>
              <a:r>
                <a:rPr lang="en-US" b="1" dirty="0">
                  <a:solidFill>
                    <a:prstClr val="white"/>
                  </a:solidFill>
                </a:rPr>
                <a:t>	     12 </a:t>
              </a:r>
              <a:r>
                <a:rPr lang="en-US" b="1" dirty="0" err="1">
                  <a:solidFill>
                    <a:prstClr val="white"/>
                  </a:solidFill>
                </a:rPr>
                <a:t>hrs</a:t>
              </a:r>
              <a:r>
                <a:rPr lang="en-US" b="1" dirty="0">
                  <a:solidFill>
                    <a:prstClr val="white"/>
                  </a:solidFill>
                </a:rPr>
                <a:t>	      18 </a:t>
              </a:r>
              <a:r>
                <a:rPr lang="en-US" b="1" dirty="0" err="1">
                  <a:solidFill>
                    <a:prstClr val="white"/>
                  </a:solidFill>
                </a:rPr>
                <a:t>hrs</a:t>
              </a:r>
              <a:endParaRPr lang="en-US" b="1" dirty="0">
                <a:solidFill>
                  <a:prstClr val="white"/>
                </a:solidFill>
              </a:endParaRPr>
            </a:p>
          </p:txBody>
        </p:sp>
      </p:grpSp>
      <p:sp>
        <p:nvSpPr>
          <p:cNvPr id="5" name="Multiply 4">
            <a:extLst>
              <a:ext uri="{FF2B5EF4-FFF2-40B4-BE49-F238E27FC236}">
                <a16:creationId xmlns:a16="http://schemas.microsoft.com/office/drawing/2014/main" xmlns="" id="{4FD05814-E850-A942-8444-AF48BBDC0F54}"/>
              </a:ext>
            </a:extLst>
          </p:cNvPr>
          <p:cNvSpPr/>
          <p:nvPr/>
        </p:nvSpPr>
        <p:spPr>
          <a:xfrm>
            <a:off x="1302326" y="1213788"/>
            <a:ext cx="1842655" cy="1835424"/>
          </a:xfrm>
          <a:prstGeom prst="mathMultiply">
            <a:avLst>
              <a:gd name="adj1" fmla="val 596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7">
            <a:extLst>
              <a:ext uri="{FF2B5EF4-FFF2-40B4-BE49-F238E27FC236}">
                <a16:creationId xmlns:a16="http://schemas.microsoft.com/office/drawing/2014/main" xmlns="" id="{B5ED5C0C-D24D-014A-A1C3-05084AF56F06}"/>
              </a:ext>
            </a:extLst>
          </p:cNvPr>
          <p:cNvGrpSpPr/>
          <p:nvPr/>
        </p:nvGrpSpPr>
        <p:grpSpPr>
          <a:xfrm>
            <a:off x="448000" y="3541578"/>
            <a:ext cx="4123715" cy="3090388"/>
            <a:chOff x="448000" y="3541578"/>
            <a:chExt cx="4123715" cy="3090388"/>
          </a:xfrm>
        </p:grpSpPr>
        <p:grpSp>
          <p:nvGrpSpPr>
            <p:cNvPr id="7" name="Group 6"/>
            <p:cNvGrpSpPr/>
            <p:nvPr/>
          </p:nvGrpSpPr>
          <p:grpSpPr>
            <a:xfrm>
              <a:off x="448000" y="3541578"/>
              <a:ext cx="4123715" cy="3090388"/>
              <a:chOff x="2022836" y="3775225"/>
              <a:chExt cx="4120347" cy="2857395"/>
            </a:xfrm>
          </p:grpSpPr>
          <p:sp>
            <p:nvSpPr>
              <p:cNvPr id="6" name="Rectangle 5"/>
              <p:cNvSpPr/>
              <p:nvPr/>
            </p:nvSpPr>
            <p:spPr>
              <a:xfrm>
                <a:off x="2133694" y="3775225"/>
                <a:ext cx="3944815" cy="444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t="46959" r="49674" b="8688"/>
              <a:stretch/>
            </p:blipFill>
            <p:spPr>
              <a:xfrm>
                <a:off x="2022836" y="4007376"/>
                <a:ext cx="4120347" cy="2625244"/>
              </a:xfrm>
              <a:prstGeom prst="rect">
                <a:avLst/>
              </a:prstGeom>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l="26340" t="59032" r="64985" b="15517"/>
              <a:stretch/>
            </p:blipFill>
            <p:spPr>
              <a:xfrm>
                <a:off x="4208679" y="4721984"/>
                <a:ext cx="710214" cy="1506415"/>
              </a:xfrm>
              <a:prstGeom prst="rect">
                <a:avLst/>
              </a:prstGeom>
            </p:spPr>
          </p:pic>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l="11777" t="63046" r="81051" b="15167"/>
              <a:stretch/>
            </p:blipFill>
            <p:spPr>
              <a:xfrm>
                <a:off x="3024647" y="4962307"/>
                <a:ext cx="587122" cy="1289539"/>
              </a:xfrm>
              <a:prstGeom prst="rect">
                <a:avLst/>
              </a:prstGeom>
            </p:spPr>
          </p:pic>
        </p:grpSp>
        <p:sp>
          <p:nvSpPr>
            <p:cNvPr id="18" name="TextBox 17">
              <a:extLst>
                <a:ext uri="{FF2B5EF4-FFF2-40B4-BE49-F238E27FC236}">
                  <a16:creationId xmlns:a16="http://schemas.microsoft.com/office/drawing/2014/main" xmlns="" id="{545231B7-EF36-734A-866F-0DD941F010FD}"/>
                </a:ext>
              </a:extLst>
            </p:cNvPr>
            <p:cNvSpPr txBox="1"/>
            <p:nvPr/>
          </p:nvSpPr>
          <p:spPr>
            <a:xfrm>
              <a:off x="1474857" y="6191157"/>
              <a:ext cx="2626088" cy="307777"/>
            </a:xfrm>
            <a:prstGeom prst="rect">
              <a:avLst/>
            </a:prstGeom>
            <a:solidFill>
              <a:schemeClr val="bg1"/>
            </a:solidFill>
          </p:spPr>
          <p:txBody>
            <a:bodyPr wrap="square" rtlCol="0">
              <a:spAutoFit/>
            </a:bodyPr>
            <a:lstStyle/>
            <a:p>
              <a:r>
                <a:rPr lang="en-US" sz="1400" b="1" dirty="0">
                  <a:solidFill>
                    <a:prstClr val="black"/>
                  </a:solidFill>
                </a:rPr>
                <a:t>0 </a:t>
              </a:r>
              <a:r>
                <a:rPr lang="en-US" sz="1400" b="1" dirty="0" err="1">
                  <a:solidFill>
                    <a:prstClr val="black"/>
                  </a:solidFill>
                </a:rPr>
                <a:t>hrs</a:t>
              </a:r>
              <a:r>
                <a:rPr lang="en-US" sz="1400" b="1" dirty="0">
                  <a:solidFill>
                    <a:prstClr val="black"/>
                  </a:solidFill>
                </a:rPr>
                <a:t>      6 </a:t>
              </a:r>
              <a:r>
                <a:rPr lang="en-US" sz="1400" b="1" dirty="0" err="1">
                  <a:solidFill>
                    <a:prstClr val="black"/>
                  </a:solidFill>
                </a:rPr>
                <a:t>hrs</a:t>
              </a:r>
              <a:r>
                <a:rPr lang="en-US" sz="1400" b="1" dirty="0">
                  <a:solidFill>
                    <a:prstClr val="black"/>
                  </a:solidFill>
                </a:rPr>
                <a:t>       12 </a:t>
              </a:r>
              <a:r>
                <a:rPr lang="en-US" sz="1400" b="1" dirty="0" err="1">
                  <a:solidFill>
                    <a:prstClr val="black"/>
                  </a:solidFill>
                </a:rPr>
                <a:t>hrs</a:t>
              </a:r>
              <a:r>
                <a:rPr lang="en-US" sz="1400" b="1" dirty="0">
                  <a:solidFill>
                    <a:prstClr val="black"/>
                  </a:solidFill>
                </a:rPr>
                <a:t>	18 </a:t>
              </a:r>
              <a:r>
                <a:rPr lang="en-US" sz="1400" b="1" dirty="0" err="1">
                  <a:solidFill>
                    <a:prstClr val="black"/>
                  </a:solidFill>
                </a:rPr>
                <a:t>hrs</a:t>
              </a:r>
              <a:endParaRPr lang="en-US" sz="1400" b="1" dirty="0">
                <a:solidFill>
                  <a:prstClr val="black"/>
                </a:solidFill>
              </a:endParaRPr>
            </a:p>
          </p:txBody>
        </p:sp>
      </p:grpSp>
    </p:spTree>
    <p:extLst>
      <p:ext uri="{BB962C8B-B14F-4D97-AF65-F5344CB8AC3E}">
        <p14:creationId xmlns:p14="http://schemas.microsoft.com/office/powerpoint/2010/main" val="303621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95610" y="5022502"/>
            <a:ext cx="6188018" cy="1569660"/>
          </a:xfrm>
          <a:prstGeom prst="rect">
            <a:avLst/>
          </a:prstGeom>
          <a:noFill/>
        </p:spPr>
        <p:txBody>
          <a:bodyPr wrap="square" rtlCol="0">
            <a:spAutoFit/>
          </a:bodyPr>
          <a:lstStyle/>
          <a:p>
            <a:pPr marL="285750" indent="-285750"/>
            <a:r>
              <a:rPr lang="en-US" sz="1600" i="1" u="sng" dirty="0">
                <a:solidFill>
                  <a:prstClr val="white"/>
                </a:solidFill>
                <a:latin typeface="Arial"/>
                <a:cs typeface="Arial"/>
              </a:rPr>
              <a:t>Funding</a:t>
            </a:r>
          </a:p>
          <a:p>
            <a:pPr marL="285750" indent="-285750"/>
            <a:r>
              <a:rPr lang="en-US" sz="1600" i="1" dirty="0">
                <a:solidFill>
                  <a:prstClr val="white"/>
                </a:solidFill>
                <a:latin typeface="Arial"/>
                <a:cs typeface="Arial"/>
              </a:rPr>
              <a:t>Washington State Commercialization Gap Fund</a:t>
            </a:r>
          </a:p>
          <a:p>
            <a:pPr marL="285750" indent="-285750"/>
            <a:r>
              <a:rPr lang="en-US" sz="1600" i="1" dirty="0">
                <a:solidFill>
                  <a:prstClr val="white"/>
                </a:solidFill>
                <a:latin typeface="Arial"/>
                <a:cs typeface="Arial"/>
              </a:rPr>
              <a:t>Postdoc Alcohol and Drug Abuse Research Program, WSU </a:t>
            </a:r>
          </a:p>
          <a:p>
            <a:pPr marL="285750" indent="-285750"/>
            <a:endParaRPr lang="en-US" sz="1600" i="1" u="sng" dirty="0">
              <a:solidFill>
                <a:prstClr val="white"/>
              </a:solidFill>
              <a:latin typeface="Arial"/>
              <a:cs typeface="Arial"/>
            </a:endParaRPr>
          </a:p>
          <a:p>
            <a:pPr marL="285750" indent="-285750"/>
            <a:r>
              <a:rPr lang="en-US" sz="1600" i="1" dirty="0">
                <a:solidFill>
                  <a:prstClr val="white"/>
                </a:solidFill>
                <a:latin typeface="Arial"/>
                <a:cs typeface="Arial"/>
              </a:rPr>
              <a:t>NIH NIDA DA 033404</a:t>
            </a:r>
          </a:p>
          <a:p>
            <a:pPr marL="285750" indent="-285750"/>
            <a:r>
              <a:rPr lang="en-US" sz="1600" i="1" dirty="0">
                <a:solidFill>
                  <a:prstClr val="white"/>
                </a:solidFill>
                <a:latin typeface="Arial"/>
                <a:cs typeface="Arial"/>
              </a:rPr>
              <a:t>NIH NIDA DA 040965</a:t>
            </a:r>
          </a:p>
        </p:txBody>
      </p:sp>
      <p:sp>
        <p:nvSpPr>
          <p:cNvPr id="19" name="TextBox 18"/>
          <p:cNvSpPr txBox="1"/>
          <p:nvPr/>
        </p:nvSpPr>
        <p:spPr>
          <a:xfrm>
            <a:off x="395610" y="3761717"/>
            <a:ext cx="3152399" cy="1077218"/>
          </a:xfrm>
          <a:prstGeom prst="rect">
            <a:avLst/>
          </a:prstGeom>
          <a:noFill/>
        </p:spPr>
        <p:txBody>
          <a:bodyPr wrap="square" rtlCol="0">
            <a:spAutoFit/>
          </a:bodyPr>
          <a:lstStyle/>
          <a:p>
            <a:r>
              <a:rPr lang="en-US" sz="1600" b="1" u="sng" dirty="0">
                <a:solidFill>
                  <a:prstClr val="white"/>
                </a:solidFill>
                <a:latin typeface="Arial"/>
                <a:cs typeface="Arial"/>
              </a:rPr>
              <a:t>Washington State University</a:t>
            </a:r>
          </a:p>
          <a:p>
            <a:r>
              <a:rPr lang="en-US" sz="1600" dirty="0">
                <a:solidFill>
                  <a:prstClr val="white"/>
                </a:solidFill>
                <a:latin typeface="Arial"/>
                <a:cs typeface="Arial"/>
              </a:rPr>
              <a:t>Jonathan </a:t>
            </a:r>
            <a:r>
              <a:rPr lang="en-US" sz="1600" dirty="0" err="1">
                <a:solidFill>
                  <a:prstClr val="white"/>
                </a:solidFill>
                <a:latin typeface="Arial"/>
                <a:cs typeface="Arial"/>
              </a:rPr>
              <a:t>Wisor</a:t>
            </a:r>
            <a:r>
              <a:rPr lang="en-US" sz="1600" dirty="0">
                <a:solidFill>
                  <a:prstClr val="white"/>
                </a:solidFill>
                <a:latin typeface="Arial"/>
                <a:cs typeface="Arial"/>
              </a:rPr>
              <a:t>, PhD</a:t>
            </a:r>
          </a:p>
          <a:p>
            <a:r>
              <a:rPr lang="en-US" sz="1600" dirty="0">
                <a:solidFill>
                  <a:prstClr val="white"/>
                </a:solidFill>
                <a:latin typeface="Arial"/>
                <a:cs typeface="Arial"/>
              </a:rPr>
              <a:t>Will </a:t>
            </a:r>
            <a:r>
              <a:rPr lang="en-US" sz="1600" dirty="0" err="1">
                <a:solidFill>
                  <a:prstClr val="white"/>
                </a:solidFill>
                <a:latin typeface="Arial"/>
                <a:cs typeface="Arial"/>
              </a:rPr>
              <a:t>Clegern</a:t>
            </a:r>
            <a:endParaRPr lang="en-US" sz="1600" dirty="0">
              <a:solidFill>
                <a:prstClr val="white"/>
              </a:solidFill>
              <a:latin typeface="Arial"/>
              <a:cs typeface="Arial"/>
            </a:endParaRPr>
          </a:p>
          <a:p>
            <a:r>
              <a:rPr lang="en-US" sz="1600" dirty="0">
                <a:solidFill>
                  <a:prstClr val="white"/>
                </a:solidFill>
                <a:latin typeface="Arial"/>
                <a:cs typeface="Arial"/>
              </a:rPr>
              <a:t>Priyanka </a:t>
            </a:r>
            <a:r>
              <a:rPr lang="en-US" sz="1600" dirty="0" err="1">
                <a:solidFill>
                  <a:prstClr val="white"/>
                </a:solidFill>
                <a:latin typeface="Arial"/>
                <a:cs typeface="Arial"/>
              </a:rPr>
              <a:t>Bushana</a:t>
            </a:r>
            <a:endParaRPr lang="en-US" sz="1600" dirty="0">
              <a:solidFill>
                <a:prstClr val="white"/>
              </a:solidFill>
              <a:latin typeface="Arial"/>
              <a:cs typeface="Arial"/>
            </a:endParaRPr>
          </a:p>
        </p:txBody>
      </p:sp>
      <p:sp>
        <p:nvSpPr>
          <p:cNvPr id="24" name="Rectangle 59"/>
          <p:cNvSpPr>
            <a:spLocks noChangeArrowheads="1"/>
          </p:cNvSpPr>
          <p:nvPr/>
        </p:nvSpPr>
        <p:spPr bwMode="auto">
          <a:xfrm>
            <a:off x="395611" y="1957360"/>
            <a:ext cx="21675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u="sng" dirty="0">
                <a:solidFill>
                  <a:prstClr val="white"/>
                </a:solidFill>
                <a:latin typeface="Arial"/>
                <a:cs typeface="Arial"/>
              </a:rPr>
              <a:t>Sorg Lab Members</a:t>
            </a:r>
          </a:p>
          <a:p>
            <a:r>
              <a:rPr lang="en-US" sz="1600" dirty="0">
                <a:solidFill>
                  <a:prstClr val="white"/>
                </a:solidFill>
                <a:latin typeface="Arial"/>
                <a:cs typeface="Arial"/>
              </a:rPr>
              <a:t>Barb Sorg, PhD</a:t>
            </a:r>
          </a:p>
          <a:p>
            <a:r>
              <a:rPr lang="en-US" sz="1600" dirty="0">
                <a:solidFill>
                  <a:prstClr val="white"/>
                </a:solidFill>
                <a:latin typeface="Arial"/>
                <a:cs typeface="Arial"/>
              </a:rPr>
              <a:t>Jordan Blacktop, PhD</a:t>
            </a:r>
          </a:p>
          <a:p>
            <a:r>
              <a:rPr lang="en-US" sz="1600" dirty="0">
                <a:solidFill>
                  <a:prstClr val="white"/>
                </a:solidFill>
                <a:latin typeface="Arial"/>
                <a:cs typeface="Arial"/>
              </a:rPr>
              <a:t>Angela Gonzalez</a:t>
            </a:r>
          </a:p>
          <a:p>
            <a:r>
              <a:rPr lang="en-US" sz="1600" dirty="0" err="1">
                <a:solidFill>
                  <a:prstClr val="white"/>
                </a:solidFill>
                <a:latin typeface="Arial"/>
                <a:cs typeface="Arial"/>
              </a:rPr>
              <a:t>Jereme</a:t>
            </a:r>
            <a:r>
              <a:rPr lang="en-US" sz="1600" dirty="0">
                <a:solidFill>
                  <a:prstClr val="white"/>
                </a:solidFill>
                <a:latin typeface="Arial"/>
                <a:cs typeface="Arial"/>
              </a:rPr>
              <a:t> </a:t>
            </a:r>
            <a:r>
              <a:rPr lang="en-US" sz="1600" dirty="0" err="1">
                <a:solidFill>
                  <a:prstClr val="white"/>
                </a:solidFill>
                <a:latin typeface="Arial"/>
                <a:cs typeface="Arial"/>
              </a:rPr>
              <a:t>Wingert</a:t>
            </a:r>
            <a:endParaRPr lang="en-US" sz="1600" dirty="0">
              <a:solidFill>
                <a:prstClr val="white"/>
              </a:solidFill>
              <a:latin typeface="Arial"/>
              <a:cs typeface="Arial"/>
            </a:endParaRPr>
          </a:p>
          <a:p>
            <a:r>
              <a:rPr lang="en-US" sz="1600" dirty="0">
                <a:solidFill>
                  <a:prstClr val="white"/>
                </a:solidFill>
                <a:latin typeface="Arial"/>
                <a:cs typeface="Arial"/>
              </a:rPr>
              <a:t>Holly </a:t>
            </a:r>
            <a:r>
              <a:rPr lang="en-US" sz="1600" dirty="0" err="1">
                <a:solidFill>
                  <a:prstClr val="white"/>
                </a:solidFill>
                <a:latin typeface="Arial"/>
                <a:cs typeface="Arial"/>
              </a:rPr>
              <a:t>D’Andrea</a:t>
            </a:r>
            <a:endParaRPr lang="en-US" sz="1600" dirty="0">
              <a:solidFill>
                <a:prstClr val="white"/>
              </a:solidFill>
              <a:latin typeface="Arial"/>
              <a:cs typeface="Arial"/>
            </a:endParaRPr>
          </a:p>
          <a:p>
            <a:endParaRPr lang="en-US" sz="1600" dirty="0">
              <a:solidFill>
                <a:prstClr val="white"/>
              </a:solidFill>
              <a:latin typeface="Arial"/>
              <a:cs typeface="Arial"/>
            </a:endParaRPr>
          </a:p>
        </p:txBody>
      </p:sp>
      <p:pic>
        <p:nvPicPr>
          <p:cNvPr id="15" name="Picture 14" descr="Jordan good o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293" y="377573"/>
            <a:ext cx="936062" cy="125222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513" y="367046"/>
            <a:ext cx="909109" cy="1252221"/>
          </a:xfrm>
          <a:prstGeom prst="rect">
            <a:avLst/>
          </a:prstGeom>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96929" y="367044"/>
            <a:ext cx="892690" cy="1252223"/>
          </a:xfrm>
          <a:prstGeom prst="rect">
            <a:avLst/>
          </a:prstGeom>
        </p:spPr>
      </p:pic>
      <p:pic>
        <p:nvPicPr>
          <p:cNvPr id="3" name="Picture 2" descr="Jerem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9664" y="367045"/>
            <a:ext cx="893805" cy="1253544"/>
          </a:xfrm>
          <a:prstGeom prst="rect">
            <a:avLst/>
          </a:prstGeom>
        </p:spPr>
      </p:pic>
      <p:pic>
        <p:nvPicPr>
          <p:cNvPr id="25" name="Picture 24" descr="vancouver-campus.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6841" y="367045"/>
            <a:ext cx="3422912" cy="2219586"/>
          </a:xfrm>
          <a:prstGeom prst="rect">
            <a:avLst/>
          </a:prstGeom>
        </p:spPr>
      </p:pic>
      <p:pic>
        <p:nvPicPr>
          <p:cNvPr id="6" name="Picture 5"/>
          <p:cNvPicPr>
            <a:picLocks noChangeAspect="1"/>
          </p:cNvPicPr>
          <p:nvPr/>
        </p:nvPicPr>
        <p:blipFill>
          <a:blip r:embed="rId8"/>
          <a:stretch>
            <a:fillRect/>
          </a:stretch>
        </p:blipFill>
        <p:spPr>
          <a:xfrm>
            <a:off x="5971003" y="3126118"/>
            <a:ext cx="2698750" cy="750232"/>
          </a:xfrm>
          <a:prstGeom prst="rect">
            <a:avLst/>
          </a:prstGeom>
          <a:solidFill>
            <a:schemeClr val="bg1"/>
          </a:solidFill>
        </p:spPr>
      </p:pic>
      <p:grpSp>
        <p:nvGrpSpPr>
          <p:cNvPr id="27" name="Group 26"/>
          <p:cNvGrpSpPr/>
          <p:nvPr/>
        </p:nvGrpSpPr>
        <p:grpSpPr>
          <a:xfrm>
            <a:off x="5892800" y="4008323"/>
            <a:ext cx="3251200" cy="1014179"/>
            <a:chOff x="81780" y="620057"/>
            <a:chExt cx="4702551" cy="1427747"/>
          </a:xfrm>
        </p:grpSpPr>
        <p:pic>
          <p:nvPicPr>
            <p:cNvPr id="29" name="Picture 28"/>
            <p:cNvPicPr>
              <a:picLocks noChangeAspect="1"/>
            </p:cNvPicPr>
            <p:nvPr/>
          </p:nvPicPr>
          <p:blipFill>
            <a:blip r:embed="rId9">
              <a:lum bright="70000" contrast="-7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1780" y="620057"/>
              <a:ext cx="4092013" cy="1427747"/>
            </a:xfrm>
            <a:prstGeom prst="rect">
              <a:avLst/>
            </a:prstGeom>
          </p:spPr>
        </p:pic>
        <p:sp>
          <p:nvSpPr>
            <p:cNvPr id="30" name="TextBox 29"/>
            <p:cNvSpPr txBox="1"/>
            <p:nvPr/>
          </p:nvSpPr>
          <p:spPr>
            <a:xfrm flipH="1">
              <a:off x="3992426" y="1303629"/>
              <a:ext cx="791905" cy="368300"/>
            </a:xfrm>
            <a:prstGeom prst="rect">
              <a:avLst/>
            </a:prstGeom>
            <a:noFill/>
          </p:spPr>
          <p:txBody>
            <a:bodyPr wrap="square" rtlCol="0">
              <a:spAutoFit/>
            </a:bodyPr>
            <a:lstStyle/>
            <a:p>
              <a:r>
                <a:rPr lang="en-US">
                  <a:solidFill>
                    <a:prstClr val="white"/>
                  </a:solidFill>
                </a:rPr>
                <a:t>™</a:t>
              </a:r>
              <a:endParaRPr lang="en-US" dirty="0">
                <a:solidFill>
                  <a:prstClr val="white"/>
                </a:solidFill>
              </a:endParaRPr>
            </a:p>
          </p:txBody>
        </p:sp>
      </p:grpSp>
    </p:spTree>
    <p:extLst>
      <p:ext uri="{BB962C8B-B14F-4D97-AF65-F5344CB8AC3E}">
        <p14:creationId xmlns:p14="http://schemas.microsoft.com/office/powerpoint/2010/main" val="36195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 + Science</a:t>
            </a:r>
            <a:endParaRPr lang="en-US"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46235"/>
            <a:ext cx="3414207" cy="4525963"/>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243" y="3835260"/>
            <a:ext cx="4154557" cy="23369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62" y="1646235"/>
            <a:ext cx="2017645" cy="201764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2242" y="3050554"/>
            <a:ext cx="4122315" cy="467895"/>
          </a:xfrm>
          <a:prstGeom prst="rect">
            <a:avLst/>
          </a:prstGeom>
        </p:spPr>
      </p:pic>
      <p:sp>
        <p:nvSpPr>
          <p:cNvPr id="12" name="TextBox 11"/>
          <p:cNvSpPr txBox="1"/>
          <p:nvPr/>
        </p:nvSpPr>
        <p:spPr>
          <a:xfrm>
            <a:off x="457200" y="6172198"/>
            <a:ext cx="1327608" cy="369332"/>
          </a:xfrm>
          <a:prstGeom prst="rect">
            <a:avLst/>
          </a:prstGeom>
          <a:noFill/>
        </p:spPr>
        <p:txBody>
          <a:bodyPr wrap="none" rtlCol="0">
            <a:spAutoFit/>
          </a:bodyPr>
          <a:lstStyle/>
          <a:p>
            <a:r>
              <a:rPr lang="en-US" dirty="0" smtClean="0"/>
              <a:t>Odile Crick</a:t>
            </a:r>
            <a:endParaRPr lang="en-US" dirty="0"/>
          </a:p>
        </p:txBody>
      </p:sp>
      <p:sp>
        <p:nvSpPr>
          <p:cNvPr id="13" name="TextBox 12"/>
          <p:cNvSpPr txBox="1"/>
          <p:nvPr/>
        </p:nvSpPr>
        <p:spPr>
          <a:xfrm>
            <a:off x="4532242" y="6177958"/>
            <a:ext cx="1534394" cy="369332"/>
          </a:xfrm>
          <a:prstGeom prst="rect">
            <a:avLst/>
          </a:prstGeom>
          <a:noFill/>
        </p:spPr>
        <p:txBody>
          <a:bodyPr wrap="none" rtlCol="0">
            <a:spAutoFit/>
          </a:bodyPr>
          <a:lstStyle/>
          <a:p>
            <a:r>
              <a:rPr lang="en-US" dirty="0" smtClean="0"/>
              <a:t>Francis Crick</a:t>
            </a:r>
            <a:endParaRPr lang="en-US" dirty="0"/>
          </a:p>
        </p:txBody>
      </p:sp>
    </p:spTree>
    <p:extLst>
      <p:ext uri="{BB962C8B-B14F-4D97-AF65-F5344CB8AC3E}">
        <p14:creationId xmlns:p14="http://schemas.microsoft.com/office/powerpoint/2010/main" val="9036297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4201" y="-133626"/>
            <a:ext cx="5603875" cy="7150545"/>
          </a:xfrm>
        </p:spPr>
      </p:pic>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338" y="-34235"/>
            <a:ext cx="4917661" cy="7150545"/>
          </a:xfrm>
          <a:prstGeom prst="rect">
            <a:avLst/>
          </a:prstGeom>
        </p:spPr>
      </p:pic>
      <p:sp>
        <p:nvSpPr>
          <p:cNvPr id="6" name="TextBox 5"/>
          <p:cNvSpPr txBox="1"/>
          <p:nvPr/>
        </p:nvSpPr>
        <p:spPr>
          <a:xfrm>
            <a:off x="119270" y="417768"/>
            <a:ext cx="1534394" cy="369332"/>
          </a:xfrm>
          <a:prstGeom prst="rect">
            <a:avLst/>
          </a:prstGeom>
          <a:noFill/>
        </p:spPr>
        <p:txBody>
          <a:bodyPr wrap="none" rtlCol="0">
            <a:spAutoFit/>
          </a:bodyPr>
          <a:lstStyle/>
          <a:p>
            <a:r>
              <a:rPr lang="en-US" dirty="0"/>
              <a:t>Francis </a:t>
            </a:r>
            <a:r>
              <a:rPr lang="en-US" dirty="0" smtClean="0"/>
              <a:t>Crick</a:t>
            </a:r>
            <a:endParaRPr lang="en-US" dirty="0"/>
          </a:p>
        </p:txBody>
      </p:sp>
      <p:sp>
        <p:nvSpPr>
          <p:cNvPr id="7" name="Rectangle 6"/>
          <p:cNvSpPr/>
          <p:nvPr/>
        </p:nvSpPr>
        <p:spPr>
          <a:xfrm>
            <a:off x="4341284" y="417768"/>
            <a:ext cx="1327608" cy="369332"/>
          </a:xfrm>
          <a:prstGeom prst="rect">
            <a:avLst/>
          </a:prstGeom>
          <a:solidFill>
            <a:schemeClr val="bg1"/>
          </a:solidFill>
        </p:spPr>
        <p:txBody>
          <a:bodyPr wrap="none">
            <a:spAutoFit/>
          </a:bodyPr>
          <a:lstStyle/>
          <a:p>
            <a:r>
              <a:rPr lang="en-US" dirty="0"/>
              <a:t>Odile Crick</a:t>
            </a:r>
          </a:p>
        </p:txBody>
      </p:sp>
    </p:spTree>
    <p:extLst>
      <p:ext uri="{BB962C8B-B14F-4D97-AF65-F5344CB8AC3E}">
        <p14:creationId xmlns:p14="http://schemas.microsoft.com/office/powerpoint/2010/main" val="14952282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122" y="0"/>
            <a:ext cx="5482114" cy="6858000"/>
          </a:xfrm>
          <a:prstGeom prst="rect">
            <a:avLst/>
          </a:prstGeom>
        </p:spPr>
      </p:pic>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972" y="0"/>
            <a:ext cx="4571999" cy="6858000"/>
          </a:xfrm>
        </p:spPr>
      </p:pic>
      <p:sp>
        <p:nvSpPr>
          <p:cNvPr id="7" name="Rectangle 6"/>
          <p:cNvSpPr/>
          <p:nvPr/>
        </p:nvSpPr>
        <p:spPr>
          <a:xfrm>
            <a:off x="-33533" y="201406"/>
            <a:ext cx="9177532" cy="1216232"/>
          </a:xfrm>
          <a:prstGeom prst="rect">
            <a:avLst/>
          </a:prstGeom>
          <a:solidFill>
            <a:schemeClr val="tx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solidFill>
                  <a:schemeClr val="bg1"/>
                </a:solidFill>
              </a:rPr>
              <a:t>Collaboration</a:t>
            </a:r>
            <a:endParaRPr lang="en-US" b="1" dirty="0">
              <a:solidFill>
                <a:schemeClr val="bg1"/>
              </a:solidFill>
            </a:endParaRPr>
          </a:p>
        </p:txBody>
      </p:sp>
      <p:sp>
        <p:nvSpPr>
          <p:cNvPr id="8" name="Title 1"/>
          <p:cNvSpPr txBox="1">
            <a:spLocks/>
          </p:cNvSpPr>
          <p:nvPr/>
        </p:nvSpPr>
        <p:spPr>
          <a:xfrm>
            <a:off x="-33533" y="280919"/>
            <a:ext cx="917753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latin typeface="Helvetica" panose="020B0604020202020204" pitchFamily="34" charset="0"/>
              <a:cs typeface="Helvetica" panose="020B0604020202020204" pitchFamily="34" charset="0"/>
            </a:endParaRPr>
          </a:p>
        </p:txBody>
      </p:sp>
      <p:sp>
        <p:nvSpPr>
          <p:cNvPr id="9" name="TextBox 8"/>
          <p:cNvSpPr txBox="1"/>
          <p:nvPr/>
        </p:nvSpPr>
        <p:spPr>
          <a:xfrm>
            <a:off x="-33533" y="2623932"/>
            <a:ext cx="4182555" cy="1754326"/>
          </a:xfrm>
          <a:prstGeom prst="rect">
            <a:avLst/>
          </a:prstGeom>
          <a:solidFill>
            <a:schemeClr val="tx1">
              <a:alpha val="70000"/>
            </a:schemeClr>
          </a:solidFill>
        </p:spPr>
        <p:txBody>
          <a:bodyPr wrap="none" rtlCol="0">
            <a:spAutoFit/>
          </a:bodyPr>
          <a:lstStyle/>
          <a:p>
            <a:pPr marL="285750" indent="-285750">
              <a:buFont typeface="Arial" panose="020B0604020202020204" pitchFamily="34" charset="0"/>
              <a:buChar char="•"/>
            </a:pPr>
            <a:r>
              <a:rPr lang="en-US" dirty="0" smtClean="0">
                <a:solidFill>
                  <a:schemeClr val="bg1"/>
                </a:solidFill>
              </a:rPr>
              <a:t>Connected with  NW Noggin in 2015</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a:t>
            </a:r>
            <a:r>
              <a:rPr lang="en-US" dirty="0" smtClean="0">
                <a:solidFill>
                  <a:schemeClr val="bg1"/>
                </a:solidFill>
              </a:rPr>
              <a:t>aired up with Dr. John Harkness</a:t>
            </a:r>
            <a:br>
              <a:rPr lang="en-US" dirty="0" smtClean="0">
                <a:solidFill>
                  <a:schemeClr val="bg1"/>
                </a:solidFill>
              </a:rPr>
            </a:br>
            <a:r>
              <a:rPr lang="en-US" dirty="0" smtClean="0">
                <a:solidFill>
                  <a:schemeClr val="bg1"/>
                </a:solidFill>
              </a:rPr>
              <a:t>for a NW Noggin Collaboration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Shared interest in memory</a:t>
            </a:r>
          </a:p>
        </p:txBody>
      </p:sp>
    </p:spTree>
    <p:extLst>
      <p:ext uri="{BB962C8B-B14F-4D97-AF65-F5344CB8AC3E}">
        <p14:creationId xmlns:p14="http://schemas.microsoft.com/office/powerpoint/2010/main" val="1504841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46" y="1689652"/>
            <a:ext cx="9184745" cy="5168348"/>
          </a:xfrm>
        </p:spPr>
      </p:pic>
      <p:sp>
        <p:nvSpPr>
          <p:cNvPr id="11" name="Rectangle 10"/>
          <p:cNvSpPr/>
          <p:nvPr/>
        </p:nvSpPr>
        <p:spPr>
          <a:xfrm>
            <a:off x="-40746" y="5971576"/>
            <a:ext cx="1998754" cy="588250"/>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15934" y="4253948"/>
            <a:ext cx="5323263" cy="2305878"/>
          </a:xfrm>
          <a:prstGeom prst="rect">
            <a:avLst/>
          </a:prstGeom>
          <a:solidFill>
            <a:schemeClr val="tx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274638"/>
            <a:ext cx="9144000" cy="1216232"/>
          </a:xfrm>
          <a:prstGeom prst="rect">
            <a:avLst/>
          </a:prstGeom>
          <a:solidFill>
            <a:schemeClr val="tx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smtClean="0">
                <a:solidFill>
                  <a:schemeClr val="bg1"/>
                </a:solidFill>
              </a:rPr>
              <a:t>Illuminated Wilderness: Memory</a:t>
            </a:r>
            <a:endParaRPr lang="en-US" b="1" dirty="0">
              <a:solidFill>
                <a:schemeClr val="bg1"/>
              </a:solidFill>
            </a:endParaRPr>
          </a:p>
        </p:txBody>
      </p:sp>
      <p:sp>
        <p:nvSpPr>
          <p:cNvPr id="8" name="TextBox 7"/>
          <p:cNvSpPr txBox="1"/>
          <p:nvPr/>
        </p:nvSpPr>
        <p:spPr>
          <a:xfrm>
            <a:off x="3850458" y="4637445"/>
            <a:ext cx="3908442" cy="1261884"/>
          </a:xfrm>
          <a:prstGeom prst="rect">
            <a:avLst/>
          </a:prstGeom>
          <a:noFill/>
        </p:spPr>
        <p:txBody>
          <a:bodyPr wrap="none" rtlCol="0">
            <a:spAutoFit/>
          </a:bodyPr>
          <a:lstStyle/>
          <a:p>
            <a:r>
              <a:rPr lang="en-US" sz="2000" dirty="0" smtClean="0">
                <a:solidFill>
                  <a:schemeClr val="bg1"/>
                </a:solidFill>
              </a:rPr>
              <a:t>ART + SCIENCE </a:t>
            </a:r>
          </a:p>
          <a:p>
            <a:endParaRPr lang="en-US" sz="2000" dirty="0" smtClean="0">
              <a:solidFill>
                <a:schemeClr val="bg1"/>
              </a:solidFill>
            </a:endParaRPr>
          </a:p>
          <a:p>
            <a:endParaRPr lang="en-US" dirty="0" smtClean="0">
              <a:solidFill>
                <a:schemeClr val="bg1"/>
              </a:solidFill>
            </a:endParaRPr>
          </a:p>
          <a:p>
            <a:r>
              <a:rPr lang="en-US" dirty="0" smtClean="0">
                <a:solidFill>
                  <a:schemeClr val="bg1"/>
                </a:solidFill>
              </a:rPr>
              <a:t>Dr. John Harkness, WSU Vancouver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 y="6097638"/>
            <a:ext cx="1785761" cy="356004"/>
          </a:xfrm>
          <a:prstGeom prst="rect">
            <a:avLst/>
          </a:prstGeom>
        </p:spPr>
      </p:pic>
    </p:spTree>
    <p:extLst>
      <p:ext uri="{BB962C8B-B14F-4D97-AF65-F5344CB8AC3E}">
        <p14:creationId xmlns:p14="http://schemas.microsoft.com/office/powerpoint/2010/main" val="7055700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890" y="449580"/>
            <a:ext cx="8124210" cy="2369880"/>
          </a:xfrm>
          <a:prstGeom prst="rect">
            <a:avLst/>
          </a:prstGeom>
          <a:noFill/>
        </p:spPr>
        <p:txBody>
          <a:bodyPr wrap="square" rtlCol="0">
            <a:spAutoFit/>
          </a:bodyPr>
          <a:lstStyle/>
          <a:p>
            <a:pPr algn="ctr"/>
            <a:endParaRPr lang="en-US" sz="2800" dirty="0">
              <a:solidFill>
                <a:prstClr val="white"/>
              </a:solidFill>
              <a:latin typeface="Arial"/>
            </a:endParaRPr>
          </a:p>
          <a:p>
            <a:pPr>
              <a:buFont typeface="Arial"/>
              <a:buChar char="•"/>
            </a:pPr>
            <a:r>
              <a:rPr lang="en-US" sz="2800" dirty="0">
                <a:solidFill>
                  <a:prstClr val="white"/>
                </a:solidFill>
                <a:latin typeface="Arial"/>
              </a:rPr>
              <a:t> Intracellular reticulum = Golgi apparatus</a:t>
            </a:r>
          </a:p>
          <a:p>
            <a:pPr>
              <a:buFont typeface="Arial"/>
              <a:buChar char="•"/>
            </a:pPr>
            <a:endParaRPr lang="en-US" sz="2800" dirty="0">
              <a:solidFill>
                <a:prstClr val="white"/>
              </a:solidFill>
              <a:latin typeface="Arial"/>
            </a:endParaRPr>
          </a:p>
          <a:p>
            <a:pPr algn="ctr"/>
            <a:endParaRPr lang="en-US" sz="2800" dirty="0">
              <a:solidFill>
                <a:prstClr val="white"/>
              </a:solidFill>
              <a:latin typeface=""/>
            </a:endParaRPr>
          </a:p>
          <a:p>
            <a:endParaRPr lang="en-US" sz="3600" dirty="0">
              <a:solidFill>
                <a:prstClr val="white"/>
              </a:solidFill>
              <a:latin typeface=""/>
            </a:endParaRPr>
          </a:p>
        </p:txBody>
      </p:sp>
      <p:sp>
        <p:nvSpPr>
          <p:cNvPr id="6" name="Rectangle 5"/>
          <p:cNvSpPr/>
          <p:nvPr/>
        </p:nvSpPr>
        <p:spPr>
          <a:xfrm>
            <a:off x="2806700" y="126414"/>
            <a:ext cx="4572000" cy="646331"/>
          </a:xfrm>
          <a:prstGeom prst="rect">
            <a:avLst/>
          </a:prstGeom>
        </p:spPr>
        <p:txBody>
          <a:bodyPr>
            <a:spAutoFit/>
          </a:bodyPr>
          <a:lstStyle/>
          <a:p>
            <a:r>
              <a:rPr lang="en-US" sz="3600" dirty="0" err="1">
                <a:solidFill>
                  <a:prstClr val="white"/>
                </a:solidFill>
                <a:latin typeface="Arial"/>
              </a:rPr>
              <a:t>Camillo</a:t>
            </a:r>
            <a:r>
              <a:rPr lang="en-US" sz="3600" dirty="0">
                <a:solidFill>
                  <a:prstClr val="white"/>
                </a:solidFill>
                <a:latin typeface="Arial"/>
              </a:rPr>
              <a:t> Golgi</a:t>
            </a:r>
          </a:p>
        </p:txBody>
      </p:sp>
      <p:sp>
        <p:nvSpPr>
          <p:cNvPr id="7" name="Rectangle 6"/>
          <p:cNvSpPr/>
          <p:nvPr/>
        </p:nvSpPr>
        <p:spPr>
          <a:xfrm>
            <a:off x="1212850" y="2510879"/>
            <a:ext cx="6515100" cy="769441"/>
          </a:xfrm>
          <a:prstGeom prst="rect">
            <a:avLst/>
          </a:prstGeom>
        </p:spPr>
        <p:txBody>
          <a:bodyPr wrap="square">
            <a:spAutoFit/>
          </a:bodyPr>
          <a:lstStyle/>
          <a:p>
            <a:pPr algn="ctr"/>
            <a:r>
              <a:rPr lang="en-US" sz="2200" dirty="0">
                <a:solidFill>
                  <a:prstClr val="white"/>
                </a:solidFill>
                <a:latin typeface="Arial"/>
              </a:rPr>
              <a:t>A “kind of corset of </a:t>
            </a:r>
            <a:r>
              <a:rPr lang="en-US" sz="2200" dirty="0" err="1">
                <a:solidFill>
                  <a:prstClr val="white"/>
                </a:solidFill>
                <a:latin typeface="Arial"/>
              </a:rPr>
              <a:t>neurokeratin</a:t>
            </a:r>
            <a:r>
              <a:rPr lang="en-US" sz="2200" dirty="0">
                <a:solidFill>
                  <a:prstClr val="white"/>
                </a:solidFill>
                <a:latin typeface="Arial"/>
              </a:rPr>
              <a:t> which impeded </a:t>
            </a:r>
          </a:p>
          <a:p>
            <a:pPr algn="ctr"/>
            <a:r>
              <a:rPr lang="en-US" sz="2200" dirty="0">
                <a:solidFill>
                  <a:prstClr val="white"/>
                </a:solidFill>
                <a:latin typeface="Arial"/>
              </a:rPr>
              <a:t>the spread of current from cell to cell”</a:t>
            </a:r>
          </a:p>
        </p:txBody>
      </p:sp>
      <p:grpSp>
        <p:nvGrpSpPr>
          <p:cNvPr id="13" name="Group 12">
            <a:extLst>
              <a:ext uri="{FF2B5EF4-FFF2-40B4-BE49-F238E27FC236}">
                <a16:creationId xmlns:a16="http://schemas.microsoft.com/office/drawing/2014/main" xmlns="" id="{3CE24196-5F5A-0D4B-B006-72DEFB7ACD9F}"/>
              </a:ext>
            </a:extLst>
          </p:cNvPr>
          <p:cNvGrpSpPr/>
          <p:nvPr/>
        </p:nvGrpSpPr>
        <p:grpSpPr>
          <a:xfrm>
            <a:off x="1138962" y="3514821"/>
            <a:ext cx="3331438" cy="2962179"/>
            <a:chOff x="2802662" y="3553978"/>
            <a:chExt cx="3331438" cy="2962179"/>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2802662" y="3553978"/>
              <a:ext cx="3331438" cy="2961123"/>
            </a:xfrm>
            <a:prstGeom prst="rect">
              <a:avLst/>
            </a:prstGeom>
          </p:spPr>
        </p:pic>
        <p:sp>
          <p:nvSpPr>
            <p:cNvPr id="3" name="Rectangle 2"/>
            <p:cNvSpPr/>
            <p:nvPr/>
          </p:nvSpPr>
          <p:spPr>
            <a:xfrm>
              <a:off x="3682161" y="4007713"/>
              <a:ext cx="254083" cy="1932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806719" y="5826945"/>
              <a:ext cx="254083" cy="1932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862164" y="5281176"/>
              <a:ext cx="254083" cy="1932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428259" y="5628334"/>
              <a:ext cx="635209" cy="8878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5" name="Rectangle 4"/>
          <p:cNvSpPr/>
          <p:nvPr/>
        </p:nvSpPr>
        <p:spPr>
          <a:xfrm>
            <a:off x="803890" y="1599050"/>
            <a:ext cx="7162800" cy="523220"/>
          </a:xfrm>
          <a:prstGeom prst="rect">
            <a:avLst/>
          </a:prstGeom>
        </p:spPr>
        <p:txBody>
          <a:bodyPr wrap="square">
            <a:spAutoFit/>
          </a:bodyPr>
          <a:lstStyle/>
          <a:p>
            <a:pPr>
              <a:buFont typeface="Arial"/>
              <a:buChar char="•"/>
            </a:pPr>
            <a:r>
              <a:rPr lang="en-US" sz="2800" dirty="0">
                <a:solidFill>
                  <a:prstClr val="white"/>
                </a:solidFill>
                <a:latin typeface="Arial"/>
              </a:rPr>
              <a:t> Peripheral reticulum = perineuronal nets</a:t>
            </a:r>
          </a:p>
        </p:txBody>
      </p:sp>
      <p:sp>
        <p:nvSpPr>
          <p:cNvPr id="8" name="Text Box 8"/>
          <p:cNvSpPr txBox="1">
            <a:spLocks noChangeArrowheads="1"/>
          </p:cNvSpPr>
          <p:nvPr/>
        </p:nvSpPr>
        <p:spPr bwMode="auto">
          <a:xfrm>
            <a:off x="3246753" y="6168167"/>
            <a:ext cx="1172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prstClr val="black"/>
                </a:solidFill>
              </a:rPr>
              <a:t>Golgi (1898)</a:t>
            </a:r>
          </a:p>
        </p:txBody>
      </p:sp>
      <p:grpSp>
        <p:nvGrpSpPr>
          <p:cNvPr id="20" name="Group 19">
            <a:extLst>
              <a:ext uri="{FF2B5EF4-FFF2-40B4-BE49-F238E27FC236}">
                <a16:creationId xmlns:a16="http://schemas.microsoft.com/office/drawing/2014/main" xmlns="" id="{58D4E0AD-3871-F341-9D24-D2A1A65B346A}"/>
              </a:ext>
            </a:extLst>
          </p:cNvPr>
          <p:cNvGrpSpPr/>
          <p:nvPr/>
        </p:nvGrpSpPr>
        <p:grpSpPr>
          <a:xfrm>
            <a:off x="5402791" y="3514821"/>
            <a:ext cx="2563899" cy="2961123"/>
            <a:chOff x="5402791" y="3514821"/>
            <a:chExt cx="2563899" cy="2961123"/>
          </a:xfrm>
        </p:grpSpPr>
        <p:pic>
          <p:nvPicPr>
            <p:cNvPr id="18" name="Picture 17" descr="Screen Shot 2015-11-22 at 11.44.07 AM.png">
              <a:extLst>
                <a:ext uri="{FF2B5EF4-FFF2-40B4-BE49-F238E27FC236}">
                  <a16:creationId xmlns:a16="http://schemas.microsoft.com/office/drawing/2014/main" xmlns="" id="{F1061C3C-572A-9A4C-9A6E-31AE0D855AF5}"/>
                </a:ext>
              </a:extLst>
            </p:cNvPr>
            <p:cNvPicPr>
              <a:picLocks noChangeAspect="1"/>
            </p:cNvPicPr>
            <p:nvPr/>
          </p:nvPicPr>
          <p:blipFill>
            <a:blip r:embed="rId4"/>
            <a:stretch>
              <a:fillRect/>
            </a:stretch>
          </p:blipFill>
          <p:spPr>
            <a:xfrm>
              <a:off x="5402791" y="3514821"/>
              <a:ext cx="2563899" cy="2961123"/>
            </a:xfrm>
            <a:prstGeom prst="rect">
              <a:avLst/>
            </a:prstGeom>
          </p:spPr>
        </p:pic>
        <p:sp>
          <p:nvSpPr>
            <p:cNvPr id="19" name="Rectangle 18">
              <a:extLst>
                <a:ext uri="{FF2B5EF4-FFF2-40B4-BE49-F238E27FC236}">
                  <a16:creationId xmlns:a16="http://schemas.microsoft.com/office/drawing/2014/main" xmlns="" id="{2C0500F8-F478-964D-A515-EB50FF70ED99}"/>
                </a:ext>
              </a:extLst>
            </p:cNvPr>
            <p:cNvSpPr/>
            <p:nvPr/>
          </p:nvSpPr>
          <p:spPr>
            <a:xfrm>
              <a:off x="5527965" y="3645766"/>
              <a:ext cx="380196" cy="3299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52413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ETS.jpg"/>
          <p:cNvPicPr>
            <a:picLocks noChangeAspect="1"/>
          </p:cNvPicPr>
          <p:nvPr/>
        </p:nvPicPr>
        <p:blipFill>
          <a:blip r:embed="rId5"/>
          <a:stretch>
            <a:fillRect/>
          </a:stretch>
        </p:blipFill>
        <p:spPr>
          <a:xfrm>
            <a:off x="2207572" y="468382"/>
            <a:ext cx="4460734" cy="5975730"/>
          </a:xfrm>
          <a:prstGeom prst="rect">
            <a:avLst/>
          </a:prstGeom>
        </p:spPr>
      </p:pic>
      <p:sp>
        <p:nvSpPr>
          <p:cNvPr id="6" name="Text Box 8"/>
          <p:cNvSpPr txBox="1">
            <a:spLocks noChangeArrowheads="1"/>
          </p:cNvSpPr>
          <p:nvPr/>
        </p:nvSpPr>
        <p:spPr bwMode="auto">
          <a:xfrm>
            <a:off x="149714" y="6444112"/>
            <a:ext cx="16578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err="1">
                <a:solidFill>
                  <a:prstClr val="white"/>
                </a:solidFill>
                <a:latin typeface="Arial"/>
              </a:rPr>
              <a:t>Celio</a:t>
            </a:r>
            <a:r>
              <a:rPr lang="en-US" sz="1100" dirty="0">
                <a:solidFill>
                  <a:prstClr val="white"/>
                </a:solidFill>
                <a:latin typeface="Arial"/>
              </a:rPr>
              <a:t> </a:t>
            </a:r>
            <a:r>
              <a:rPr lang="en-US" sz="1100" i="1" dirty="0">
                <a:solidFill>
                  <a:prstClr val="white"/>
                </a:solidFill>
                <a:latin typeface="Arial"/>
              </a:rPr>
              <a:t>et al. TINS </a:t>
            </a:r>
            <a:r>
              <a:rPr lang="en-US" sz="1100" dirty="0">
                <a:solidFill>
                  <a:prstClr val="white"/>
                </a:solidFill>
                <a:latin typeface="Arial"/>
              </a:rPr>
              <a:t>(1998)</a:t>
            </a:r>
          </a:p>
        </p:txBody>
      </p:sp>
      <p:sp>
        <p:nvSpPr>
          <p:cNvPr id="21" name="Text Box 8"/>
          <p:cNvSpPr txBox="1">
            <a:spLocks noChangeArrowheads="1"/>
          </p:cNvSpPr>
          <p:nvPr/>
        </p:nvSpPr>
        <p:spPr bwMode="auto">
          <a:xfrm>
            <a:off x="6193536" y="6444112"/>
            <a:ext cx="3784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solidFill>
                  <a:prstClr val="white"/>
                </a:solidFill>
              </a:rPr>
              <a:t>Winter</a:t>
            </a:r>
            <a:r>
              <a:rPr lang="en-US" sz="1200" dirty="0">
                <a:solidFill>
                  <a:prstClr val="white"/>
                </a:solidFill>
              </a:rPr>
              <a:t> </a:t>
            </a:r>
            <a:r>
              <a:rPr lang="en-US" sz="1200" i="1" dirty="0">
                <a:solidFill>
                  <a:prstClr val="white"/>
                </a:solidFill>
              </a:rPr>
              <a:t>et al. Neural </a:t>
            </a:r>
            <a:r>
              <a:rPr lang="en-US" sz="1200" i="1" dirty="0" err="1">
                <a:solidFill>
                  <a:prstClr val="white"/>
                </a:solidFill>
              </a:rPr>
              <a:t>Plast</a:t>
            </a:r>
            <a:r>
              <a:rPr lang="en-US" sz="1200" i="1" dirty="0">
                <a:solidFill>
                  <a:prstClr val="white"/>
                </a:solidFill>
              </a:rPr>
              <a:t> </a:t>
            </a:r>
            <a:r>
              <a:rPr lang="en-US" sz="1200" dirty="0">
                <a:solidFill>
                  <a:prstClr val="white"/>
                </a:solidFill>
              </a:rPr>
              <a:t>(2016)</a:t>
            </a: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64980" y="1149927"/>
            <a:ext cx="3600380" cy="4507077"/>
          </a:xfrm>
          <a:prstGeom prst="rect">
            <a:avLst/>
          </a:prstGeom>
        </p:spPr>
      </p:pic>
      <p:pic>
        <p:nvPicPr>
          <p:cNvPr id="2" name="3d Movie 012616_bright2">
            <a:hlinkClick r:id="" action="ppaction://media"/>
            <a:extLst>
              <a:ext uri="{FF2B5EF4-FFF2-40B4-BE49-F238E27FC236}">
                <a16:creationId xmlns:a16="http://schemas.microsoft.com/office/drawing/2014/main" xmlns="" id="{5EF35A57-571E-B148-BBCB-7F67B87B73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693" r="19919"/>
          <a:stretch/>
        </p:blipFill>
        <p:spPr>
          <a:xfrm>
            <a:off x="210518" y="1581703"/>
            <a:ext cx="4097416" cy="3947406"/>
          </a:xfrm>
          <a:prstGeom prst="rect">
            <a:avLst/>
          </a:prstGeom>
        </p:spPr>
      </p:pic>
    </p:spTree>
    <p:extLst>
      <p:ext uri="{BB962C8B-B14F-4D97-AF65-F5344CB8AC3E}">
        <p14:creationId xmlns:p14="http://schemas.microsoft.com/office/powerpoint/2010/main" val="8127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7 0.00208 L 0.24392 0.00509 " pathEditMode="relative" rAng="0" ptsTypes="AA">
                                      <p:cBhvr>
                                        <p:cTn id="6" dur="2000" fill="hold"/>
                                        <p:tgtEl>
                                          <p:spTgt spid="18"/>
                                        </p:tgtEl>
                                        <p:attrNameLst>
                                          <p:attrName>ppt_x</p:attrName>
                                          <p:attrName>ppt_y</p:attrName>
                                        </p:attrNameLst>
                                      </p:cBhvr>
                                      <p:rCtr x="12274" y="139"/>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 presetClass="mediacall" presetSubtype="0" fill="hold" nodeType="withEffect">
                                  <p:stCondLst>
                                    <p:cond delay="0"/>
                                  </p:stCondLst>
                                  <p:childTnLst>
                                    <p:cmd type="call" cmd="playFrom(0.0)">
                                      <p:cBhvr>
                                        <p:cTn id="15" dur="17984"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303676" y="71078"/>
            <a:ext cx="2840324" cy="2584504"/>
            <a:chOff x="4178300" y="2800553"/>
            <a:chExt cx="3683000" cy="2990809"/>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78300" y="2800553"/>
              <a:ext cx="3683000" cy="2990809"/>
            </a:xfrm>
            <a:prstGeom prst="rect">
              <a:avLst/>
            </a:prstGeom>
          </p:spPr>
        </p:pic>
        <p:sp>
          <p:nvSpPr>
            <p:cNvPr id="13" name="Rectangle 12"/>
            <p:cNvSpPr/>
            <p:nvPr/>
          </p:nvSpPr>
          <p:spPr>
            <a:xfrm>
              <a:off x="4332287" y="2889535"/>
              <a:ext cx="339725"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2" name="Rectangle 1"/>
          <p:cNvSpPr/>
          <p:nvPr/>
        </p:nvSpPr>
        <p:spPr>
          <a:xfrm>
            <a:off x="295814" y="5615932"/>
            <a:ext cx="8875776" cy="1461939"/>
          </a:xfrm>
          <a:prstGeom prst="rect">
            <a:avLst/>
          </a:prstGeom>
        </p:spPr>
        <p:txBody>
          <a:bodyPr wrap="square">
            <a:spAutoFit/>
          </a:bodyPr>
          <a:lstStyle/>
          <a:p>
            <a:r>
              <a:rPr lang="en-US" sz="2400" dirty="0">
                <a:solidFill>
                  <a:prstClr val="white"/>
                </a:solidFill>
                <a:latin typeface="Arial"/>
              </a:rPr>
              <a:t>Visual system </a:t>
            </a:r>
            <a:r>
              <a:rPr lang="en-US" sz="1200" dirty="0">
                <a:solidFill>
                  <a:prstClr val="white"/>
                </a:solidFill>
                <a:latin typeface="Arial"/>
              </a:rPr>
              <a:t>(</a:t>
            </a:r>
            <a:r>
              <a:rPr lang="en-US" sz="1200" dirty="0" err="1">
                <a:solidFill>
                  <a:prstClr val="white"/>
                </a:solidFill>
                <a:latin typeface="Arial"/>
              </a:rPr>
              <a:t>Pizzorusso</a:t>
            </a:r>
            <a:r>
              <a:rPr lang="en-US" sz="1200" dirty="0">
                <a:solidFill>
                  <a:prstClr val="white"/>
                </a:solidFill>
                <a:latin typeface="Arial"/>
              </a:rPr>
              <a:t> et al., 2002)</a:t>
            </a:r>
          </a:p>
          <a:p>
            <a:r>
              <a:rPr lang="en-US" sz="2000" dirty="0">
                <a:solidFill>
                  <a:prstClr val="white"/>
                </a:solidFill>
                <a:latin typeface="Arial"/>
              </a:rPr>
              <a:t>Recovery from spinal cord injury </a:t>
            </a:r>
            <a:r>
              <a:rPr lang="en-US" sz="1200" dirty="0">
                <a:solidFill>
                  <a:prstClr val="white"/>
                </a:solidFill>
                <a:latin typeface="Arial"/>
              </a:rPr>
              <a:t>(Bradbury et al., 2002; Massey et al., 2006)</a:t>
            </a:r>
          </a:p>
          <a:p>
            <a:r>
              <a:rPr lang="en-US" sz="2000" dirty="0">
                <a:solidFill>
                  <a:prstClr val="white"/>
                </a:solidFill>
                <a:latin typeface="Arial"/>
              </a:rPr>
              <a:t>PNNs reduced in schizophrenia </a:t>
            </a:r>
            <a:r>
              <a:rPr lang="en-US" sz="1200" dirty="0">
                <a:solidFill>
                  <a:prstClr val="white"/>
                </a:solidFill>
                <a:latin typeface="Arial"/>
              </a:rPr>
              <a:t>(</a:t>
            </a:r>
            <a:r>
              <a:rPr lang="en-US" sz="1200" dirty="0" err="1">
                <a:solidFill>
                  <a:prstClr val="white"/>
                </a:solidFill>
                <a:latin typeface="Arial"/>
              </a:rPr>
              <a:t>Pantazopoulos</a:t>
            </a:r>
            <a:r>
              <a:rPr lang="en-US" sz="1200" dirty="0">
                <a:solidFill>
                  <a:prstClr val="white"/>
                </a:solidFill>
                <a:latin typeface="Arial"/>
              </a:rPr>
              <a:t> et al., 2010; </a:t>
            </a:r>
            <a:r>
              <a:rPr lang="en-US" sz="1200" dirty="0" err="1">
                <a:solidFill>
                  <a:prstClr val="white"/>
                </a:solidFill>
                <a:latin typeface="Arial"/>
              </a:rPr>
              <a:t>Mauney</a:t>
            </a:r>
            <a:r>
              <a:rPr lang="en-US" sz="1200" dirty="0">
                <a:solidFill>
                  <a:prstClr val="white"/>
                </a:solidFill>
                <a:latin typeface="Arial"/>
              </a:rPr>
              <a:t> et al., 2013; Shah &amp; Lodge, 2013)</a:t>
            </a:r>
          </a:p>
          <a:p>
            <a:endParaRPr lang="en-US" sz="900" dirty="0">
              <a:solidFill>
                <a:prstClr val="white"/>
              </a:solidFill>
              <a:latin typeface="Arial"/>
            </a:endParaRPr>
          </a:p>
          <a:p>
            <a:endParaRPr lang="en-US" sz="1600" dirty="0">
              <a:solidFill>
                <a:prstClr val="white"/>
              </a:solidFill>
              <a:latin typeface="Arial"/>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27" y="113985"/>
            <a:ext cx="6350000" cy="2480677"/>
          </a:xfrm>
          <a:prstGeom prst="rect">
            <a:avLst/>
          </a:prstGeom>
        </p:spPr>
      </p:pic>
      <p:sp>
        <p:nvSpPr>
          <p:cNvPr id="5" name="Rectangle 4"/>
          <p:cNvSpPr/>
          <p:nvPr/>
        </p:nvSpPr>
        <p:spPr>
          <a:xfrm>
            <a:off x="152177" y="113984"/>
            <a:ext cx="2000250" cy="2480677"/>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222277" y="113985"/>
            <a:ext cx="2070100" cy="2480677"/>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336827" y="113985"/>
            <a:ext cx="2038350" cy="2480677"/>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23602" y="113983"/>
            <a:ext cx="787400" cy="369332"/>
          </a:xfrm>
          <a:prstGeom prst="rect">
            <a:avLst/>
          </a:prstGeom>
          <a:noFill/>
        </p:spPr>
        <p:txBody>
          <a:bodyPr wrap="square" rtlCol="0">
            <a:spAutoFit/>
          </a:bodyPr>
          <a:lstStyle/>
          <a:p>
            <a:r>
              <a:rPr lang="en-US" dirty="0">
                <a:solidFill>
                  <a:prstClr val="white">
                    <a:lumMod val="75000"/>
                  </a:prstClr>
                </a:solidFill>
              </a:rPr>
              <a:t>P22</a:t>
            </a:r>
          </a:p>
        </p:txBody>
      </p:sp>
      <p:sp>
        <p:nvSpPr>
          <p:cNvPr id="11" name="TextBox 10"/>
          <p:cNvSpPr txBox="1"/>
          <p:nvPr/>
        </p:nvSpPr>
        <p:spPr>
          <a:xfrm>
            <a:off x="2222277" y="113983"/>
            <a:ext cx="787400" cy="369332"/>
          </a:xfrm>
          <a:prstGeom prst="rect">
            <a:avLst/>
          </a:prstGeom>
          <a:noFill/>
        </p:spPr>
        <p:txBody>
          <a:bodyPr wrap="square" rtlCol="0">
            <a:spAutoFit/>
          </a:bodyPr>
          <a:lstStyle/>
          <a:p>
            <a:r>
              <a:rPr lang="en-US" dirty="0">
                <a:solidFill>
                  <a:prstClr val="white">
                    <a:lumMod val="75000"/>
                  </a:prstClr>
                </a:solidFill>
              </a:rPr>
              <a:t>P70</a:t>
            </a:r>
          </a:p>
        </p:txBody>
      </p:sp>
      <p:sp>
        <p:nvSpPr>
          <p:cNvPr id="12" name="TextBox 11"/>
          <p:cNvSpPr txBox="1"/>
          <p:nvPr/>
        </p:nvSpPr>
        <p:spPr>
          <a:xfrm>
            <a:off x="4340002" y="113983"/>
            <a:ext cx="787400" cy="369332"/>
          </a:xfrm>
          <a:prstGeom prst="rect">
            <a:avLst/>
          </a:prstGeom>
          <a:noFill/>
        </p:spPr>
        <p:txBody>
          <a:bodyPr wrap="square" rtlCol="0">
            <a:spAutoFit/>
          </a:bodyPr>
          <a:lstStyle/>
          <a:p>
            <a:r>
              <a:rPr lang="en-US" dirty="0">
                <a:solidFill>
                  <a:prstClr val="white">
                    <a:lumMod val="75000"/>
                  </a:prstClr>
                </a:solidFill>
              </a:rPr>
              <a:t>P100</a:t>
            </a:r>
          </a:p>
        </p:txBody>
      </p:sp>
      <p:grpSp>
        <p:nvGrpSpPr>
          <p:cNvPr id="14" name="Group 13"/>
          <p:cNvGrpSpPr/>
          <p:nvPr/>
        </p:nvGrpSpPr>
        <p:grpSpPr>
          <a:xfrm>
            <a:off x="1152302" y="2859135"/>
            <a:ext cx="6448472" cy="2593332"/>
            <a:chOff x="1152302" y="2859135"/>
            <a:chExt cx="6448472" cy="2593332"/>
          </a:xfrm>
        </p:grpSpPr>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2302" y="2859135"/>
              <a:ext cx="6448472" cy="2593332"/>
            </a:xfrm>
            <a:prstGeom prst="rect">
              <a:avLst/>
            </a:prstGeom>
          </p:spPr>
        </p:pic>
        <p:sp>
          <p:nvSpPr>
            <p:cNvPr id="3" name="Rectangle 2"/>
            <p:cNvSpPr/>
            <p:nvPr/>
          </p:nvSpPr>
          <p:spPr>
            <a:xfrm>
              <a:off x="1254125" y="3022600"/>
              <a:ext cx="384175" cy="317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318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9419" y="63500"/>
            <a:ext cx="2798813" cy="523220"/>
          </a:xfrm>
          <a:prstGeom prst="rect">
            <a:avLst/>
          </a:prstGeom>
        </p:spPr>
        <p:txBody>
          <a:bodyPr wrap="none">
            <a:spAutoFit/>
          </a:bodyPr>
          <a:lstStyle/>
          <a:p>
            <a:r>
              <a:rPr lang="en-US" sz="2800" dirty="0">
                <a:solidFill>
                  <a:srgbClr val="FFFFFF"/>
                </a:solidFill>
                <a:latin typeface="Arial" charset="0"/>
                <a:ea typeface="ＭＳ Ｐゴシック" charset="0"/>
                <a:cs typeface="ＭＳ Ｐゴシック" charset="0"/>
              </a:rPr>
              <a:t> PNNs: Function</a:t>
            </a:r>
            <a:endParaRPr lang="en-US" sz="2800" dirty="0">
              <a:solidFill>
                <a:prstClr val="black"/>
              </a:solidFill>
            </a:endParaRPr>
          </a:p>
        </p:txBody>
      </p:sp>
      <p:sp>
        <p:nvSpPr>
          <p:cNvPr id="4" name="Rectangle 3"/>
          <p:cNvSpPr/>
          <p:nvPr/>
        </p:nvSpPr>
        <p:spPr>
          <a:xfrm>
            <a:off x="154319" y="989231"/>
            <a:ext cx="3639138" cy="877163"/>
          </a:xfrm>
          <a:prstGeom prst="rect">
            <a:avLst/>
          </a:prstGeom>
        </p:spPr>
        <p:txBody>
          <a:bodyPr wrap="none">
            <a:spAutoFit/>
          </a:bodyPr>
          <a:lstStyle/>
          <a:p>
            <a:r>
              <a:rPr lang="en-US" sz="2300" dirty="0">
                <a:solidFill>
                  <a:srgbClr val="FFFF00"/>
                </a:solidFill>
                <a:latin typeface="Arial" charset="0"/>
                <a:ea typeface="ＭＳ Ｐゴシック" charset="0"/>
                <a:cs typeface="ＭＳ Ｐゴシック" charset="0"/>
              </a:rPr>
              <a:t>Stabilize synaptic contacts</a:t>
            </a:r>
          </a:p>
          <a:p>
            <a:endParaRPr lang="en-US" sz="2800" dirty="0">
              <a:solidFill>
                <a:srgbClr val="FFFFFF"/>
              </a:solidFill>
              <a:latin typeface="Arial" charset="0"/>
              <a:ea typeface="ＭＳ Ｐゴシック" charset="0"/>
              <a:cs typeface="ＭＳ Ｐゴシック" charset="0"/>
            </a:endParaRPr>
          </a:p>
        </p:txBody>
      </p:sp>
      <p:sp>
        <p:nvSpPr>
          <p:cNvPr id="7" name="Rectangle 6"/>
          <p:cNvSpPr/>
          <p:nvPr/>
        </p:nvSpPr>
        <p:spPr>
          <a:xfrm>
            <a:off x="91876" y="1475770"/>
            <a:ext cx="6435924" cy="1785104"/>
          </a:xfrm>
          <a:prstGeom prst="rect">
            <a:avLst/>
          </a:prstGeom>
        </p:spPr>
        <p:txBody>
          <a:bodyPr wrap="square">
            <a:spAutoFit/>
          </a:bodyPr>
          <a:lstStyle/>
          <a:p>
            <a:pPr marL="228600" indent="-228600">
              <a:buFont typeface="Arial"/>
              <a:buChar char="•"/>
            </a:pPr>
            <a:r>
              <a:rPr lang="en-US" dirty="0">
                <a:solidFill>
                  <a:srgbClr val="FFFFFF"/>
                </a:solidFill>
                <a:latin typeface="Arial" charset="0"/>
                <a:ea typeface="ＭＳ Ｐゴシック" charset="0"/>
                <a:cs typeface="ＭＳ Ｐゴシック" charset="0"/>
              </a:rPr>
              <a:t>Physical barrier</a:t>
            </a:r>
          </a:p>
          <a:p>
            <a:endParaRPr lang="en-US" sz="1600" dirty="0">
              <a:solidFill>
                <a:srgbClr val="FFFFFF"/>
              </a:solidFill>
              <a:latin typeface="Arial" charset="0"/>
              <a:ea typeface="ＭＳ Ｐゴシック" charset="0"/>
              <a:cs typeface="ＭＳ Ｐゴシック" charset="0"/>
            </a:endParaRPr>
          </a:p>
          <a:p>
            <a:pPr marL="228600" indent="-228600">
              <a:buFont typeface="Arial"/>
              <a:buChar char="•"/>
            </a:pPr>
            <a:r>
              <a:rPr lang="en-US" dirty="0">
                <a:solidFill>
                  <a:srgbClr val="FFFFFF"/>
                </a:solidFill>
                <a:latin typeface="Arial" charset="0"/>
                <a:ea typeface="ＭＳ Ｐゴシック" charset="0"/>
                <a:cs typeface="ＭＳ Ｐゴシック" charset="0"/>
              </a:rPr>
              <a:t>Capture of inhibitory factors (e.g., Sema3A) </a:t>
            </a:r>
          </a:p>
          <a:p>
            <a:r>
              <a:rPr lang="en-US" sz="1400" dirty="0">
                <a:solidFill>
                  <a:srgbClr val="FFFFFF"/>
                </a:solidFill>
                <a:latin typeface="Arial" charset="0"/>
                <a:ea typeface="ＭＳ Ｐゴシック" charset="0"/>
                <a:cs typeface="ＭＳ Ｐゴシック" charset="0"/>
              </a:rPr>
              <a:t>      (Vo et al., </a:t>
            </a:r>
            <a:r>
              <a:rPr lang="en-US" sz="1400" i="1" dirty="0">
                <a:solidFill>
                  <a:srgbClr val="FFFFFF"/>
                </a:solidFill>
                <a:latin typeface="Arial" charset="0"/>
                <a:ea typeface="ＭＳ Ｐゴシック" charset="0"/>
                <a:cs typeface="ＭＳ Ｐゴシック" charset="0"/>
              </a:rPr>
              <a:t>Mol Cell </a:t>
            </a:r>
            <a:r>
              <a:rPr lang="en-US" sz="1400" i="1" dirty="0" err="1">
                <a:solidFill>
                  <a:srgbClr val="FFFFFF"/>
                </a:solidFill>
                <a:latin typeface="Arial" charset="0"/>
                <a:ea typeface="ＭＳ Ｐゴシック" charset="0"/>
                <a:cs typeface="ＭＳ Ｐゴシック" charset="0"/>
              </a:rPr>
              <a:t>Neurosci</a:t>
            </a:r>
            <a:r>
              <a:rPr lang="en-US" sz="1400" i="1" dirty="0">
                <a:solidFill>
                  <a:srgbClr val="FFFFFF"/>
                </a:solidFill>
                <a:latin typeface="Arial" charset="0"/>
                <a:ea typeface="ＭＳ Ｐゴシック" charset="0"/>
                <a:cs typeface="ＭＳ Ｐゴシック" charset="0"/>
              </a:rPr>
              <a:t>, </a:t>
            </a:r>
            <a:r>
              <a:rPr lang="en-US" sz="1400" dirty="0">
                <a:solidFill>
                  <a:srgbClr val="FFFFFF"/>
                </a:solidFill>
                <a:latin typeface="Arial" charset="0"/>
                <a:ea typeface="ＭＳ Ｐゴシック" charset="0"/>
                <a:cs typeface="ＭＳ Ｐゴシック" charset="0"/>
              </a:rPr>
              <a:t>2013)</a:t>
            </a:r>
          </a:p>
          <a:p>
            <a:r>
              <a:rPr lang="en-US" sz="2200" dirty="0">
                <a:solidFill>
                  <a:srgbClr val="FFFFFF"/>
                </a:solidFill>
                <a:latin typeface="Arial" charset="0"/>
                <a:ea typeface="ＭＳ Ｐゴシック" charset="0"/>
                <a:cs typeface="ＭＳ Ｐゴシック" charset="0"/>
              </a:rPr>
              <a:t> </a:t>
            </a:r>
          </a:p>
          <a:p>
            <a:endParaRPr lang="en-US" sz="2200" dirty="0">
              <a:solidFill>
                <a:srgbClr val="FFFFFF"/>
              </a:solidFill>
              <a:latin typeface="Arial" charset="0"/>
              <a:ea typeface="ＭＳ Ｐゴシック" charset="0"/>
              <a:cs typeface="ＭＳ Ｐゴシック" charset="0"/>
            </a:endParaRPr>
          </a:p>
        </p:txBody>
      </p:sp>
      <p:sp>
        <p:nvSpPr>
          <p:cNvPr id="8" name="Rectangle 7"/>
          <p:cNvSpPr/>
          <p:nvPr/>
        </p:nvSpPr>
        <p:spPr>
          <a:xfrm>
            <a:off x="157223" y="5541040"/>
            <a:ext cx="4884696" cy="677108"/>
          </a:xfrm>
          <a:prstGeom prst="rect">
            <a:avLst/>
          </a:prstGeom>
        </p:spPr>
        <p:txBody>
          <a:bodyPr wrap="none">
            <a:spAutoFit/>
          </a:bodyPr>
          <a:lstStyle/>
          <a:p>
            <a:r>
              <a:rPr lang="en-US" sz="2300" dirty="0">
                <a:solidFill>
                  <a:srgbClr val="FFFF00"/>
                </a:solidFill>
                <a:latin typeface="Arial" charset="0"/>
                <a:ea typeface="ＭＳ Ｐゴシック" charset="0"/>
                <a:cs typeface="ＭＳ Ｐゴシック" charset="0"/>
              </a:rPr>
              <a:t>Regulate ionic microenvironment </a:t>
            </a:r>
          </a:p>
          <a:p>
            <a:r>
              <a:rPr lang="en-US" sz="1400" dirty="0">
                <a:solidFill>
                  <a:srgbClr val="FFFFFF"/>
                </a:solidFill>
                <a:latin typeface="Arial" charset="0"/>
                <a:ea typeface="ＭＳ Ｐゴシック" charset="0"/>
                <a:cs typeface="ＭＳ Ｐゴシック" charset="0"/>
              </a:rPr>
              <a:t>  (</a:t>
            </a:r>
            <a:r>
              <a:rPr lang="en-US" sz="1400" dirty="0" err="1">
                <a:solidFill>
                  <a:srgbClr val="FFFFFF"/>
                </a:solidFill>
                <a:latin typeface="Arial" charset="0"/>
                <a:ea typeface="ＭＳ Ｐゴシック" charset="0"/>
                <a:cs typeface="ＭＳ Ｐゴシック" charset="0"/>
              </a:rPr>
              <a:t>Brückner</a:t>
            </a:r>
            <a:r>
              <a:rPr lang="en-US" sz="1400" dirty="0">
                <a:solidFill>
                  <a:srgbClr val="FFFFFF"/>
                </a:solidFill>
                <a:latin typeface="Arial" charset="0"/>
                <a:ea typeface="ＭＳ Ｐゴシック" charset="0"/>
                <a:cs typeface="ＭＳ Ｐゴシック" charset="0"/>
              </a:rPr>
              <a:t> </a:t>
            </a:r>
            <a:r>
              <a:rPr lang="en-US" sz="1400" i="1" dirty="0">
                <a:solidFill>
                  <a:srgbClr val="FFFFFF"/>
                </a:solidFill>
                <a:latin typeface="Arial" charset="0"/>
                <a:ea typeface="ＭＳ Ｐゴシック" charset="0"/>
                <a:cs typeface="ＭＳ Ｐゴシック" charset="0"/>
              </a:rPr>
              <a:t>et al., Glia</a:t>
            </a:r>
            <a:r>
              <a:rPr lang="en-US" sz="1400" dirty="0">
                <a:solidFill>
                  <a:srgbClr val="FFFFFF"/>
                </a:solidFill>
                <a:latin typeface="Arial" charset="0"/>
                <a:ea typeface="ＭＳ Ｐゴシック" charset="0"/>
                <a:cs typeface="ＭＳ Ｐゴシック" charset="0"/>
              </a:rPr>
              <a:t>, 1993; </a:t>
            </a:r>
            <a:r>
              <a:rPr lang="en-US" sz="1400" dirty="0" err="1">
                <a:solidFill>
                  <a:srgbClr val="FFFFFF"/>
                </a:solidFill>
                <a:latin typeface="Arial" charset="0"/>
                <a:ea typeface="ＭＳ Ｐゴシック" charset="0"/>
                <a:cs typeface="ＭＳ Ｐゴシック" charset="0"/>
              </a:rPr>
              <a:t>Härtig</a:t>
            </a:r>
            <a:r>
              <a:rPr lang="en-US" sz="1400" dirty="0">
                <a:solidFill>
                  <a:srgbClr val="FFFFFF"/>
                </a:solidFill>
                <a:latin typeface="Arial" charset="0"/>
                <a:ea typeface="ＭＳ Ｐゴシック" charset="0"/>
                <a:cs typeface="ＭＳ Ｐゴシック" charset="0"/>
              </a:rPr>
              <a:t> </a:t>
            </a:r>
            <a:r>
              <a:rPr lang="en-US" sz="1400" i="1" dirty="0">
                <a:solidFill>
                  <a:srgbClr val="FFFFFF"/>
                </a:solidFill>
                <a:latin typeface="Arial" charset="0"/>
                <a:ea typeface="ＭＳ Ｐゴシック" charset="0"/>
                <a:cs typeface="ＭＳ Ｐゴシック" charset="0"/>
              </a:rPr>
              <a:t>et al., Brain Res</a:t>
            </a:r>
            <a:r>
              <a:rPr lang="en-US" sz="1400" dirty="0">
                <a:solidFill>
                  <a:srgbClr val="FFFFFF"/>
                </a:solidFill>
                <a:latin typeface="Arial" charset="0"/>
                <a:ea typeface="ＭＳ Ｐゴシック" charset="0"/>
                <a:cs typeface="ＭＳ Ｐゴシック" charset="0"/>
              </a:rPr>
              <a:t>, 1999)</a:t>
            </a:r>
            <a:endParaRPr lang="en-US" sz="1400" dirty="0">
              <a:solidFill>
                <a:srgbClr val="FFFF00"/>
              </a:solidFill>
              <a:latin typeface="Arial" charset="0"/>
              <a:ea typeface="ＭＳ Ｐゴシック" charset="0"/>
              <a:cs typeface="ＭＳ Ｐゴシック" charset="0"/>
            </a:endParaRPr>
          </a:p>
        </p:txBody>
      </p:sp>
      <p:sp>
        <p:nvSpPr>
          <p:cNvPr id="48" name="Rectangle 47"/>
          <p:cNvSpPr/>
          <p:nvPr/>
        </p:nvSpPr>
        <p:spPr>
          <a:xfrm>
            <a:off x="152400" y="4317256"/>
            <a:ext cx="4848403" cy="1354217"/>
          </a:xfrm>
          <a:prstGeom prst="rect">
            <a:avLst/>
          </a:prstGeom>
        </p:spPr>
        <p:txBody>
          <a:bodyPr wrap="none">
            <a:spAutoFit/>
          </a:bodyPr>
          <a:lstStyle/>
          <a:p>
            <a:pPr marL="0" lvl="1"/>
            <a:r>
              <a:rPr lang="en-US" sz="2300" dirty="0">
                <a:solidFill>
                  <a:srgbClr val="FFFF00"/>
                </a:solidFill>
                <a:latin typeface="Arial" charset="0"/>
                <a:ea typeface="ＭＳ Ｐゴシック" charset="0"/>
                <a:cs typeface="ＭＳ Ｐゴシック" charset="0"/>
              </a:rPr>
              <a:t>Protect from oxidative stress </a:t>
            </a:r>
          </a:p>
          <a:p>
            <a:pPr marL="0" lvl="1"/>
            <a:r>
              <a:rPr lang="en-US" sz="1400" dirty="0">
                <a:solidFill>
                  <a:srgbClr val="FFFFFF"/>
                </a:solidFill>
                <a:latin typeface="Arial" charset="0"/>
                <a:ea typeface="ＭＳ Ｐゴシック" charset="0"/>
                <a:cs typeface="ＭＳ Ｐゴシック" charset="0"/>
              </a:rPr>
              <a:t>  (</a:t>
            </a:r>
            <a:r>
              <a:rPr lang="en-US" sz="1400" dirty="0" err="1">
                <a:solidFill>
                  <a:srgbClr val="FFFFFF"/>
                </a:solidFill>
                <a:latin typeface="Arial" charset="0"/>
                <a:ea typeface="ＭＳ Ｐゴシック" charset="0"/>
                <a:cs typeface="ＭＳ Ｐゴシック" charset="0"/>
              </a:rPr>
              <a:t>Suttkus</a:t>
            </a:r>
            <a:r>
              <a:rPr lang="en-US" sz="1400" dirty="0">
                <a:solidFill>
                  <a:srgbClr val="FFFFFF"/>
                </a:solidFill>
                <a:latin typeface="Arial" charset="0"/>
                <a:ea typeface="ＭＳ Ｐゴシック" charset="0"/>
                <a:cs typeface="ＭＳ Ｐゴシック" charset="0"/>
              </a:rPr>
              <a:t> </a:t>
            </a:r>
            <a:r>
              <a:rPr lang="en-US" sz="1400" i="1" dirty="0">
                <a:solidFill>
                  <a:srgbClr val="FFFFFF"/>
                </a:solidFill>
                <a:latin typeface="Arial" charset="0"/>
                <a:ea typeface="ＭＳ Ｐゴシック" charset="0"/>
                <a:cs typeface="ＭＳ Ｐゴシック" charset="0"/>
              </a:rPr>
              <a:t>et al., Am J </a:t>
            </a:r>
            <a:r>
              <a:rPr lang="en-US" sz="1400" i="1" dirty="0" err="1">
                <a:solidFill>
                  <a:srgbClr val="FFFFFF"/>
                </a:solidFill>
                <a:latin typeface="Arial" charset="0"/>
                <a:ea typeface="ＭＳ Ｐゴシック" charset="0"/>
                <a:cs typeface="ＭＳ Ｐゴシック" charset="0"/>
              </a:rPr>
              <a:t>Neurodegener</a:t>
            </a:r>
            <a:r>
              <a:rPr lang="en-US" sz="1400" i="1" dirty="0">
                <a:solidFill>
                  <a:srgbClr val="FFFFFF"/>
                </a:solidFill>
                <a:latin typeface="Arial" charset="0"/>
                <a:ea typeface="ＭＳ Ｐゴシック" charset="0"/>
                <a:cs typeface="ＭＳ Ｐゴシック" charset="0"/>
              </a:rPr>
              <a:t> Dis</a:t>
            </a:r>
            <a:r>
              <a:rPr lang="en-US" sz="1400" dirty="0">
                <a:solidFill>
                  <a:srgbClr val="FFFFFF"/>
                </a:solidFill>
                <a:latin typeface="Arial" charset="0"/>
                <a:ea typeface="ＭＳ Ｐゴシック" charset="0"/>
                <a:cs typeface="ＭＳ Ｐゴシック" charset="0"/>
              </a:rPr>
              <a:t>, 2012; </a:t>
            </a:r>
            <a:r>
              <a:rPr lang="en-US" sz="1400" dirty="0" err="1">
                <a:solidFill>
                  <a:srgbClr val="FFFFFF"/>
                </a:solidFill>
                <a:latin typeface="Arial" charset="0"/>
                <a:ea typeface="ＭＳ Ｐゴシック" charset="0"/>
                <a:cs typeface="ＭＳ Ｐゴシック" charset="0"/>
              </a:rPr>
              <a:t>Cabungcal</a:t>
            </a:r>
            <a:r>
              <a:rPr lang="en-US" sz="1400" dirty="0">
                <a:solidFill>
                  <a:srgbClr val="FFFFFF"/>
                </a:solidFill>
                <a:latin typeface="Arial" charset="0"/>
                <a:ea typeface="ＭＳ Ｐゴシック" charset="0"/>
                <a:cs typeface="ＭＳ Ｐゴシック" charset="0"/>
              </a:rPr>
              <a:t> </a:t>
            </a:r>
          </a:p>
          <a:p>
            <a:pPr marL="0" lvl="1"/>
            <a:r>
              <a:rPr lang="en-US" sz="1400" dirty="0">
                <a:solidFill>
                  <a:srgbClr val="FFFFFF"/>
                </a:solidFill>
                <a:latin typeface="Arial" charset="0"/>
                <a:ea typeface="ＭＳ Ｐゴシック" charset="0"/>
                <a:cs typeface="ＭＳ Ｐゴシック" charset="0"/>
              </a:rPr>
              <a:t>   et al., </a:t>
            </a:r>
            <a:r>
              <a:rPr lang="en-US" sz="1400" i="1" dirty="0">
                <a:solidFill>
                  <a:srgbClr val="FFFFFF"/>
                </a:solidFill>
                <a:latin typeface="Arial" charset="0"/>
                <a:ea typeface="ＭＳ Ｐゴシック" charset="0"/>
                <a:cs typeface="ＭＳ Ｐゴシック" charset="0"/>
              </a:rPr>
              <a:t>PNAS</a:t>
            </a:r>
            <a:r>
              <a:rPr lang="en-US" sz="1400" dirty="0">
                <a:solidFill>
                  <a:srgbClr val="FFFFFF"/>
                </a:solidFill>
                <a:latin typeface="Arial" charset="0"/>
                <a:ea typeface="ＭＳ Ｐゴシック" charset="0"/>
                <a:cs typeface="ＭＳ Ｐゴシック" charset="0"/>
              </a:rPr>
              <a:t>, 2013)</a:t>
            </a:r>
          </a:p>
          <a:p>
            <a:endParaRPr lang="en-US" sz="3000" dirty="0">
              <a:solidFill>
                <a:srgbClr val="FFFF00"/>
              </a:solidFill>
              <a:latin typeface="Arial" charset="0"/>
              <a:ea typeface="ＭＳ Ｐゴシック" charset="0"/>
              <a:cs typeface="ＭＳ Ｐゴシック" charset="0"/>
            </a:endParaRPr>
          </a:p>
        </p:txBody>
      </p:sp>
      <p:grpSp>
        <p:nvGrpSpPr>
          <p:cNvPr id="51" name="Group 50"/>
          <p:cNvGrpSpPr/>
          <p:nvPr/>
        </p:nvGrpSpPr>
        <p:grpSpPr>
          <a:xfrm>
            <a:off x="5052445" y="677348"/>
            <a:ext cx="4011250" cy="5508997"/>
            <a:chOff x="3743554" y="0"/>
            <a:chExt cx="3444646" cy="4511650"/>
          </a:xfrm>
        </p:grpSpPr>
        <p:pic>
          <p:nvPicPr>
            <p:cNvPr id="3" name="Picture 2" descr="Final figure_flattened copy.tif"/>
            <p:cNvPicPr>
              <a:picLocks noChangeAspect="1"/>
            </p:cNvPicPr>
            <p:nvPr/>
          </p:nvPicPr>
          <p:blipFill rotWithShape="1">
            <a:blip r:embed="rId3" cstate="print">
              <a:extLst>
                <a:ext uri="{28A0092B-C50C-407E-A947-70E740481C1C}">
                  <a14:useLocalDpi xmlns:a14="http://schemas.microsoft.com/office/drawing/2010/main"/>
                </a:ext>
              </a:extLst>
            </a:blip>
            <a:srcRect r="36216"/>
            <a:stretch/>
          </p:blipFill>
          <p:spPr>
            <a:xfrm>
              <a:off x="3743554" y="0"/>
              <a:ext cx="3444646" cy="4511650"/>
            </a:xfrm>
            <a:prstGeom prst="rect">
              <a:avLst/>
            </a:prstGeom>
          </p:spPr>
        </p:pic>
        <p:sp>
          <p:nvSpPr>
            <p:cNvPr id="5" name="Rectangle 4"/>
            <p:cNvSpPr/>
            <p:nvPr/>
          </p:nvSpPr>
          <p:spPr>
            <a:xfrm>
              <a:off x="6096000" y="1654670"/>
              <a:ext cx="1092199" cy="271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52" name="Rectangle 51"/>
          <p:cNvSpPr/>
          <p:nvPr/>
        </p:nvSpPr>
        <p:spPr>
          <a:xfrm>
            <a:off x="7930266" y="5734916"/>
            <a:ext cx="997013" cy="276999"/>
          </a:xfrm>
          <a:prstGeom prst="rect">
            <a:avLst/>
          </a:prstGeom>
        </p:spPr>
        <p:txBody>
          <a:bodyPr wrap="none">
            <a:spAutoFit/>
          </a:bodyPr>
          <a:lstStyle/>
          <a:p>
            <a:r>
              <a:rPr lang="en-US" sz="1200" dirty="0">
                <a:solidFill>
                  <a:prstClr val="black"/>
                </a:solidFill>
                <a:latin typeface="Arial"/>
                <a:cs typeface="Arial"/>
              </a:rPr>
              <a:t>J.C.F. Kwok</a:t>
            </a:r>
          </a:p>
        </p:txBody>
      </p:sp>
      <p:sp>
        <p:nvSpPr>
          <p:cNvPr id="53" name="Rectangle 52"/>
          <p:cNvSpPr/>
          <p:nvPr/>
        </p:nvSpPr>
        <p:spPr>
          <a:xfrm>
            <a:off x="152400" y="3135818"/>
            <a:ext cx="4782078" cy="661720"/>
          </a:xfrm>
          <a:prstGeom prst="rect">
            <a:avLst/>
          </a:prstGeom>
        </p:spPr>
        <p:txBody>
          <a:bodyPr wrap="none">
            <a:spAutoFit/>
          </a:bodyPr>
          <a:lstStyle/>
          <a:p>
            <a:r>
              <a:rPr lang="en-US" sz="2300" dirty="0">
                <a:solidFill>
                  <a:srgbClr val="FFFF00"/>
                </a:solidFill>
                <a:latin typeface="Arial" charset="0"/>
                <a:ea typeface="ＭＳ Ｐゴシック" charset="0"/>
                <a:cs typeface="ＭＳ Ｐゴシック" charset="0"/>
              </a:rPr>
              <a:t>Restrict lateral mobility of receptors</a:t>
            </a:r>
          </a:p>
          <a:p>
            <a:r>
              <a:rPr lang="en-US" sz="1400" dirty="0">
                <a:solidFill>
                  <a:prstClr val="white"/>
                </a:solidFill>
                <a:latin typeface="Arial"/>
                <a:cs typeface="Arial"/>
              </a:rPr>
              <a:t>  (</a:t>
            </a:r>
            <a:r>
              <a:rPr lang="en-US" sz="1400" dirty="0" err="1">
                <a:solidFill>
                  <a:prstClr val="white"/>
                </a:solidFill>
                <a:latin typeface="Arial"/>
                <a:cs typeface="Arial"/>
              </a:rPr>
              <a:t>Frischknecht</a:t>
            </a:r>
            <a:r>
              <a:rPr lang="en-US" sz="1400" dirty="0">
                <a:solidFill>
                  <a:prstClr val="white"/>
                </a:solidFill>
                <a:latin typeface="Arial"/>
                <a:cs typeface="Arial"/>
              </a:rPr>
              <a:t> </a:t>
            </a:r>
            <a:r>
              <a:rPr lang="en-US" sz="1400" i="1" dirty="0">
                <a:solidFill>
                  <a:prstClr val="white"/>
                </a:solidFill>
                <a:latin typeface="Arial"/>
                <a:cs typeface="Arial"/>
              </a:rPr>
              <a:t>et al., Nat </a:t>
            </a:r>
            <a:r>
              <a:rPr lang="en-US" sz="1400" i="1" dirty="0" err="1">
                <a:solidFill>
                  <a:prstClr val="white"/>
                </a:solidFill>
                <a:latin typeface="Arial"/>
                <a:cs typeface="Arial"/>
              </a:rPr>
              <a:t>Neurosci</a:t>
            </a:r>
            <a:r>
              <a:rPr lang="en-US" sz="1400" i="1" dirty="0">
                <a:solidFill>
                  <a:prstClr val="white"/>
                </a:solidFill>
                <a:latin typeface="Arial"/>
                <a:cs typeface="Arial"/>
              </a:rPr>
              <a:t>, </a:t>
            </a:r>
            <a:r>
              <a:rPr lang="en-US" sz="1400" dirty="0">
                <a:solidFill>
                  <a:prstClr val="white"/>
                </a:solidFill>
                <a:latin typeface="Arial"/>
                <a:cs typeface="Arial"/>
              </a:rPr>
              <a:t>2009) </a:t>
            </a:r>
            <a:endParaRPr lang="en-US" sz="1400" dirty="0">
              <a:solidFill>
                <a:prstClr val="white"/>
              </a:solidFill>
              <a:latin typeface="Arial"/>
              <a:ea typeface="ＭＳ Ｐゴシック" charset="0"/>
              <a:cs typeface="Arial"/>
            </a:endParaRPr>
          </a:p>
        </p:txBody>
      </p:sp>
      <p:grpSp>
        <p:nvGrpSpPr>
          <p:cNvPr id="10" name="Group 9"/>
          <p:cNvGrpSpPr/>
          <p:nvPr/>
        </p:nvGrpSpPr>
        <p:grpSpPr>
          <a:xfrm>
            <a:off x="7605127" y="1116021"/>
            <a:ext cx="1216580" cy="1151452"/>
            <a:chOff x="7706969" y="601148"/>
            <a:chExt cx="996261" cy="956583"/>
          </a:xfrm>
        </p:grpSpPr>
        <p:grpSp>
          <p:nvGrpSpPr>
            <p:cNvPr id="9" name="Group 8"/>
            <p:cNvGrpSpPr/>
            <p:nvPr/>
          </p:nvGrpSpPr>
          <p:grpSpPr>
            <a:xfrm>
              <a:off x="8178800" y="889000"/>
              <a:ext cx="471831" cy="510570"/>
              <a:chOff x="7895538" y="689490"/>
              <a:chExt cx="755093" cy="710080"/>
            </a:xfrm>
          </p:grpSpPr>
          <p:sp>
            <p:nvSpPr>
              <p:cNvPr id="6" name="Minus 5"/>
              <p:cNvSpPr/>
              <p:nvPr/>
            </p:nvSpPr>
            <p:spPr>
              <a:xfrm>
                <a:off x="7960969" y="8890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Minus 12"/>
              <p:cNvSpPr/>
              <p:nvPr/>
            </p:nvSpPr>
            <p:spPr>
              <a:xfrm>
                <a:off x="7895538" y="7606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Minus 13"/>
              <p:cNvSpPr/>
              <p:nvPr/>
            </p:nvSpPr>
            <p:spPr>
              <a:xfrm>
                <a:off x="8178800" y="7733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Minus 14"/>
              <p:cNvSpPr/>
              <p:nvPr/>
            </p:nvSpPr>
            <p:spPr>
              <a:xfrm>
                <a:off x="8427007" y="68949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Minus 15"/>
              <p:cNvSpPr/>
              <p:nvPr/>
            </p:nvSpPr>
            <p:spPr>
              <a:xfrm>
                <a:off x="8432800" y="9906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Minus 16"/>
              <p:cNvSpPr/>
              <p:nvPr/>
            </p:nvSpPr>
            <p:spPr>
              <a:xfrm>
                <a:off x="8287715" y="119637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Minus 17"/>
              <p:cNvSpPr/>
              <p:nvPr/>
            </p:nvSpPr>
            <p:spPr>
              <a:xfrm>
                <a:off x="8113369" y="10414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Minus 18"/>
              <p:cNvSpPr/>
              <p:nvPr/>
            </p:nvSpPr>
            <p:spPr>
              <a:xfrm>
                <a:off x="7960969" y="11938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21" name="Group 20"/>
            <p:cNvGrpSpPr/>
            <p:nvPr/>
          </p:nvGrpSpPr>
          <p:grpSpPr>
            <a:xfrm>
              <a:off x="7706969" y="779822"/>
              <a:ext cx="471831" cy="510570"/>
              <a:chOff x="7895538" y="689490"/>
              <a:chExt cx="755093" cy="710080"/>
            </a:xfrm>
          </p:grpSpPr>
          <p:sp>
            <p:nvSpPr>
              <p:cNvPr id="22" name="Minus 21"/>
              <p:cNvSpPr/>
              <p:nvPr/>
            </p:nvSpPr>
            <p:spPr>
              <a:xfrm>
                <a:off x="7960969" y="8890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Minus 22"/>
              <p:cNvSpPr/>
              <p:nvPr/>
            </p:nvSpPr>
            <p:spPr>
              <a:xfrm>
                <a:off x="7895538" y="7606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Minus 23"/>
              <p:cNvSpPr/>
              <p:nvPr/>
            </p:nvSpPr>
            <p:spPr>
              <a:xfrm>
                <a:off x="8178800" y="7733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Minus 24"/>
              <p:cNvSpPr/>
              <p:nvPr/>
            </p:nvSpPr>
            <p:spPr>
              <a:xfrm>
                <a:off x="8427007" y="68949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Minus 25"/>
              <p:cNvSpPr/>
              <p:nvPr/>
            </p:nvSpPr>
            <p:spPr>
              <a:xfrm>
                <a:off x="8432800" y="9906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Minus 26"/>
              <p:cNvSpPr/>
              <p:nvPr/>
            </p:nvSpPr>
            <p:spPr>
              <a:xfrm>
                <a:off x="8287715" y="119637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Minus 27"/>
              <p:cNvSpPr/>
              <p:nvPr/>
            </p:nvSpPr>
            <p:spPr>
              <a:xfrm>
                <a:off x="8113369" y="10414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Minus 28"/>
              <p:cNvSpPr/>
              <p:nvPr/>
            </p:nvSpPr>
            <p:spPr>
              <a:xfrm>
                <a:off x="7960969" y="11938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30" name="Group 29"/>
            <p:cNvGrpSpPr/>
            <p:nvPr/>
          </p:nvGrpSpPr>
          <p:grpSpPr>
            <a:xfrm>
              <a:off x="8231399" y="602996"/>
              <a:ext cx="471831" cy="510570"/>
              <a:chOff x="7895538" y="689490"/>
              <a:chExt cx="755093" cy="710080"/>
            </a:xfrm>
          </p:grpSpPr>
          <p:sp>
            <p:nvSpPr>
              <p:cNvPr id="31" name="Minus 30"/>
              <p:cNvSpPr/>
              <p:nvPr/>
            </p:nvSpPr>
            <p:spPr>
              <a:xfrm>
                <a:off x="7960969" y="8890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Minus 31"/>
              <p:cNvSpPr/>
              <p:nvPr/>
            </p:nvSpPr>
            <p:spPr>
              <a:xfrm>
                <a:off x="7895538" y="7606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Minus 32"/>
              <p:cNvSpPr/>
              <p:nvPr/>
            </p:nvSpPr>
            <p:spPr>
              <a:xfrm>
                <a:off x="8178800" y="7733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Minus 33"/>
              <p:cNvSpPr/>
              <p:nvPr/>
            </p:nvSpPr>
            <p:spPr>
              <a:xfrm>
                <a:off x="8427007" y="68949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Minus 34"/>
              <p:cNvSpPr/>
              <p:nvPr/>
            </p:nvSpPr>
            <p:spPr>
              <a:xfrm>
                <a:off x="8432800" y="9906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Minus 35"/>
              <p:cNvSpPr/>
              <p:nvPr/>
            </p:nvSpPr>
            <p:spPr>
              <a:xfrm>
                <a:off x="8287715" y="119637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Minus 36"/>
              <p:cNvSpPr/>
              <p:nvPr/>
            </p:nvSpPr>
            <p:spPr>
              <a:xfrm>
                <a:off x="8113369" y="10414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Minus 37"/>
              <p:cNvSpPr/>
              <p:nvPr/>
            </p:nvSpPr>
            <p:spPr>
              <a:xfrm>
                <a:off x="7960969" y="11938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39" name="Group 38"/>
            <p:cNvGrpSpPr/>
            <p:nvPr/>
          </p:nvGrpSpPr>
          <p:grpSpPr>
            <a:xfrm>
              <a:off x="8002676" y="1047161"/>
              <a:ext cx="471831" cy="510570"/>
              <a:chOff x="7895538" y="689490"/>
              <a:chExt cx="755093" cy="710080"/>
            </a:xfrm>
          </p:grpSpPr>
          <p:sp>
            <p:nvSpPr>
              <p:cNvPr id="40" name="Minus 39"/>
              <p:cNvSpPr/>
              <p:nvPr/>
            </p:nvSpPr>
            <p:spPr>
              <a:xfrm>
                <a:off x="7960969" y="8890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1" name="Minus 40"/>
              <p:cNvSpPr/>
              <p:nvPr/>
            </p:nvSpPr>
            <p:spPr>
              <a:xfrm>
                <a:off x="7895538" y="7606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2" name="Minus 41"/>
              <p:cNvSpPr/>
              <p:nvPr/>
            </p:nvSpPr>
            <p:spPr>
              <a:xfrm>
                <a:off x="8178800" y="7733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3" name="Minus 42"/>
              <p:cNvSpPr/>
              <p:nvPr/>
            </p:nvSpPr>
            <p:spPr>
              <a:xfrm>
                <a:off x="8427007" y="68949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4" name="Minus 43"/>
              <p:cNvSpPr/>
              <p:nvPr/>
            </p:nvSpPr>
            <p:spPr>
              <a:xfrm>
                <a:off x="8432800" y="9906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5" name="Minus 44"/>
              <p:cNvSpPr/>
              <p:nvPr/>
            </p:nvSpPr>
            <p:spPr>
              <a:xfrm>
                <a:off x="8287715" y="119637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6" name="Minus 45"/>
              <p:cNvSpPr/>
              <p:nvPr/>
            </p:nvSpPr>
            <p:spPr>
              <a:xfrm>
                <a:off x="8113369" y="10414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7" name="Minus 46"/>
              <p:cNvSpPr/>
              <p:nvPr/>
            </p:nvSpPr>
            <p:spPr>
              <a:xfrm>
                <a:off x="7960969" y="11938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49" name="Group 48"/>
            <p:cNvGrpSpPr/>
            <p:nvPr/>
          </p:nvGrpSpPr>
          <p:grpSpPr>
            <a:xfrm>
              <a:off x="7839334" y="601148"/>
              <a:ext cx="471831" cy="510570"/>
              <a:chOff x="7895538" y="689490"/>
              <a:chExt cx="755093" cy="710080"/>
            </a:xfrm>
          </p:grpSpPr>
          <p:sp>
            <p:nvSpPr>
              <p:cNvPr id="50" name="Minus 49"/>
              <p:cNvSpPr/>
              <p:nvPr/>
            </p:nvSpPr>
            <p:spPr>
              <a:xfrm>
                <a:off x="7960969" y="8890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4" name="Minus 53"/>
              <p:cNvSpPr/>
              <p:nvPr/>
            </p:nvSpPr>
            <p:spPr>
              <a:xfrm>
                <a:off x="7895538" y="7606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Minus 54"/>
              <p:cNvSpPr/>
              <p:nvPr/>
            </p:nvSpPr>
            <p:spPr>
              <a:xfrm>
                <a:off x="8178800" y="773331"/>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Minus 55"/>
              <p:cNvSpPr/>
              <p:nvPr/>
            </p:nvSpPr>
            <p:spPr>
              <a:xfrm>
                <a:off x="8427007" y="68949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7" name="Minus 56"/>
              <p:cNvSpPr/>
              <p:nvPr/>
            </p:nvSpPr>
            <p:spPr>
              <a:xfrm>
                <a:off x="8432800" y="9906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8" name="Minus 57"/>
              <p:cNvSpPr/>
              <p:nvPr/>
            </p:nvSpPr>
            <p:spPr>
              <a:xfrm>
                <a:off x="8287715" y="119637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9" name="Minus 58"/>
              <p:cNvSpPr/>
              <p:nvPr/>
            </p:nvSpPr>
            <p:spPr>
              <a:xfrm>
                <a:off x="8113369" y="10414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0" name="Minus 59"/>
              <p:cNvSpPr/>
              <p:nvPr/>
            </p:nvSpPr>
            <p:spPr>
              <a:xfrm>
                <a:off x="7960969" y="1193800"/>
                <a:ext cx="217831" cy="203200"/>
              </a:xfrm>
              <a:prstGeom prst="mathMin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4202864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8" grpId="0"/>
      <p:bldP spid="53" grpId="0"/>
    </p:bldLst>
  </p:timing>
</p:sld>
</file>

<file path=ppt/theme/theme1.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1854</TotalTime>
  <Words>654</Words>
  <Application>Microsoft Macintosh PowerPoint</Application>
  <PresentationFormat>On-screen Show (4:3)</PresentationFormat>
  <Paragraphs>114</Paragraphs>
  <Slides>13</Slides>
  <Notes>10</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Illuminated Wilderness: Memory</vt:lpstr>
      <vt:lpstr>Art + Science</vt:lpstr>
      <vt:lpstr>PowerPoint Presentation</vt:lpstr>
      <vt:lpstr>Collaboration</vt:lpstr>
      <vt:lpstr>Illuminated Wilderness: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Bill, Bob, Dominic, Jack &amp; Ingmar Show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and the Brain</dc:title>
  <dc:creator>William Griesar</dc:creator>
  <cp:lastModifiedBy>William Griesar</cp:lastModifiedBy>
  <cp:revision>52</cp:revision>
  <dcterms:created xsi:type="dcterms:W3CDTF">2015-09-01T18:42:11Z</dcterms:created>
  <dcterms:modified xsi:type="dcterms:W3CDTF">2018-01-31T22:18:15Z</dcterms:modified>
</cp:coreProperties>
</file>