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7BB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-123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B5520-CC6E-5D42-B5CD-73077DA0A207}" type="datetimeFigureOut">
              <a:rPr lang="en-US" smtClean="0"/>
              <a:t>9/24/17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A5F32-490D-C04A-BD2F-960F994CC1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595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B5520-CC6E-5D42-B5CD-73077DA0A207}" type="datetimeFigureOut">
              <a:rPr lang="en-US" smtClean="0"/>
              <a:t>9/24/17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A5F32-490D-C04A-BD2F-960F994CC1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239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B5520-CC6E-5D42-B5CD-73077DA0A207}" type="datetimeFigureOut">
              <a:rPr lang="en-US" smtClean="0"/>
              <a:t>9/24/17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A5F32-490D-C04A-BD2F-960F994CC1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813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B5520-CC6E-5D42-B5CD-73077DA0A207}" type="datetimeFigureOut">
              <a:rPr lang="en-US" smtClean="0"/>
              <a:t>9/24/17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A5F32-490D-C04A-BD2F-960F994CC1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617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B5520-CC6E-5D42-B5CD-73077DA0A207}" type="datetimeFigureOut">
              <a:rPr lang="en-US" smtClean="0"/>
              <a:t>9/24/17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A5F32-490D-C04A-BD2F-960F994CC1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842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B5520-CC6E-5D42-B5CD-73077DA0A207}" type="datetimeFigureOut">
              <a:rPr lang="en-US" smtClean="0"/>
              <a:t>9/24/17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A5F32-490D-C04A-BD2F-960F994CC1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578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B5520-CC6E-5D42-B5CD-73077DA0A207}" type="datetimeFigureOut">
              <a:rPr lang="en-US" smtClean="0"/>
              <a:t>9/24/17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A5F32-490D-C04A-BD2F-960F994CC1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584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B5520-CC6E-5D42-B5CD-73077DA0A207}" type="datetimeFigureOut">
              <a:rPr lang="en-US" smtClean="0"/>
              <a:t>9/24/17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A5F32-490D-C04A-BD2F-960F994CC1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175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B5520-CC6E-5D42-B5CD-73077DA0A207}" type="datetimeFigureOut">
              <a:rPr lang="en-US" smtClean="0"/>
              <a:t>9/24/17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A5F32-490D-C04A-BD2F-960F994CC1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254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B5520-CC6E-5D42-B5CD-73077DA0A207}" type="datetimeFigureOut">
              <a:rPr lang="en-US" smtClean="0"/>
              <a:t>9/24/17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A5F32-490D-C04A-BD2F-960F994CC1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352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B5520-CC6E-5D42-B5CD-73077DA0A207}" type="datetimeFigureOut">
              <a:rPr lang="en-US" smtClean="0"/>
              <a:t>9/24/17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A5F32-490D-C04A-BD2F-960F994CC1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829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5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5B5520-CC6E-5D42-B5CD-73077DA0A207}" type="datetimeFigureOut">
              <a:rPr lang="en-US" smtClean="0"/>
              <a:t>9/24/17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4A5F32-490D-C04A-BD2F-960F994CC1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361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4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ncbi.nlm.nih.gov/pmc/articles/PMC4086777/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hyperlink" Target="https://youtu.be/KWodyapGNxI" TargetMode="External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jpeg"/><Relationship Id="rId5" Type="http://schemas.openxmlformats.org/officeDocument/2006/relationships/image" Target="../media/image21.png"/><Relationship Id="rId6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3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hyperlink" Target="https://www.ncbi.nlm.nih.gov/pmc/articles/PMC3028383/%23R44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duniwien.ac.at/neuroimaging/downloads.html" TargetMode="External"/><Relationship Id="rId4" Type="http://schemas.openxmlformats.org/officeDocument/2006/relationships/image" Target="../media/image28.jpg"/><Relationship Id="rId5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720850" y="260162"/>
            <a:ext cx="5829300" cy="681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4000" b="1" dirty="0">
                <a:solidFill>
                  <a:schemeClr val="tx2"/>
                </a:solidFill>
                <a:latin typeface="Georgia" charset="0"/>
              </a:rPr>
              <a:t>Hallucinogens</a:t>
            </a:r>
          </a:p>
        </p:txBody>
      </p:sp>
      <p:sp>
        <p:nvSpPr>
          <p:cNvPr id="5" name="Text Box 60"/>
          <p:cNvSpPr txBox="1">
            <a:spLocks noChangeArrowheads="1"/>
          </p:cNvSpPr>
          <p:nvPr/>
        </p:nvSpPr>
        <p:spPr bwMode="auto">
          <a:xfrm>
            <a:off x="700647" y="941401"/>
            <a:ext cx="7559365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dirty="0">
                <a:latin typeface="Georgia" charset="0"/>
              </a:rPr>
              <a:t>Drugs that produce unusual sensory, perceptual </a:t>
            </a:r>
            <a:endParaRPr lang="en-US" dirty="0" smtClean="0">
              <a:latin typeface="Georgia" charset="0"/>
            </a:endParaRPr>
          </a:p>
          <a:p>
            <a:pPr algn="ctr">
              <a:lnSpc>
                <a:spcPct val="130000"/>
              </a:lnSpc>
            </a:pPr>
            <a:r>
              <a:rPr lang="en-US" dirty="0" smtClean="0">
                <a:latin typeface="Georgia" charset="0"/>
              </a:rPr>
              <a:t>and </a:t>
            </a:r>
            <a:r>
              <a:rPr lang="en-US" dirty="0">
                <a:latin typeface="Georgia" charset="0"/>
              </a:rPr>
              <a:t>cognitive distortions</a:t>
            </a:r>
          </a:p>
        </p:txBody>
      </p:sp>
      <p:pic>
        <p:nvPicPr>
          <p:cNvPr id="6" name="Picture 1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300" y="2025033"/>
            <a:ext cx="3413500" cy="341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54"/>
          <p:cNvSpPr txBox="1">
            <a:spLocks noChangeArrowheads="1"/>
          </p:cNvSpPr>
          <p:nvPr/>
        </p:nvSpPr>
        <p:spPr bwMode="auto">
          <a:xfrm>
            <a:off x="700648" y="5438533"/>
            <a:ext cx="7852802" cy="103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dirty="0">
                <a:latin typeface="Georgia" charset="0"/>
              </a:rPr>
              <a:t>Derived from plants (mushrooms, </a:t>
            </a:r>
            <a:r>
              <a:rPr lang="en-US" dirty="0" smtClean="0">
                <a:latin typeface="Georgia" charset="0"/>
              </a:rPr>
              <a:t>cacti</a:t>
            </a:r>
            <a:r>
              <a:rPr lang="en-US" dirty="0">
                <a:latin typeface="Georgia" charset="0"/>
              </a:rPr>
              <a:t>); </a:t>
            </a:r>
            <a:r>
              <a:rPr lang="en-US" dirty="0" smtClean="0">
                <a:latin typeface="Georgia" charset="0"/>
              </a:rPr>
              <a:t>but </a:t>
            </a:r>
            <a:r>
              <a:rPr lang="en-US" dirty="0">
                <a:latin typeface="Georgia" charset="0"/>
              </a:rPr>
              <a:t>some are synthetic.  Include:  </a:t>
            </a:r>
            <a:r>
              <a:rPr lang="en-US" b="1" dirty="0">
                <a:latin typeface="Georgia" charset="0"/>
              </a:rPr>
              <a:t>mescaline</a:t>
            </a:r>
            <a:r>
              <a:rPr lang="en-US" dirty="0">
                <a:latin typeface="Georgia" charset="0"/>
              </a:rPr>
              <a:t>, </a:t>
            </a:r>
            <a:r>
              <a:rPr lang="en-US" b="1" dirty="0">
                <a:latin typeface="Georgia" charset="0"/>
              </a:rPr>
              <a:t>psilocin</a:t>
            </a:r>
            <a:r>
              <a:rPr lang="en-US" dirty="0">
                <a:latin typeface="Georgia" charset="0"/>
              </a:rPr>
              <a:t>, </a:t>
            </a:r>
            <a:r>
              <a:rPr lang="en-US" b="1" dirty="0">
                <a:latin typeface="Georgia" charset="0"/>
              </a:rPr>
              <a:t>DMT</a:t>
            </a:r>
            <a:r>
              <a:rPr lang="en-US" dirty="0">
                <a:latin typeface="Georgia" charset="0"/>
              </a:rPr>
              <a:t>, </a:t>
            </a:r>
            <a:r>
              <a:rPr lang="en-US" b="1" dirty="0">
                <a:latin typeface="Georgia" charset="0"/>
              </a:rPr>
              <a:t>LSD</a:t>
            </a:r>
            <a:endParaRPr lang="en-US" dirty="0">
              <a:latin typeface="Georgia" charset="0"/>
            </a:endParaRPr>
          </a:p>
        </p:txBody>
      </p:sp>
      <p:pic>
        <p:nvPicPr>
          <p:cNvPr id="8" name="Picture 1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794" y="1982801"/>
            <a:ext cx="1828800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5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463" y="1982801"/>
            <a:ext cx="1352550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463" y="4119320"/>
            <a:ext cx="1828800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6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48" y="3840175"/>
            <a:ext cx="2490946" cy="159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43923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265" y="592667"/>
            <a:ext cx="7696747" cy="5545666"/>
          </a:xfrm>
          <a:prstGeom prst="rect">
            <a:avLst/>
          </a:prstGeom>
        </p:spPr>
      </p:pic>
      <p:pic>
        <p:nvPicPr>
          <p:cNvPr id="5" name="Picture 4" descr="Thalamus Allen Im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5936">
            <a:off x="2525640" y="1485846"/>
            <a:ext cx="5399160" cy="42714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72933" y="5067170"/>
            <a:ext cx="1389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Thalamus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214704" y="1584263"/>
            <a:ext cx="1007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Cortex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91943" y="5528835"/>
            <a:ext cx="31268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 courtesy of the</a:t>
            </a:r>
          </a:p>
          <a:p>
            <a:r>
              <a:rPr lang="en-US" dirty="0" smtClean="0"/>
              <a:t>Allen Institute for Brain Science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23333" y="383936"/>
            <a:ext cx="2483071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Hallucinogens</a:t>
            </a:r>
          </a:p>
          <a:p>
            <a:r>
              <a:rPr lang="en-US" sz="2400" dirty="0"/>
              <a:t>a</a:t>
            </a:r>
            <a:r>
              <a:rPr lang="en-US" sz="2400" dirty="0" smtClean="0"/>
              <a:t>ffect the “gating”</a:t>
            </a:r>
          </a:p>
          <a:p>
            <a:r>
              <a:rPr lang="en-US" sz="2400" dirty="0"/>
              <a:t>o</a:t>
            </a:r>
            <a:r>
              <a:rPr lang="en-US" sz="2400" dirty="0" smtClean="0"/>
              <a:t>f sensory input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079055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7727" y="4240073"/>
            <a:ext cx="840551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s-IS" sz="2400" dirty="0" smtClean="0"/>
              <a:t>“...</a:t>
            </a:r>
            <a:r>
              <a:rPr lang="en-US" sz="2400" dirty="0" smtClean="0"/>
              <a:t>it </a:t>
            </a:r>
            <a:r>
              <a:rPr lang="en-US" sz="2400" dirty="0"/>
              <a:t>is of interest that the systemic administration </a:t>
            </a:r>
            <a:endParaRPr lang="en-US" sz="2400" dirty="0" smtClean="0"/>
          </a:p>
          <a:p>
            <a:pPr algn="ctr"/>
            <a:r>
              <a:rPr lang="en-US" sz="2400" dirty="0" smtClean="0"/>
              <a:t>of </a:t>
            </a:r>
            <a:r>
              <a:rPr lang="en-US" sz="2400" dirty="0"/>
              <a:t>LSD, mescaline, or other psychedelic hallucinogens </a:t>
            </a:r>
            <a:r>
              <a:rPr lang="en-US" sz="2400" dirty="0" smtClean="0"/>
              <a:t>in rats,</a:t>
            </a:r>
          </a:p>
          <a:p>
            <a:pPr algn="ctr"/>
            <a:r>
              <a:rPr lang="en-US" sz="2400" dirty="0" smtClean="0"/>
              <a:t>although </a:t>
            </a:r>
            <a:r>
              <a:rPr lang="en-US" sz="2400" dirty="0"/>
              <a:t>decreasing spontaneous </a:t>
            </a:r>
            <a:r>
              <a:rPr lang="en-US" sz="2400" dirty="0" smtClean="0"/>
              <a:t>activity</a:t>
            </a:r>
            <a:r>
              <a:rPr lang="en-US" sz="2400" dirty="0"/>
              <a:t>, </a:t>
            </a:r>
            <a:r>
              <a:rPr lang="en-US" sz="2400" dirty="0" smtClean="0"/>
              <a:t>produces </a:t>
            </a:r>
            <a:r>
              <a:rPr lang="en-US" sz="2400" dirty="0"/>
              <a:t>a paradoxical </a:t>
            </a:r>
            <a:endParaRPr lang="en-US" sz="2400" dirty="0" smtClean="0"/>
          </a:p>
          <a:p>
            <a:pPr algn="ctr"/>
            <a:r>
              <a:rPr lang="en-US" sz="2400" dirty="0" smtClean="0"/>
              <a:t>facilitation </a:t>
            </a:r>
            <a:r>
              <a:rPr lang="en-US" sz="2400" dirty="0"/>
              <a:t>of the </a:t>
            </a:r>
            <a:r>
              <a:rPr lang="en-US" sz="2400" dirty="0" smtClean="0"/>
              <a:t>activation </a:t>
            </a:r>
            <a:r>
              <a:rPr lang="en-US" sz="2400" dirty="0"/>
              <a:t>of LC neurons by sensory </a:t>
            </a:r>
            <a:r>
              <a:rPr lang="en-US" sz="2400" dirty="0" smtClean="0"/>
              <a:t>stimuli</a:t>
            </a:r>
            <a:r>
              <a:rPr lang="is-IS" sz="2400" dirty="0" smtClean="0"/>
              <a:t>…”</a:t>
            </a:r>
            <a:r>
              <a:rPr lang="en-US" sz="2400" dirty="0" smtClean="0"/>
              <a:t> </a:t>
            </a:r>
          </a:p>
          <a:p>
            <a:pPr algn="ctr"/>
            <a:r>
              <a:rPr lang="en-US" sz="2400" dirty="0" smtClean="0"/>
              <a:t>(Aghajanian </a:t>
            </a:r>
            <a:r>
              <a:rPr lang="en-US" sz="2400" dirty="0"/>
              <a:t>1980; </a:t>
            </a:r>
            <a:r>
              <a:rPr lang="en-US" sz="2400" dirty="0" smtClean="0"/>
              <a:t>Rasmussen &amp; Aghajanian </a:t>
            </a:r>
            <a:r>
              <a:rPr lang="en-US" sz="2400" dirty="0"/>
              <a:t>1986</a:t>
            </a:r>
            <a:r>
              <a:rPr lang="en-US" sz="2400" u="sng" dirty="0"/>
              <a:t>)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508000" y="763242"/>
            <a:ext cx="4199136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Hallucinogens Enhance </a:t>
            </a:r>
            <a:endParaRPr lang="en-US" sz="2400" b="1" dirty="0" smtClean="0"/>
          </a:p>
          <a:p>
            <a:r>
              <a:rPr lang="en-US" sz="2400" b="1" dirty="0" smtClean="0"/>
              <a:t>Sensory </a:t>
            </a:r>
            <a:r>
              <a:rPr lang="en-US" sz="2400" b="1" dirty="0"/>
              <a:t>Responses </a:t>
            </a:r>
            <a:r>
              <a:rPr lang="en-US" sz="2400" b="1" dirty="0" smtClean="0"/>
              <a:t>in </a:t>
            </a:r>
            <a:r>
              <a:rPr lang="en-US" sz="2400" b="1" dirty="0"/>
              <a:t>the Locus </a:t>
            </a:r>
            <a:endParaRPr lang="en-US" sz="2400" b="1" dirty="0" smtClean="0"/>
          </a:p>
          <a:p>
            <a:r>
              <a:rPr lang="en-US" sz="2400" b="1" dirty="0" smtClean="0"/>
              <a:t>Coeruleus </a:t>
            </a:r>
            <a:r>
              <a:rPr lang="en-US" sz="2400" b="1" dirty="0"/>
              <a:t>via 5-HT</a:t>
            </a:r>
            <a:r>
              <a:rPr lang="en-US" sz="2400" b="1" baseline="-25000" dirty="0"/>
              <a:t>2A</a:t>
            </a:r>
            <a:r>
              <a:rPr lang="en-US" sz="2400" b="1" dirty="0"/>
              <a:t> Receptors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9478" y="723899"/>
            <a:ext cx="3478790" cy="33570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2800" y="2617001"/>
            <a:ext cx="2144550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Ordinary </a:t>
            </a:r>
          </a:p>
          <a:p>
            <a:r>
              <a:rPr lang="en-US" sz="2400" i="1" dirty="0"/>
              <a:t>s</a:t>
            </a:r>
            <a:r>
              <a:rPr lang="en-US" sz="2400" i="1" dirty="0" smtClean="0"/>
              <a:t>timuli become </a:t>
            </a:r>
          </a:p>
          <a:p>
            <a:r>
              <a:rPr lang="en-US" sz="2400" i="1" dirty="0" smtClean="0"/>
              <a:t>extraordinary</a:t>
            </a:r>
            <a:endParaRPr lang="en-US" sz="2400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9600" y="2014200"/>
            <a:ext cx="1669405" cy="222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4941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01871"/>
          </a:xfrm>
        </p:spPr>
        <p:txBody>
          <a:bodyPr/>
          <a:lstStyle/>
          <a:p>
            <a:r>
              <a:rPr lang="en-US" dirty="0" smtClean="0"/>
              <a:t>What else do hallucinogens do?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4108" y="1153021"/>
            <a:ext cx="82326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Neural correlates of the psychedelic state as determined </a:t>
            </a:r>
          </a:p>
          <a:p>
            <a:r>
              <a:rPr lang="en-US" sz="2400" dirty="0" smtClean="0"/>
              <a:t>by fMRI studies with psilocybin, </a:t>
            </a:r>
            <a:r>
              <a:rPr lang="en-US" sz="2400" dirty="0" err="1" smtClean="0"/>
              <a:t>Carhart</a:t>
            </a:r>
            <a:r>
              <a:rPr lang="en-US" sz="2400" dirty="0" smtClean="0"/>
              <a:t>-Harris et al, PNAS (2011)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54108" y="1984018"/>
            <a:ext cx="818685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Psychedelic drugs have a long history of use in healing ceremonies, but despite </a:t>
            </a:r>
            <a:endParaRPr lang="en-US" dirty="0" smtClean="0"/>
          </a:p>
          <a:p>
            <a:r>
              <a:rPr lang="en-US" dirty="0" smtClean="0"/>
              <a:t>renewed </a:t>
            </a:r>
            <a:r>
              <a:rPr lang="en-US" dirty="0"/>
              <a:t>interest in their therapeutic potential, we continue to know very little about </a:t>
            </a:r>
            <a:endParaRPr lang="en-US" dirty="0" smtClean="0"/>
          </a:p>
          <a:p>
            <a:r>
              <a:rPr lang="en-US" dirty="0" smtClean="0"/>
              <a:t>how </a:t>
            </a:r>
            <a:r>
              <a:rPr lang="en-US" dirty="0"/>
              <a:t>they work in the brain. Here we used psilocybin, a classic psychedelic found in </a:t>
            </a:r>
            <a:endParaRPr lang="en-US" dirty="0" smtClean="0"/>
          </a:p>
          <a:p>
            <a:r>
              <a:rPr lang="en-US" dirty="0" smtClean="0"/>
              <a:t>magic </a:t>
            </a:r>
            <a:r>
              <a:rPr lang="en-US" dirty="0"/>
              <a:t>mushrooms, and </a:t>
            </a:r>
            <a:r>
              <a:rPr lang="en-US" dirty="0" smtClean="0"/>
              <a:t>fMRI to capture </a:t>
            </a:r>
            <a:r>
              <a:rPr lang="en-US" dirty="0"/>
              <a:t>the </a:t>
            </a:r>
            <a:r>
              <a:rPr lang="en-US" dirty="0" smtClean="0"/>
              <a:t>transition </a:t>
            </a:r>
            <a:r>
              <a:rPr lang="en-US" dirty="0"/>
              <a:t>from normal waking </a:t>
            </a:r>
            <a:endParaRPr lang="en-US" dirty="0" smtClean="0"/>
          </a:p>
          <a:p>
            <a:r>
              <a:rPr lang="en-US" dirty="0" smtClean="0"/>
              <a:t>consciousness </a:t>
            </a:r>
            <a:r>
              <a:rPr lang="en-US" dirty="0"/>
              <a:t>to the psychedelic state.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4108" y="3461346"/>
            <a:ext cx="8173506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Profound </a:t>
            </a:r>
            <a:r>
              <a:rPr lang="en-US" dirty="0"/>
              <a:t>changes in consciousness were observed after psilocybin, </a:t>
            </a:r>
            <a:r>
              <a:rPr lang="en-US" dirty="0" smtClean="0"/>
              <a:t>but </a:t>
            </a:r>
            <a:r>
              <a:rPr lang="en-US" dirty="0"/>
              <a:t>surprisingly, </a:t>
            </a:r>
            <a:endParaRPr lang="en-US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only </a:t>
            </a:r>
            <a:r>
              <a:rPr lang="en-US" b="1" dirty="0">
                <a:solidFill>
                  <a:srgbClr val="FF0000"/>
                </a:solidFill>
              </a:rPr>
              <a:t>decreases in cerebral blood </a:t>
            </a:r>
            <a:r>
              <a:rPr lang="en-US" b="1" dirty="0" smtClean="0">
                <a:solidFill>
                  <a:srgbClr val="FF0000"/>
                </a:solidFill>
              </a:rPr>
              <a:t>flow were </a:t>
            </a:r>
            <a:r>
              <a:rPr lang="en-US" b="1" dirty="0">
                <a:solidFill>
                  <a:srgbClr val="FF0000"/>
                </a:solidFill>
              </a:rPr>
              <a:t>seen, </a:t>
            </a:r>
            <a:r>
              <a:rPr lang="en-US" b="1" dirty="0" smtClean="0">
                <a:solidFill>
                  <a:srgbClr val="FF0000"/>
                </a:solidFill>
              </a:rPr>
              <a:t>maximal </a:t>
            </a:r>
            <a:r>
              <a:rPr lang="en-US" b="1" dirty="0">
                <a:solidFill>
                  <a:srgbClr val="FF0000"/>
                </a:solidFill>
              </a:rPr>
              <a:t>in hub regions, such as 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thalamus </a:t>
            </a:r>
            <a:r>
              <a:rPr lang="en-US" b="1" dirty="0">
                <a:solidFill>
                  <a:srgbClr val="FF0000"/>
                </a:solidFill>
              </a:rPr>
              <a:t>and anterior and posterior </a:t>
            </a:r>
            <a:r>
              <a:rPr lang="en-US" b="1" dirty="0" smtClean="0">
                <a:solidFill>
                  <a:srgbClr val="FF0000"/>
                </a:solidFill>
              </a:rPr>
              <a:t>cingulate cortex (ACC and PCC)</a:t>
            </a:r>
            <a:r>
              <a:rPr lang="en-US" dirty="0" smtClean="0"/>
              <a:t>.  Decreased </a:t>
            </a:r>
          </a:p>
          <a:p>
            <a:r>
              <a:rPr lang="en-US" dirty="0" smtClean="0"/>
              <a:t>activity in ACC/medial prefrontal cortex (mPFC) was a consistent </a:t>
            </a:r>
            <a:r>
              <a:rPr lang="en-US" dirty="0"/>
              <a:t>finding and the </a:t>
            </a:r>
            <a:endParaRPr lang="en-US" dirty="0" smtClean="0"/>
          </a:p>
          <a:p>
            <a:r>
              <a:rPr lang="en-US" dirty="0" smtClean="0"/>
              <a:t>magnitude </a:t>
            </a:r>
            <a:r>
              <a:rPr lang="en-US" dirty="0"/>
              <a:t>of this decrease predicted the </a:t>
            </a:r>
            <a:r>
              <a:rPr lang="en-US" dirty="0" smtClean="0"/>
              <a:t>intensity </a:t>
            </a:r>
            <a:r>
              <a:rPr lang="en-US" dirty="0"/>
              <a:t>of the </a:t>
            </a:r>
            <a:r>
              <a:rPr lang="en-US" dirty="0" smtClean="0"/>
              <a:t>subjective effects.  </a:t>
            </a:r>
          </a:p>
          <a:p>
            <a:r>
              <a:rPr lang="en-US" dirty="0" smtClean="0"/>
              <a:t>Psilocybin </a:t>
            </a:r>
            <a:r>
              <a:rPr lang="en-US" dirty="0"/>
              <a:t>caused a </a:t>
            </a:r>
            <a:r>
              <a:rPr lang="en-US" b="1" dirty="0">
                <a:solidFill>
                  <a:srgbClr val="FF0000"/>
                </a:solidFill>
              </a:rPr>
              <a:t>significant decrease in </a:t>
            </a:r>
            <a:r>
              <a:rPr lang="en-US" b="1" dirty="0" smtClean="0">
                <a:solidFill>
                  <a:srgbClr val="FF0000"/>
                </a:solidFill>
              </a:rPr>
              <a:t>the coupling </a:t>
            </a:r>
            <a:r>
              <a:rPr lang="en-US" b="1" dirty="0">
                <a:solidFill>
                  <a:srgbClr val="FF0000"/>
                </a:solidFill>
              </a:rPr>
              <a:t>between </a:t>
            </a:r>
            <a:r>
              <a:rPr lang="en-US" b="1" dirty="0" smtClean="0">
                <a:solidFill>
                  <a:srgbClr val="FF0000"/>
                </a:solidFill>
              </a:rPr>
              <a:t>the </a:t>
            </a:r>
            <a:r>
              <a:rPr lang="en-US" b="1" dirty="0">
                <a:solidFill>
                  <a:srgbClr val="FF0000"/>
                </a:solidFill>
              </a:rPr>
              <a:t>mPFC and PCC</a:t>
            </a:r>
            <a:r>
              <a:rPr lang="en-US" dirty="0"/>
              <a:t>. </a:t>
            </a:r>
            <a:endParaRPr lang="en-US" dirty="0" smtClean="0"/>
          </a:p>
          <a:p>
            <a:endParaRPr lang="en-US" b="1" i="1" u="sng" dirty="0" smtClean="0">
              <a:solidFill>
                <a:srgbClr val="FF0000"/>
              </a:solidFill>
            </a:endParaRPr>
          </a:p>
          <a:p>
            <a:r>
              <a:rPr lang="en-US" b="1" i="1" u="sng" dirty="0" smtClean="0">
                <a:solidFill>
                  <a:srgbClr val="FF0000"/>
                </a:solidFill>
              </a:rPr>
              <a:t>These </a:t>
            </a:r>
            <a:r>
              <a:rPr lang="en-US" b="1" i="1" u="sng" dirty="0">
                <a:solidFill>
                  <a:srgbClr val="FF0000"/>
                </a:solidFill>
              </a:rPr>
              <a:t>results strongly imply that the </a:t>
            </a:r>
            <a:r>
              <a:rPr lang="en-US" b="1" i="1" u="sng" dirty="0" smtClean="0">
                <a:solidFill>
                  <a:srgbClr val="FF0000"/>
                </a:solidFill>
              </a:rPr>
              <a:t>subjective </a:t>
            </a:r>
            <a:r>
              <a:rPr lang="en-US" b="1" i="1" u="sng" dirty="0">
                <a:solidFill>
                  <a:srgbClr val="FF0000"/>
                </a:solidFill>
              </a:rPr>
              <a:t>effects of </a:t>
            </a:r>
            <a:r>
              <a:rPr lang="en-US" b="1" i="1" u="sng" dirty="0" smtClean="0">
                <a:solidFill>
                  <a:srgbClr val="FF0000"/>
                </a:solidFill>
              </a:rPr>
              <a:t>psychedelic </a:t>
            </a:r>
            <a:r>
              <a:rPr lang="en-US" b="1" i="1" u="sng" dirty="0">
                <a:solidFill>
                  <a:srgbClr val="FF0000"/>
                </a:solidFill>
              </a:rPr>
              <a:t>drugs are </a:t>
            </a:r>
            <a:endParaRPr lang="en-US" b="1" i="1" u="sng" dirty="0" smtClean="0">
              <a:solidFill>
                <a:srgbClr val="FF0000"/>
              </a:solidFill>
            </a:endParaRPr>
          </a:p>
          <a:p>
            <a:r>
              <a:rPr lang="en-US" b="1" i="1" u="sng" dirty="0" smtClean="0">
                <a:solidFill>
                  <a:srgbClr val="FF0000"/>
                </a:solidFill>
              </a:rPr>
              <a:t>caused </a:t>
            </a:r>
            <a:r>
              <a:rPr lang="en-US" b="1" i="1" u="sng" dirty="0">
                <a:solidFill>
                  <a:srgbClr val="FF0000"/>
                </a:solidFill>
              </a:rPr>
              <a:t>by decreased activity and connectivity in the brain's </a:t>
            </a:r>
            <a:r>
              <a:rPr lang="en-US" b="1" i="1" u="sng" dirty="0" smtClean="0">
                <a:solidFill>
                  <a:srgbClr val="FF0000"/>
                </a:solidFill>
              </a:rPr>
              <a:t>key connector </a:t>
            </a:r>
            <a:r>
              <a:rPr lang="en-US" b="1" i="1" u="sng" dirty="0">
                <a:solidFill>
                  <a:srgbClr val="FF0000"/>
                </a:solidFill>
              </a:rPr>
              <a:t>hubs, </a:t>
            </a:r>
            <a:endParaRPr lang="en-US" b="1" i="1" u="sng" dirty="0" smtClean="0">
              <a:solidFill>
                <a:srgbClr val="FF0000"/>
              </a:solidFill>
            </a:endParaRPr>
          </a:p>
          <a:p>
            <a:r>
              <a:rPr lang="en-US" b="1" i="1" u="sng" dirty="0" smtClean="0">
                <a:solidFill>
                  <a:srgbClr val="FF0000"/>
                </a:solidFill>
              </a:rPr>
              <a:t>enabling </a:t>
            </a:r>
            <a:r>
              <a:rPr lang="en-US" b="1" i="1" u="sng" dirty="0">
                <a:solidFill>
                  <a:srgbClr val="FF0000"/>
                </a:solidFill>
              </a:rPr>
              <a:t>a state of unconstrained cognition</a:t>
            </a:r>
            <a:r>
              <a:rPr lang="en-US" b="1" i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81687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6029"/>
          </a:xfrm>
        </p:spPr>
        <p:txBody>
          <a:bodyPr/>
          <a:lstStyle/>
          <a:p>
            <a:r>
              <a:rPr lang="en-US" dirty="0" smtClean="0"/>
              <a:t>Greater functional connectivity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178" y="1744133"/>
            <a:ext cx="6417733" cy="33091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29912" y="1170001"/>
            <a:ext cx="7039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Homological scaffolds of brain functional </a:t>
            </a:r>
            <a:r>
              <a:rPr lang="en-US" b="1" dirty="0" smtClean="0"/>
              <a:t>networks, </a:t>
            </a:r>
            <a:r>
              <a:rPr lang="en-US" dirty="0"/>
              <a:t>G. Petri</a:t>
            </a:r>
            <a:r>
              <a:rPr lang="en-US" dirty="0" smtClean="0"/>
              <a:t>, et al (2014)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75723" y="5181602"/>
            <a:ext cx="81110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“there </a:t>
            </a:r>
            <a:r>
              <a:rPr lang="en-US" dirty="0"/>
              <a:t>is an increased integration between cortical regions in the psilocybin </a:t>
            </a:r>
            <a:r>
              <a:rPr lang="en-US" dirty="0" smtClean="0"/>
              <a:t>state</a:t>
            </a:r>
            <a:r>
              <a:rPr lang="is-IS" dirty="0" smtClean="0"/>
              <a:t>…</a:t>
            </a:r>
          </a:p>
          <a:p>
            <a:pPr algn="ctr"/>
            <a:r>
              <a:rPr lang="en-US" dirty="0"/>
              <a:t>One possible by-product of this greater communication across the whole brain is the </a:t>
            </a:r>
            <a:endParaRPr lang="en-US" dirty="0" smtClean="0"/>
          </a:p>
          <a:p>
            <a:pPr algn="ctr"/>
            <a:r>
              <a:rPr lang="en-US" dirty="0" smtClean="0"/>
              <a:t>phenomenon </a:t>
            </a:r>
            <a:r>
              <a:rPr lang="en-US" dirty="0"/>
              <a:t>of </a:t>
            </a:r>
            <a:r>
              <a:rPr lang="en-US" dirty="0" err="1" smtClean="0"/>
              <a:t>synaesthesia</a:t>
            </a:r>
            <a:r>
              <a:rPr lang="en-US" dirty="0" smtClean="0"/>
              <a:t> </a:t>
            </a:r>
            <a:r>
              <a:rPr lang="en-US" dirty="0"/>
              <a:t>which is often reported in conjunction with </a:t>
            </a:r>
            <a:endParaRPr lang="en-US" dirty="0" smtClean="0"/>
          </a:p>
          <a:p>
            <a:pPr algn="ctr"/>
            <a:r>
              <a:rPr lang="en-US" dirty="0" smtClean="0"/>
              <a:t>the </a:t>
            </a:r>
            <a:r>
              <a:rPr lang="en-US" dirty="0"/>
              <a:t>psychedelic </a:t>
            </a:r>
            <a:r>
              <a:rPr lang="en-US" dirty="0" smtClean="0"/>
              <a:t>state</a:t>
            </a:r>
            <a:r>
              <a:rPr lang="is-IS" dirty="0" smtClean="0"/>
              <a:t>…”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7911" y="1539333"/>
            <a:ext cx="2130038" cy="1964267"/>
          </a:xfrm>
          <a:prstGeom prst="rect">
            <a:avLst/>
          </a:prstGeom>
        </p:spPr>
      </p:pic>
      <p:sp>
        <p:nvSpPr>
          <p:cNvPr id="9" name="Bent Arrow 8"/>
          <p:cNvSpPr/>
          <p:nvPr/>
        </p:nvSpPr>
        <p:spPr>
          <a:xfrm flipH="1" flipV="1">
            <a:off x="6717909" y="3503600"/>
            <a:ext cx="1451645" cy="1356266"/>
          </a:xfrm>
          <a:prstGeom prst="bentArrow">
            <a:avLst>
              <a:gd name="adj1" fmla="val 27081"/>
              <a:gd name="adj2" fmla="val 25000"/>
              <a:gd name="adj3" fmla="val 25000"/>
              <a:gd name="adj4" fmla="val 437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82133" y="4074532"/>
            <a:ext cx="883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Normal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131733" y="4074532"/>
            <a:ext cx="1119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Psilocybin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8649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25.media.tumblr.com/16702ea37dd663cce049fe5ee56fffd9/tumblr_mii7bqq1jw1qac7nso1_12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990600"/>
            <a:ext cx="5768975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914400" y="5181600"/>
            <a:ext cx="600037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i="1" dirty="0" smtClean="0"/>
              <a:t>Autumnal Fantasy</a:t>
            </a:r>
            <a:endParaRPr lang="en-US" sz="2400" dirty="0" smtClean="0"/>
          </a:p>
          <a:p>
            <a:r>
              <a:rPr lang="en-US" sz="2400" dirty="0" smtClean="0"/>
              <a:t>Charles Burchfield</a:t>
            </a:r>
            <a:r>
              <a:rPr lang="en-US" sz="2400" dirty="0"/>
              <a:t> </a:t>
            </a:r>
            <a:r>
              <a:rPr lang="en-US" sz="2400" dirty="0" smtClean="0"/>
              <a:t>(1916-1944)</a:t>
            </a:r>
          </a:p>
        </p:txBody>
      </p:sp>
    </p:spTree>
    <p:extLst>
      <p:ext uri="{BB962C8B-B14F-4D97-AF65-F5344CB8AC3E}">
        <p14:creationId xmlns:p14="http://schemas.microsoft.com/office/powerpoint/2010/main" val="20047588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76829"/>
          </a:xfrm>
        </p:spPr>
        <p:txBody>
          <a:bodyPr/>
          <a:lstStyle/>
          <a:p>
            <a:r>
              <a:rPr lang="en-US" dirty="0" smtClean="0"/>
              <a:t>Changes in sense of “self”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dirty="0" smtClean="0"/>
              <a:t>“Worse than the demonic transformations of the outer world were the alterations that I perceived in myself</a:t>
            </a:r>
            <a:r>
              <a:rPr lang="is-IS" sz="2000" dirty="0" smtClean="0"/>
              <a:t>…Every exertion of my will, every attempt to put an end to the dissolution of my ego, seemed to be wasted effort.” </a:t>
            </a:r>
          </a:p>
          <a:p>
            <a:pPr marL="0" indent="0" algn="ctr">
              <a:buNone/>
            </a:pPr>
            <a:r>
              <a:rPr lang="is-IS" sz="2000" dirty="0" smtClean="0"/>
              <a:t> -Albert Hoffman (1948)</a:t>
            </a:r>
          </a:p>
          <a:p>
            <a:pPr marL="0" indent="0" algn="ctr">
              <a:buNone/>
            </a:pPr>
            <a:endParaRPr lang="is-IS" sz="2000" dirty="0"/>
          </a:p>
          <a:p>
            <a:pPr marL="0" indent="0" algn="ctr">
              <a:buNone/>
            </a:pPr>
            <a:r>
              <a:rPr lang="en-US" sz="2000" dirty="0" smtClean="0"/>
              <a:t>“The fear, as I analyze it in retrospect, was of being overwhelmed, of disintegrating under a pressure of reality greater than a mind, accustomed to living in a cozy world of symbols, could possibly bear.”</a:t>
            </a:r>
          </a:p>
          <a:p>
            <a:pPr marL="0" indent="0" algn="ctr">
              <a:buNone/>
            </a:pPr>
            <a:r>
              <a:rPr lang="en-US" sz="2000" dirty="0" smtClean="0"/>
              <a:t>- Aldous Huxley, “The Doors of Perception” (1954)</a:t>
            </a:r>
          </a:p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r>
              <a:rPr lang="en-US" sz="2000" dirty="0" smtClean="0"/>
              <a:t>“Who am I?”</a:t>
            </a:r>
          </a:p>
          <a:p>
            <a:pPr marL="0" indent="0" algn="ctr">
              <a:buNone/>
            </a:pPr>
            <a:r>
              <a:rPr lang="en-US" sz="2000" dirty="0" smtClean="0"/>
              <a:t>- Solomon Snyder, “Drugs and the Brain”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237027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9522" y="947209"/>
            <a:ext cx="5288426" cy="5182657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37066" y="630238"/>
            <a:ext cx="3556001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“Default mode” </a:t>
            </a:r>
            <a:br>
              <a:rPr lang="en-US" dirty="0" smtClean="0"/>
            </a:br>
            <a:r>
              <a:rPr lang="en-US" dirty="0" smtClean="0"/>
              <a:t>network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56345" y="2097993"/>
            <a:ext cx="3233177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Critical for</a:t>
            </a:r>
            <a:r>
              <a:rPr lang="is-IS" sz="3200" dirty="0" smtClean="0"/>
              <a:t>…</a:t>
            </a:r>
          </a:p>
          <a:p>
            <a:r>
              <a:rPr lang="is-IS" sz="3200" dirty="0" smtClean="0"/>
              <a:t>Self-reflection</a:t>
            </a:r>
          </a:p>
          <a:p>
            <a:r>
              <a:rPr lang="is-IS" sz="3200" dirty="0" smtClean="0"/>
              <a:t>Self awareness</a:t>
            </a:r>
          </a:p>
          <a:p>
            <a:r>
              <a:rPr lang="is-IS" sz="3200" dirty="0" smtClean="0"/>
              <a:t>Rumination</a:t>
            </a:r>
            <a:endParaRPr lang="en-US" sz="3200" dirty="0"/>
          </a:p>
          <a:p>
            <a:endParaRPr lang="en-US" sz="3200" dirty="0" smtClean="0"/>
          </a:p>
          <a:p>
            <a:r>
              <a:rPr lang="en-US" sz="3200" i="1" dirty="0" smtClean="0"/>
              <a:t>Decreased</a:t>
            </a:r>
            <a:r>
              <a:rPr lang="en-US" sz="3200" dirty="0" smtClean="0"/>
              <a:t> activity</a:t>
            </a:r>
          </a:p>
          <a:p>
            <a:r>
              <a:rPr lang="en-US" sz="3200" dirty="0"/>
              <a:t>o</a:t>
            </a:r>
            <a:r>
              <a:rPr lang="en-US" sz="3200" dirty="0" smtClean="0"/>
              <a:t>n hallucinogens</a:t>
            </a:r>
          </a:p>
          <a:p>
            <a:r>
              <a:rPr lang="en-US" sz="3200" dirty="0" smtClean="0"/>
              <a:t>(psilocybin)</a:t>
            </a: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2722" y="5689599"/>
            <a:ext cx="880533" cy="8805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93067" y="6063734"/>
            <a:ext cx="3255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Carhart</a:t>
            </a:r>
            <a:r>
              <a:rPr lang="en-US" dirty="0"/>
              <a:t>-Harris et al, PNAS (2011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6388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8075" y="423388"/>
            <a:ext cx="718500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Long-lasting subjective effects of LSD in normal </a:t>
            </a:r>
            <a:endParaRPr lang="en-US" sz="2800" b="1" dirty="0" smtClean="0"/>
          </a:p>
          <a:p>
            <a:r>
              <a:rPr lang="en-US" sz="2800" b="1" dirty="0"/>
              <a:t>s</a:t>
            </a:r>
            <a:r>
              <a:rPr lang="en-US" sz="2800" b="1" dirty="0" smtClean="0"/>
              <a:t>ubjects</a:t>
            </a:r>
            <a:r>
              <a:rPr lang="en-US" sz="2800" dirty="0" smtClean="0"/>
              <a:t>, </a:t>
            </a:r>
            <a:r>
              <a:rPr lang="en-US" sz="2400" dirty="0" smtClean="0"/>
              <a:t>Yasmin Schmid </a:t>
            </a:r>
            <a:r>
              <a:rPr lang="en-US" sz="2400" dirty="0"/>
              <a:t>&amp; Matthias E. </a:t>
            </a:r>
            <a:r>
              <a:rPr lang="en-US" sz="2400" dirty="0" smtClean="0"/>
              <a:t>Liechti (2017)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88075" y="1377495"/>
            <a:ext cx="8074020" cy="3262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Abstract</a:t>
            </a:r>
          </a:p>
          <a:p>
            <a:r>
              <a:rPr lang="en-US" sz="2400" b="1" dirty="0"/>
              <a:t>Rationale</a:t>
            </a:r>
            <a:r>
              <a:rPr lang="en-US" sz="2400" dirty="0"/>
              <a:t> Lysergic acid diethylamide (LSD) and other </a:t>
            </a:r>
            <a:endParaRPr lang="en-US" sz="2400" dirty="0" smtClean="0"/>
          </a:p>
          <a:p>
            <a:r>
              <a:rPr lang="en-US" sz="2400" dirty="0"/>
              <a:t>s</a:t>
            </a:r>
            <a:r>
              <a:rPr lang="en-US" sz="2400" dirty="0" smtClean="0"/>
              <a:t>erotonergic hallucinogens </a:t>
            </a:r>
            <a:r>
              <a:rPr lang="en-US" sz="2400" dirty="0"/>
              <a:t>can induce profound alterations of</a:t>
            </a:r>
          </a:p>
          <a:p>
            <a:r>
              <a:rPr lang="en-US" sz="2400" dirty="0" smtClean="0"/>
              <a:t>c</a:t>
            </a:r>
            <a:r>
              <a:rPr lang="en-US" sz="2400" dirty="0" smtClean="0"/>
              <a:t>onsciousness </a:t>
            </a:r>
            <a:r>
              <a:rPr lang="en-US" sz="2400" dirty="0"/>
              <a:t>and mystical-type </a:t>
            </a:r>
            <a:r>
              <a:rPr lang="en-US" sz="2400" dirty="0" smtClean="0"/>
              <a:t>experiences*, </a:t>
            </a:r>
            <a:r>
              <a:rPr lang="en-US" sz="2400" dirty="0"/>
              <a:t>with reportedly</a:t>
            </a:r>
          </a:p>
          <a:p>
            <a:r>
              <a:rPr lang="en-US" sz="2400" dirty="0"/>
              <a:t>long-lasting effects on subjective well-being and personality</a:t>
            </a:r>
            <a:r>
              <a:rPr lang="en-US" sz="2400" dirty="0" smtClean="0"/>
              <a:t>.</a:t>
            </a:r>
          </a:p>
          <a:p>
            <a:endParaRPr lang="en-US" sz="1400" dirty="0"/>
          </a:p>
          <a:p>
            <a:r>
              <a:rPr lang="en-US" sz="2400" dirty="0" smtClean="0"/>
              <a:t>* Perceptual changes and changes in the sense of “self”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400" dirty="0" smtClean="0"/>
              <a:t>Re-orientation to a more novel, salient outside world?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400" dirty="0" smtClean="0"/>
              <a:t>Reduced internal rumination; </a:t>
            </a:r>
            <a:r>
              <a:rPr lang="en-US" sz="2400" dirty="0" smtClean="0"/>
              <a:t>changed </a:t>
            </a:r>
            <a:r>
              <a:rPr lang="en-US" sz="2400" dirty="0" smtClean="0"/>
              <a:t>conception of “self”?</a:t>
            </a:r>
            <a:endParaRPr lang="en-US" sz="2400" dirty="0"/>
          </a:p>
        </p:txBody>
      </p:sp>
      <p:pic>
        <p:nvPicPr>
          <p:cNvPr id="2" name="Picture 1" descr="screen-shot-2016-08-25-at-11-46-19-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75" y="4793815"/>
            <a:ext cx="8333528" cy="1636216"/>
          </a:xfrm>
          <a:prstGeom prst="rect">
            <a:avLst/>
          </a:prstGeom>
        </p:spPr>
      </p:pic>
      <p:pic>
        <p:nvPicPr>
          <p:cNvPr id="6" name="Picture 5" descr="images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080" y="558349"/>
            <a:ext cx="1148523" cy="151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1166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665034" cy="1101372"/>
          </a:xfrm>
        </p:spPr>
        <p:txBody>
          <a:bodyPr/>
          <a:lstStyle/>
          <a:p>
            <a:pPr algn="l"/>
            <a:r>
              <a:rPr lang="en-US" b="1" dirty="0" smtClean="0"/>
              <a:t>Methods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8" y="1219642"/>
            <a:ext cx="8360065" cy="53264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/>
              <a:t>We </a:t>
            </a:r>
            <a:r>
              <a:rPr lang="en-US" sz="2400" b="1" dirty="0"/>
              <a:t>investigated the lasting effects of a single dose </a:t>
            </a:r>
            <a:r>
              <a:rPr lang="en-US" sz="2400" b="1" dirty="0" smtClean="0"/>
              <a:t>of LSD </a:t>
            </a:r>
            <a:r>
              <a:rPr lang="en-US" sz="2400" b="1" dirty="0"/>
              <a:t>(200 μg</a:t>
            </a:r>
            <a:r>
              <a:rPr lang="en-US" sz="2400" b="1" dirty="0" smtClean="0"/>
              <a:t>)</a:t>
            </a:r>
            <a:r>
              <a:rPr lang="mr-IN" sz="2400" b="1" dirty="0" smtClean="0"/>
              <a:t>…</a:t>
            </a:r>
            <a:r>
              <a:rPr lang="en-US" sz="2400" b="1" dirty="0" smtClean="0"/>
              <a:t>administered </a:t>
            </a:r>
            <a:r>
              <a:rPr lang="en-US" sz="2400" b="1" dirty="0"/>
              <a:t>in a </a:t>
            </a:r>
            <a:r>
              <a:rPr lang="en-US" sz="2400" b="1" dirty="0" smtClean="0"/>
              <a:t>lab setting in 16 </a:t>
            </a:r>
            <a:r>
              <a:rPr lang="en-US" sz="2400" b="1" dirty="0"/>
              <a:t>healthy participants</a:t>
            </a:r>
            <a:r>
              <a:rPr lang="en-US" sz="2400" b="1" dirty="0" smtClean="0"/>
              <a:t>.</a:t>
            </a:r>
            <a:endParaRPr lang="en-US" sz="2400" dirty="0" smtClean="0"/>
          </a:p>
          <a:p>
            <a:pPr marL="0" indent="0">
              <a:buNone/>
            </a:pPr>
            <a:r>
              <a:rPr lang="en-US" sz="1800" dirty="0" smtClean="0"/>
              <a:t>“LSD </a:t>
            </a:r>
            <a:r>
              <a:rPr lang="en-US" sz="1800" dirty="0"/>
              <a:t>in oral doses of more than 100 μg produces vivid psychosensory changes, including increased sensory perception, illusionary changes of perceived objects, synesthesia, and enhanced mental imagery</a:t>
            </a:r>
            <a:r>
              <a:rPr lang="en-US" sz="1800" dirty="0" smtClean="0"/>
              <a:t>. </a:t>
            </a:r>
            <a:r>
              <a:rPr lang="en-US" sz="1800" dirty="0"/>
              <a:t>Affectivity is intensified. Thoughts are accelerated, with their scope </a:t>
            </a:r>
            <a:r>
              <a:rPr lang="en-US" sz="1800" dirty="0" smtClean="0"/>
              <a:t>broadened </a:t>
            </a:r>
            <a:r>
              <a:rPr lang="en-US" sz="1800" dirty="0"/>
              <a:t>including new associations and modified interpretation and meanings of relationships and objects. Ego identification is </a:t>
            </a:r>
            <a:r>
              <a:rPr lang="en-US" sz="1800" dirty="0"/>
              <a:t> </a:t>
            </a:r>
            <a:r>
              <a:rPr lang="en-US" sz="1800" dirty="0" smtClean="0"/>
              <a:t>     usually </a:t>
            </a:r>
            <a:r>
              <a:rPr lang="en-US" sz="1800" dirty="0"/>
              <a:t>weakened.</a:t>
            </a:r>
            <a:r>
              <a:rPr lang="en-US" sz="1800" dirty="0" smtClean="0"/>
              <a:t>” -From </a:t>
            </a:r>
            <a:r>
              <a:rPr lang="en-US" sz="1800" dirty="0" smtClean="0">
                <a:hlinkClick r:id="rId2"/>
              </a:rPr>
              <a:t>Gasser et al (2014)</a:t>
            </a:r>
            <a:endParaRPr lang="en-US" sz="1800" dirty="0" smtClean="0"/>
          </a:p>
          <a:p>
            <a:pPr marL="0" indent="0">
              <a:buNone/>
            </a:pPr>
            <a:endParaRPr lang="en-US" sz="800" dirty="0" smtClean="0"/>
          </a:p>
          <a:p>
            <a:pPr marL="0" indent="0">
              <a:buNone/>
            </a:pPr>
            <a:endParaRPr lang="en-US" sz="800" dirty="0" smtClean="0"/>
          </a:p>
          <a:p>
            <a:pPr marL="0" indent="0">
              <a:buNone/>
            </a:pPr>
            <a:endParaRPr lang="en-US" sz="800" dirty="0"/>
          </a:p>
          <a:p>
            <a:pPr marL="0" indent="0">
              <a:buNone/>
            </a:pPr>
            <a:endParaRPr lang="en-US" sz="800" dirty="0" smtClean="0"/>
          </a:p>
          <a:p>
            <a:pPr marL="0" indent="0">
              <a:buNone/>
            </a:pPr>
            <a:endParaRPr lang="en-US" sz="800" dirty="0"/>
          </a:p>
          <a:p>
            <a:pPr marL="0" indent="0">
              <a:buNone/>
            </a:pPr>
            <a:endParaRPr lang="en-US" sz="800" dirty="0"/>
          </a:p>
          <a:p>
            <a:pPr marL="0" indent="0">
              <a:buNone/>
            </a:pPr>
            <a:endParaRPr lang="en-US" sz="800" dirty="0"/>
          </a:p>
          <a:p>
            <a:pPr marL="0" indent="0">
              <a:buNone/>
            </a:pPr>
            <a:r>
              <a:rPr lang="en-US" sz="2600" b="1" i="1" dirty="0" smtClean="0"/>
              <a:t>Subjective questionnaires before, 1, 12 months after</a:t>
            </a:r>
          </a:p>
          <a:p>
            <a:pPr marL="0" indent="0">
              <a:buNone/>
            </a:pPr>
            <a:r>
              <a:rPr lang="en-US" sz="1800" dirty="0" smtClean="0"/>
              <a:t>Persisting Effects Questionnaire (PEQ), Hood’s Mysticism Scale (MS), Death Transcendence (DTS)*, NEO-Five Factor Inventory (NEO-FFI), State-Trait Anxiety (STAI)</a:t>
            </a:r>
            <a:endParaRPr lang="en-US" sz="1800" dirty="0"/>
          </a:p>
        </p:txBody>
      </p:sp>
      <p:pic>
        <p:nvPicPr>
          <p:cNvPr id="4" name="Picture 3" descr="IMG_021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64958"/>
            <a:ext cx="5009872" cy="8520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1714" y="5873952"/>
            <a:ext cx="70945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*DTS: 25</a:t>
            </a:r>
            <a:r>
              <a:rPr lang="en-US" dirty="0"/>
              <a:t>-</a:t>
            </a:r>
            <a:r>
              <a:rPr lang="en-US" dirty="0" smtClean="0"/>
              <a:t>items, based on the premise that "</a:t>
            </a:r>
            <a:r>
              <a:rPr lang="en-US" dirty="0"/>
              <a:t>death is transcended through </a:t>
            </a:r>
            <a:endParaRPr lang="en-US" dirty="0" smtClean="0"/>
          </a:p>
          <a:p>
            <a:pPr algn="ctr"/>
            <a:r>
              <a:rPr lang="en-US" dirty="0" smtClean="0"/>
              <a:t>identification with </a:t>
            </a:r>
            <a:r>
              <a:rPr lang="en-US" dirty="0"/>
              <a:t>phenomena more enduring than oneself."</a:t>
            </a:r>
            <a:endParaRPr lang="en-US" dirty="0"/>
          </a:p>
        </p:txBody>
      </p:sp>
      <p:pic>
        <p:nvPicPr>
          <p:cNvPr id="6" name="Picture 5" descr="949357f38a283253ffc476d9069e048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926" y="3515945"/>
            <a:ext cx="2613886" cy="12010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68685" y="750315"/>
            <a:ext cx="2402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Schmid &amp; Liechti (2017)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2288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310995" cy="854395"/>
          </a:xfrm>
        </p:spPr>
        <p:txBody>
          <a:bodyPr/>
          <a:lstStyle/>
          <a:p>
            <a:pPr algn="l"/>
            <a:r>
              <a:rPr lang="en-US" b="1" dirty="0" smtClean="0"/>
              <a:t>Results &amp; Conclusions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5447"/>
            <a:ext cx="8249618" cy="24168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Increased (@ 1 &amp; 12 months): PEG measures of positive attitudes about life/self, positive mood changes, altruistic/positive social effects, positive behavioral changes, life satisfaction</a:t>
            </a:r>
            <a:endParaRPr lang="en-US" sz="2400" dirty="0"/>
          </a:p>
          <a:p>
            <a:pPr marL="0" indent="0">
              <a:buNone/>
            </a:pPr>
            <a:endParaRPr lang="en-US" sz="900" b="1" dirty="0" smtClean="0"/>
          </a:p>
          <a:p>
            <a:pPr marL="0" indent="0">
              <a:buNone/>
            </a:pPr>
            <a:r>
              <a:rPr lang="en-US" sz="2400" dirty="0" smtClean="0"/>
              <a:t>No relevant changes in personality measures</a:t>
            </a:r>
          </a:p>
          <a:p>
            <a:pPr marL="0" indent="0">
              <a:buNone/>
            </a:pPr>
            <a:endParaRPr lang="en-US" sz="900" dirty="0" smtClean="0"/>
          </a:p>
          <a:p>
            <a:pPr marL="0" indent="0">
              <a:buNone/>
            </a:pPr>
            <a:r>
              <a:rPr lang="en-US" sz="2400" b="1" i="1" dirty="0" smtClean="0">
                <a:solidFill>
                  <a:srgbClr val="FF0000"/>
                </a:solidFill>
              </a:rPr>
              <a:t>Extremely significant and meaningful experience for subjects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09927" y="575035"/>
            <a:ext cx="2402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Schmid &amp; Liechti (2017)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28284" y="3914234"/>
            <a:ext cx="4871797" cy="25237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b="1" dirty="0"/>
              <a:t>Conclusions</a:t>
            </a:r>
            <a:r>
              <a:rPr lang="en-US" sz="2400" dirty="0"/>
              <a:t> In healthy research </a:t>
            </a:r>
            <a:endParaRPr lang="en-US" sz="2400" dirty="0" smtClean="0"/>
          </a:p>
          <a:p>
            <a:pPr>
              <a:lnSpc>
                <a:spcPct val="110000"/>
              </a:lnSpc>
            </a:pPr>
            <a:r>
              <a:rPr lang="en-US" sz="2400" dirty="0" smtClean="0"/>
              <a:t>subjects</a:t>
            </a:r>
            <a:r>
              <a:rPr lang="en-US" sz="2400" dirty="0"/>
              <a:t>, </a:t>
            </a:r>
            <a:r>
              <a:rPr lang="en-US" sz="2400" dirty="0" smtClean="0"/>
              <a:t>the </a:t>
            </a:r>
            <a:r>
              <a:rPr lang="en-US" sz="2400" dirty="0"/>
              <a:t>administration of a </a:t>
            </a:r>
            <a:endParaRPr lang="en-US" sz="2400" dirty="0" smtClean="0"/>
          </a:p>
          <a:p>
            <a:pPr>
              <a:lnSpc>
                <a:spcPct val="110000"/>
              </a:lnSpc>
            </a:pPr>
            <a:r>
              <a:rPr lang="en-US" sz="2400" dirty="0"/>
              <a:t>s</a:t>
            </a:r>
            <a:r>
              <a:rPr lang="en-US" sz="2400" dirty="0" smtClean="0"/>
              <a:t>ingle dose </a:t>
            </a:r>
            <a:r>
              <a:rPr lang="en-US" sz="2400" dirty="0"/>
              <a:t>of LSD (200 μg) in a safe </a:t>
            </a:r>
            <a:endParaRPr lang="en-US" sz="2400" dirty="0" smtClean="0"/>
          </a:p>
          <a:p>
            <a:pPr>
              <a:lnSpc>
                <a:spcPct val="110000"/>
              </a:lnSpc>
            </a:pPr>
            <a:r>
              <a:rPr lang="en-US" sz="2400" dirty="0"/>
              <a:t>s</a:t>
            </a:r>
            <a:r>
              <a:rPr lang="en-US" sz="2400" dirty="0" smtClean="0"/>
              <a:t>etting was considered </a:t>
            </a:r>
            <a:r>
              <a:rPr lang="en-US" sz="2400" dirty="0"/>
              <a:t>a personally </a:t>
            </a:r>
            <a:endParaRPr lang="en-US" sz="2400" dirty="0" smtClean="0"/>
          </a:p>
          <a:p>
            <a:pPr>
              <a:lnSpc>
                <a:spcPct val="110000"/>
              </a:lnSpc>
            </a:pPr>
            <a:r>
              <a:rPr lang="en-US" sz="2400" dirty="0" smtClean="0"/>
              <a:t>meaningful </a:t>
            </a:r>
            <a:r>
              <a:rPr lang="en-US" sz="2400" dirty="0"/>
              <a:t>experience that had </a:t>
            </a:r>
            <a:r>
              <a:rPr lang="en-US" sz="2400" dirty="0" smtClean="0"/>
              <a:t>long-</a:t>
            </a:r>
          </a:p>
          <a:p>
            <a:pPr>
              <a:lnSpc>
                <a:spcPct val="110000"/>
              </a:lnSpc>
            </a:pPr>
            <a:r>
              <a:rPr lang="en-US" sz="2400" dirty="0" smtClean="0"/>
              <a:t>lasting </a:t>
            </a:r>
            <a:r>
              <a:rPr lang="en-US" sz="2400" dirty="0"/>
              <a:t>subjective positive effects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6" name="Picture 5" descr="949357f38a283253ffc476d9069e048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28" y="3816601"/>
            <a:ext cx="3495202" cy="262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2901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7967" y="177802"/>
            <a:ext cx="37941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Depictions of the effects of hallucinogens</a:t>
            </a:r>
            <a:endParaRPr lang="en-US" sz="2800" b="1" dirty="0"/>
          </a:p>
        </p:txBody>
      </p:sp>
      <p:pic>
        <p:nvPicPr>
          <p:cNvPr id="5" name="Picture 2" descr="https://www.erowid.org/culture/art/images/art_article2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0200" y="1324113"/>
            <a:ext cx="3333750" cy="44196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30200" y="574371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/>
              <a:t>Yan </a:t>
            </a:r>
            <a:r>
              <a:rPr lang="en-US" b="1" dirty="0" err="1" smtClean="0"/>
              <a:t>Dargent</a:t>
            </a:r>
            <a:r>
              <a:rPr lang="en-US" b="1" dirty="0" smtClean="0"/>
              <a:t>  </a:t>
            </a:r>
            <a:r>
              <a:rPr lang="en-US" dirty="0" smtClean="0"/>
              <a:t>"Le </a:t>
            </a:r>
            <a:r>
              <a:rPr lang="en-US" dirty="0" err="1" smtClean="0"/>
              <a:t>rêve</a:t>
            </a:r>
            <a:r>
              <a:rPr lang="en-US" dirty="0" smtClean="0"/>
              <a:t> d'un </a:t>
            </a:r>
            <a:r>
              <a:rPr lang="en-US" dirty="0" err="1" smtClean="0"/>
              <a:t>êthêrês</a:t>
            </a:r>
            <a:r>
              <a:rPr lang="en-US" dirty="0" smtClean="0"/>
              <a:t>" A depiction of ether-induced hallucinations 1865</a:t>
            </a:r>
            <a:endParaRPr lang="en-US" dirty="0"/>
          </a:p>
        </p:txBody>
      </p:sp>
      <p:pic>
        <p:nvPicPr>
          <p:cNvPr id="7" name="Picture 4" descr="http://www.lastwordonnothing.com/wp-content/uploads/2011/12/Viktor-Oliva-The-absinthe-drinker-19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03725" y="177802"/>
            <a:ext cx="3622675" cy="2717006"/>
          </a:xfrm>
          <a:prstGeom prst="rect">
            <a:avLst/>
          </a:prstGeom>
          <a:noFill/>
        </p:spPr>
      </p:pic>
      <p:pic>
        <p:nvPicPr>
          <p:cNvPr id="8" name="Picture 6" descr="http://media-cache-ec0.pinimg.com/736x/f1/31/63/f131631e19d349a7792796a3a7db639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70501" y="3336013"/>
            <a:ext cx="3327400" cy="2901493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4232092" y="2894808"/>
            <a:ext cx="39935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/>
              <a:t>Viktor </a:t>
            </a:r>
            <a:r>
              <a:rPr lang="en-US" b="1" i="1" dirty="0" err="1" smtClean="0"/>
              <a:t>Oliva</a:t>
            </a:r>
            <a:r>
              <a:rPr lang="en-US" i="1" dirty="0" smtClean="0"/>
              <a:t> “The absinthe drinker” 1901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932493" y="6355834"/>
            <a:ext cx="2117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Robert Crumb </a:t>
            </a:r>
            <a:r>
              <a:rPr lang="en-US" dirty="0" smtClean="0"/>
              <a:t>“LSD”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294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00666" y="274638"/>
            <a:ext cx="2599629" cy="1018452"/>
          </a:xfrm>
        </p:spPr>
        <p:txBody>
          <a:bodyPr>
            <a:normAutofit/>
          </a:bodyPr>
          <a:lstStyle/>
          <a:p>
            <a:pPr algn="l"/>
            <a:r>
              <a:rPr lang="en-US" sz="4800" b="1" dirty="0" smtClean="0">
                <a:solidFill>
                  <a:schemeClr val="tx2"/>
                </a:solidFill>
                <a:latin typeface="Georgia" charset="0"/>
              </a:rPr>
              <a:t>LSD</a:t>
            </a:r>
            <a:endParaRPr lang="en-US" sz="4800" dirty="0"/>
          </a:p>
        </p:txBody>
      </p:sp>
      <p:sp>
        <p:nvSpPr>
          <p:cNvPr id="5" name="Text Box 70"/>
          <p:cNvSpPr txBox="1">
            <a:spLocks noChangeArrowheads="1"/>
          </p:cNvSpPr>
          <p:nvPr/>
        </p:nvSpPr>
        <p:spPr bwMode="auto">
          <a:xfrm>
            <a:off x="5187743" y="312996"/>
            <a:ext cx="3623526" cy="1994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dirty="0">
                <a:latin typeface="Georgia" charset="0"/>
              </a:rPr>
              <a:t>A synthetic </a:t>
            </a:r>
            <a:r>
              <a:rPr lang="en-US" b="1" dirty="0">
                <a:latin typeface="Georgia" charset="0"/>
              </a:rPr>
              <a:t>ergot</a:t>
            </a:r>
            <a:r>
              <a:rPr lang="en-US" dirty="0">
                <a:latin typeface="Georgia" charset="0"/>
              </a:rPr>
              <a:t> derivative synthesized by </a:t>
            </a:r>
            <a:r>
              <a:rPr lang="en-US" b="1" dirty="0">
                <a:latin typeface="Georgia" charset="0"/>
              </a:rPr>
              <a:t>Albert Hoffman</a:t>
            </a:r>
            <a:r>
              <a:rPr lang="en-US" dirty="0">
                <a:latin typeface="Georgia" charset="0"/>
              </a:rPr>
              <a:t> </a:t>
            </a:r>
            <a:r>
              <a:rPr lang="en-US" dirty="0" smtClean="0">
                <a:latin typeface="Georgia" charset="0"/>
              </a:rPr>
              <a:t>in 1938 (LSD-25)</a:t>
            </a:r>
            <a:endParaRPr lang="en-US" dirty="0">
              <a:latin typeface="Georgia" charset="0"/>
            </a:endParaRPr>
          </a:p>
        </p:txBody>
      </p:sp>
      <p:grpSp>
        <p:nvGrpSpPr>
          <p:cNvPr id="6" name="Group 83"/>
          <p:cNvGrpSpPr>
            <a:grpSpLocks/>
          </p:cNvGrpSpPr>
          <p:nvPr/>
        </p:nvGrpSpPr>
        <p:grpSpPr bwMode="auto">
          <a:xfrm>
            <a:off x="754200" y="1293090"/>
            <a:ext cx="4191000" cy="3048000"/>
            <a:chOff x="1098" y="2832"/>
            <a:chExt cx="2838" cy="2016"/>
          </a:xfrm>
        </p:grpSpPr>
        <p:pic>
          <p:nvPicPr>
            <p:cNvPr id="7" name="Picture 8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" y="2832"/>
              <a:ext cx="2784" cy="1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8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" y="2832"/>
              <a:ext cx="1608" cy="2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8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906" y="3689833"/>
            <a:ext cx="1311275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90"/>
          <p:cNvSpPr txBox="1">
            <a:spLocks noChangeArrowheads="1"/>
          </p:cNvSpPr>
          <p:nvPr/>
        </p:nvSpPr>
        <p:spPr bwMode="auto">
          <a:xfrm>
            <a:off x="6999506" y="5975833"/>
            <a:ext cx="15906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>
                <a:latin typeface="Georgia" charset="0"/>
              </a:rPr>
              <a:t>ergot fungus</a:t>
            </a:r>
          </a:p>
        </p:txBody>
      </p:sp>
      <p:sp>
        <p:nvSpPr>
          <p:cNvPr id="11" name="Line 91"/>
          <p:cNvSpPr>
            <a:spLocks noChangeShapeType="1"/>
          </p:cNvSpPr>
          <p:nvPr/>
        </p:nvSpPr>
        <p:spPr bwMode="auto">
          <a:xfrm flipV="1">
            <a:off x="7609106" y="5442433"/>
            <a:ext cx="3810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Text Box 89"/>
          <p:cNvSpPr txBox="1">
            <a:spLocks noChangeArrowheads="1"/>
          </p:cNvSpPr>
          <p:nvPr/>
        </p:nvSpPr>
        <p:spPr bwMode="auto">
          <a:xfrm>
            <a:off x="533400" y="4556452"/>
            <a:ext cx="649150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dirty="0">
                <a:latin typeface="Georgia" charset="0"/>
              </a:rPr>
              <a:t>Some </a:t>
            </a:r>
            <a:r>
              <a:rPr lang="en-US" dirty="0" smtClean="0">
                <a:latin typeface="Georgia" charset="0"/>
              </a:rPr>
              <a:t>derivatives toxic;  some </a:t>
            </a:r>
            <a:r>
              <a:rPr lang="en-US" dirty="0">
                <a:latin typeface="Georgia" charset="0"/>
              </a:rPr>
              <a:t>clinically useful</a:t>
            </a:r>
          </a:p>
        </p:txBody>
      </p:sp>
      <p:sp>
        <p:nvSpPr>
          <p:cNvPr id="13" name="Text Box 88"/>
          <p:cNvSpPr txBox="1">
            <a:spLocks noChangeArrowheads="1"/>
          </p:cNvSpPr>
          <p:nvPr/>
        </p:nvSpPr>
        <p:spPr bwMode="auto">
          <a:xfrm>
            <a:off x="533400" y="5164620"/>
            <a:ext cx="6415306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dirty="0">
                <a:latin typeface="Georgia" charset="0"/>
              </a:rPr>
              <a:t>LSD re-examined in 1943;  Hoffman ingested it (by accident) and took an unusual trip!  </a:t>
            </a:r>
            <a:r>
              <a:rPr lang="en-US" b="1" dirty="0" smtClean="0">
                <a:latin typeface="Georgia" charset="0"/>
              </a:rPr>
              <a:t>LSD is a very </a:t>
            </a:r>
            <a:r>
              <a:rPr lang="en-US" b="1" dirty="0">
                <a:latin typeface="Georgia" charset="0"/>
              </a:rPr>
              <a:t>potent drug</a:t>
            </a:r>
            <a:r>
              <a:rPr lang="en-US" dirty="0">
                <a:latin typeface="Georgia" charset="0"/>
              </a:rPr>
              <a:t>…</a:t>
            </a:r>
            <a:endParaRPr lang="en-US" i="1" dirty="0">
              <a:latin typeface="Georgia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7743" y="2538968"/>
            <a:ext cx="1794112" cy="1802122"/>
          </a:xfrm>
          <a:prstGeom prst="rect">
            <a:avLst/>
          </a:prstGeom>
        </p:spPr>
      </p:pic>
      <p:sp>
        <p:nvSpPr>
          <p:cNvPr id="15" name="Text Box 94"/>
          <p:cNvSpPr txBox="1">
            <a:spLocks noChangeArrowheads="1"/>
          </p:cNvSpPr>
          <p:nvPr/>
        </p:nvSpPr>
        <p:spPr bwMode="auto">
          <a:xfrm>
            <a:off x="2083016" y="3537432"/>
            <a:ext cx="8953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dirty="0">
                <a:latin typeface="Georgia" charset="0"/>
              </a:rPr>
              <a:t>before</a:t>
            </a:r>
          </a:p>
          <a:p>
            <a:pPr algn="ctr"/>
            <a:r>
              <a:rPr lang="en-US" sz="2000" dirty="0">
                <a:latin typeface="Georgia" charset="0"/>
              </a:rPr>
              <a:t>LSD</a:t>
            </a:r>
          </a:p>
        </p:txBody>
      </p:sp>
      <p:sp>
        <p:nvSpPr>
          <p:cNvPr id="16" name="Text Box 96"/>
          <p:cNvSpPr txBox="1">
            <a:spLocks noChangeArrowheads="1"/>
          </p:cNvSpPr>
          <p:nvPr/>
        </p:nvSpPr>
        <p:spPr bwMode="auto">
          <a:xfrm>
            <a:off x="3603762" y="1094652"/>
            <a:ext cx="1341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dirty="0">
                <a:latin typeface="Georgia" charset="0"/>
              </a:rPr>
              <a:t>after LSD!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9734" y="2307388"/>
            <a:ext cx="1621190" cy="115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291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290" y="4085166"/>
            <a:ext cx="1365317" cy="171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5109633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4000" b="1" dirty="0">
                <a:solidFill>
                  <a:schemeClr val="tx2"/>
                </a:solidFill>
                <a:latin typeface="Georgia" charset="0"/>
              </a:rPr>
              <a:t>Early applications</a:t>
            </a:r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635001" y="1219200"/>
            <a:ext cx="5778500" cy="103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en-US" dirty="0">
                <a:latin typeface="Georgia" charset="0"/>
              </a:rPr>
              <a:t>LSD initially available to psychiatrists and medical researchers (1940 - 1962)</a:t>
            </a:r>
          </a:p>
        </p:txBody>
      </p:sp>
      <p:pic>
        <p:nvPicPr>
          <p:cNvPr id="7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784" y="510312"/>
            <a:ext cx="2199968" cy="3275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635001" y="2415961"/>
            <a:ext cx="5122332" cy="1409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b="1" dirty="0">
                <a:latin typeface="Georgia" charset="0"/>
              </a:rPr>
              <a:t>Psycholytic </a:t>
            </a:r>
            <a:r>
              <a:rPr lang="en-US" b="1" dirty="0" smtClean="0">
                <a:latin typeface="Georgia" charset="0"/>
              </a:rPr>
              <a:t>therapy</a:t>
            </a:r>
            <a:r>
              <a:rPr lang="en-US" dirty="0" smtClean="0">
                <a:latin typeface="Georgia" charset="0"/>
              </a:rPr>
              <a:t>:  Popular </a:t>
            </a:r>
            <a:r>
              <a:rPr lang="en-US" dirty="0">
                <a:latin typeface="Georgia" charset="0"/>
              </a:rPr>
              <a:t>in Europe;  LSD in psychotherapy to release repressed memories</a:t>
            </a:r>
            <a:endParaRPr lang="en-US" i="1" dirty="0">
              <a:latin typeface="Georgia" charset="0"/>
            </a:endParaRPr>
          </a:p>
        </p:txBody>
      </p:sp>
      <p:sp>
        <p:nvSpPr>
          <p:cNvPr id="9" name="Text Box 23"/>
          <p:cNvSpPr txBox="1">
            <a:spLocks noChangeArrowheads="1"/>
          </p:cNvSpPr>
          <p:nvPr/>
        </p:nvSpPr>
        <p:spPr bwMode="auto">
          <a:xfrm>
            <a:off x="2413792" y="3943491"/>
            <a:ext cx="4613542" cy="1409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b="1" dirty="0">
                <a:latin typeface="Georgia" charset="0"/>
              </a:rPr>
              <a:t>Psychedelic </a:t>
            </a:r>
            <a:r>
              <a:rPr lang="en-US" b="1" dirty="0" smtClean="0">
                <a:latin typeface="Georgia" charset="0"/>
              </a:rPr>
              <a:t>therapy</a:t>
            </a:r>
            <a:r>
              <a:rPr lang="en-US" dirty="0" smtClean="0">
                <a:latin typeface="Georgia" charset="0"/>
              </a:rPr>
              <a:t>:  Popular </a:t>
            </a:r>
            <a:r>
              <a:rPr lang="en-US" dirty="0">
                <a:latin typeface="Georgia" charset="0"/>
              </a:rPr>
              <a:t>in U.S.;  </a:t>
            </a:r>
            <a:r>
              <a:rPr lang="en-US" dirty="0" smtClean="0">
                <a:latin typeface="Georgia" charset="0"/>
              </a:rPr>
              <a:t>LSD </a:t>
            </a:r>
            <a:r>
              <a:rPr lang="en-US" dirty="0">
                <a:latin typeface="Georgia" charset="0"/>
              </a:rPr>
              <a:t>in high doses </a:t>
            </a:r>
            <a:r>
              <a:rPr lang="en-US" dirty="0" smtClean="0">
                <a:latin typeface="Georgia" charset="0"/>
              </a:rPr>
              <a:t>for </a:t>
            </a:r>
            <a:r>
              <a:rPr lang="ja-JP" altLang="en-US" dirty="0" smtClean="0">
                <a:latin typeface="Georgia" charset="0"/>
              </a:rPr>
              <a:t>“</a:t>
            </a:r>
            <a:r>
              <a:rPr lang="en-US" altLang="ja-JP" dirty="0">
                <a:latin typeface="Georgia" charset="0"/>
              </a:rPr>
              <a:t>spiritual</a:t>
            </a:r>
            <a:r>
              <a:rPr lang="ja-JP" altLang="en-US" dirty="0">
                <a:latin typeface="Georgia" charset="0"/>
              </a:rPr>
              <a:t>”</a:t>
            </a:r>
            <a:r>
              <a:rPr lang="en-US" altLang="ja-JP" dirty="0">
                <a:latin typeface="Georgia" charset="0"/>
              </a:rPr>
              <a:t> shock</a:t>
            </a:r>
            <a:endParaRPr lang="en-US" i="1" dirty="0">
              <a:latin typeface="Georgia" charset="0"/>
            </a:endParaRPr>
          </a:p>
        </p:txBody>
      </p:sp>
      <p:sp>
        <p:nvSpPr>
          <p:cNvPr id="10" name="Text Box 24"/>
          <p:cNvSpPr txBox="1">
            <a:spLocks noChangeArrowheads="1"/>
          </p:cNvSpPr>
          <p:nvPr/>
        </p:nvSpPr>
        <p:spPr bwMode="auto">
          <a:xfrm>
            <a:off x="635000" y="5472715"/>
            <a:ext cx="7061199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b="1" dirty="0">
                <a:latin typeface="Georgia" charset="0"/>
              </a:rPr>
              <a:t>MK-ULTRA</a:t>
            </a:r>
            <a:r>
              <a:rPr lang="en-US" dirty="0">
                <a:latin typeface="Georgia" charset="0"/>
              </a:rPr>
              <a:t>:  1950</a:t>
            </a:r>
            <a:r>
              <a:rPr lang="ja-JP" altLang="en-US" dirty="0">
                <a:latin typeface="Georgia" charset="0"/>
              </a:rPr>
              <a:t>’</a:t>
            </a:r>
            <a:r>
              <a:rPr lang="en-US" altLang="ja-JP" dirty="0">
                <a:latin typeface="Georgia" charset="0"/>
              </a:rPr>
              <a:t>s CIA program</a:t>
            </a:r>
            <a:r>
              <a:rPr lang="en-US" altLang="ja-JP" dirty="0" smtClean="0">
                <a:latin typeface="Georgia" charset="0"/>
              </a:rPr>
              <a:t>, </a:t>
            </a:r>
            <a:r>
              <a:rPr lang="en-US" altLang="ja-JP" dirty="0">
                <a:latin typeface="Georgia" charset="0"/>
              </a:rPr>
              <a:t>secret LSD administration to </a:t>
            </a:r>
            <a:r>
              <a:rPr lang="en-US" dirty="0" smtClean="0">
                <a:latin typeface="Georgia" charset="0"/>
              </a:rPr>
              <a:t>U.S</a:t>
            </a:r>
            <a:r>
              <a:rPr lang="en-US" dirty="0">
                <a:latin typeface="Georgia" charset="0"/>
              </a:rPr>
              <a:t>. </a:t>
            </a:r>
            <a:r>
              <a:rPr lang="en-US" dirty="0" smtClean="0">
                <a:latin typeface="Georgia" charset="0"/>
              </a:rPr>
              <a:t>citizens; </a:t>
            </a:r>
            <a:r>
              <a:rPr lang="en-US" dirty="0" smtClean="0">
                <a:latin typeface="Georgia" charset="0"/>
                <a:hlinkClick r:id="rId4"/>
              </a:rPr>
              <a:t>British testing too</a:t>
            </a:r>
            <a:endParaRPr lang="en-US" i="1" dirty="0">
              <a:latin typeface="Georgia" charset="0"/>
            </a:endParaRPr>
          </a:p>
        </p:txBody>
      </p:sp>
      <p:pic>
        <p:nvPicPr>
          <p:cNvPr id="11" name="Picture 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68" y="4085166"/>
            <a:ext cx="1694124" cy="1270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48462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uron pic 26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9405">
            <a:off x="797922" y="4032867"/>
            <a:ext cx="2023383" cy="11247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9861" y="5021158"/>
            <a:ext cx="780957" cy="780957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l"/>
            <a:r>
              <a:rPr lang="en-US" b="1" dirty="0" smtClean="0"/>
              <a:t>Your brain:  made of cells</a:t>
            </a:r>
            <a:endParaRPr lang="en-US" b="1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470243"/>
          </a:xfrm>
        </p:spPr>
        <p:txBody>
          <a:bodyPr/>
          <a:lstStyle/>
          <a:p>
            <a:r>
              <a:rPr lang="en-US" dirty="0" smtClean="0"/>
              <a:t>Neurons</a:t>
            </a:r>
          </a:p>
          <a:p>
            <a:r>
              <a:rPr lang="en-US" dirty="0" smtClean="0"/>
              <a:t>Neurons carry </a:t>
            </a:r>
            <a:r>
              <a:rPr lang="en-US" i="1" dirty="0" smtClean="0"/>
              <a:t>electrical</a:t>
            </a:r>
            <a:r>
              <a:rPr lang="en-US" dirty="0" smtClean="0"/>
              <a:t> messages</a:t>
            </a:r>
          </a:p>
          <a:p>
            <a:r>
              <a:rPr lang="en-US" dirty="0" smtClean="0"/>
              <a:t>Neurons connect </a:t>
            </a:r>
            <a:r>
              <a:rPr lang="en-US" i="1" dirty="0" smtClean="0"/>
              <a:t>chemically</a:t>
            </a:r>
            <a:r>
              <a:rPr lang="en-US" dirty="0" smtClean="0"/>
              <a:t> across synapses</a:t>
            </a:r>
          </a:p>
          <a:p>
            <a:r>
              <a:rPr lang="en-US" dirty="0" smtClean="0"/>
              <a:t>Neurotransmitters</a:t>
            </a:r>
          </a:p>
          <a:p>
            <a:endParaRPr lang="en-US" dirty="0"/>
          </a:p>
        </p:txBody>
      </p:sp>
      <p:pic>
        <p:nvPicPr>
          <p:cNvPr id="8" name="Picture 7" descr="Synapse Cartwrigh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20095">
            <a:off x="6036559" y="4165969"/>
            <a:ext cx="2452897" cy="1839673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1907191" y="5207105"/>
            <a:ext cx="53563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7956" y="4747639"/>
            <a:ext cx="702575" cy="352396"/>
          </a:xfrm>
          <a:prstGeom prst="rect">
            <a:avLst/>
          </a:prstGeom>
        </p:spPr>
      </p:pic>
      <p:pic>
        <p:nvPicPr>
          <p:cNvPr id="11" name="Picture 10" descr="Neuron pic 26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9405">
            <a:off x="3705796" y="4537662"/>
            <a:ext cx="2023383" cy="11247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1833" y="5640663"/>
            <a:ext cx="780957" cy="7809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6233" y="5690818"/>
            <a:ext cx="780957" cy="780957"/>
          </a:xfrm>
          <a:prstGeom prst="rect">
            <a:avLst/>
          </a:prstGeom>
        </p:spPr>
      </p:pic>
      <p:sp>
        <p:nvSpPr>
          <p:cNvPr id="14" name="&quot;No&quot; Symbol 13"/>
          <p:cNvSpPr/>
          <p:nvPr/>
        </p:nvSpPr>
        <p:spPr>
          <a:xfrm>
            <a:off x="5032790" y="5640663"/>
            <a:ext cx="914400" cy="914400"/>
          </a:xfrm>
          <a:prstGeom prst="noSmoking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16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16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effectLst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00354" y="5966503"/>
            <a:ext cx="1303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SYNAPSE</a:t>
            </a:r>
            <a:endParaRPr lang="en-US" sz="2400" dirty="0"/>
          </a:p>
        </p:txBody>
      </p:sp>
      <p:cxnSp>
        <p:nvCxnSpPr>
          <p:cNvPr id="16" name="Straight Arrow Connector 15"/>
          <p:cNvCxnSpPr>
            <a:stCxn id="15" idx="3"/>
          </p:cNvCxnSpPr>
          <p:nvPr/>
        </p:nvCxnSpPr>
        <p:spPr>
          <a:xfrm flipV="1">
            <a:off x="2503866" y="5207105"/>
            <a:ext cx="836249" cy="9902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Brain_gray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235" y="980106"/>
            <a:ext cx="1964565" cy="1650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222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05959"/>
          </a:xfrm>
        </p:spPr>
        <p:txBody>
          <a:bodyPr/>
          <a:lstStyle/>
          <a:p>
            <a:r>
              <a:rPr lang="en-US" b="1" dirty="0" smtClean="0"/>
              <a:t>All cells have membranes</a:t>
            </a:r>
            <a:endParaRPr lang="en-US" b="1" dirty="0"/>
          </a:p>
        </p:txBody>
      </p:sp>
      <p:pic>
        <p:nvPicPr>
          <p:cNvPr id="5" name="Picture 4" descr="Phospholipid bilayer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53" y="1944156"/>
            <a:ext cx="4776964" cy="35827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93052" y="1192389"/>
            <a:ext cx="41514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Outside cells, including neurons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248254" y="5582327"/>
            <a:ext cx="1544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Inside cells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976778" y="1862705"/>
            <a:ext cx="2851662" cy="4078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dirty="0" smtClean="0"/>
              <a:t>Many drugs, including</a:t>
            </a:r>
          </a:p>
          <a:p>
            <a:pPr>
              <a:lnSpc>
                <a:spcPct val="130000"/>
              </a:lnSpc>
            </a:pPr>
            <a:r>
              <a:rPr lang="en-US" sz="2000" dirty="0"/>
              <a:t>h</a:t>
            </a:r>
            <a:r>
              <a:rPr lang="en-US" sz="2000" dirty="0" smtClean="0"/>
              <a:t>allucinogens, cannot get</a:t>
            </a:r>
          </a:p>
          <a:p>
            <a:pPr>
              <a:lnSpc>
                <a:spcPct val="130000"/>
              </a:lnSpc>
            </a:pPr>
            <a:r>
              <a:rPr lang="en-US" sz="2000" dirty="0" smtClean="0"/>
              <a:t>through, but instead act </a:t>
            </a:r>
          </a:p>
          <a:p>
            <a:pPr>
              <a:lnSpc>
                <a:spcPct val="130000"/>
              </a:lnSpc>
            </a:pPr>
            <a:r>
              <a:rPr lang="en-US" sz="2000" dirty="0" smtClean="0"/>
              <a:t>at RECEPTORS to affect</a:t>
            </a:r>
          </a:p>
          <a:p>
            <a:pPr>
              <a:lnSpc>
                <a:spcPct val="130000"/>
              </a:lnSpc>
            </a:pPr>
            <a:r>
              <a:rPr lang="en-US" sz="2000" dirty="0"/>
              <a:t>n</a:t>
            </a:r>
            <a:r>
              <a:rPr lang="en-US" sz="2000" dirty="0" smtClean="0"/>
              <a:t>euron function</a:t>
            </a:r>
            <a:r>
              <a:rPr lang="is-IS" sz="2000" dirty="0" smtClean="0"/>
              <a:t>…</a:t>
            </a:r>
          </a:p>
          <a:p>
            <a:pPr>
              <a:lnSpc>
                <a:spcPct val="130000"/>
              </a:lnSpc>
            </a:pPr>
            <a:endParaRPr lang="is-IS" sz="2000" dirty="0"/>
          </a:p>
          <a:p>
            <a:pPr>
              <a:lnSpc>
                <a:spcPct val="130000"/>
              </a:lnSpc>
            </a:pPr>
            <a:r>
              <a:rPr lang="is-IS" sz="2000" dirty="0" smtClean="0"/>
              <a:t>Drugs like LSD attach </a:t>
            </a:r>
          </a:p>
          <a:p>
            <a:pPr>
              <a:lnSpc>
                <a:spcPct val="130000"/>
              </a:lnSpc>
            </a:pPr>
            <a:r>
              <a:rPr lang="is-IS" sz="2000" dirty="0" smtClean="0"/>
              <a:t>(or “bind”) to receptors,</a:t>
            </a:r>
          </a:p>
          <a:p>
            <a:pPr>
              <a:lnSpc>
                <a:spcPct val="130000"/>
              </a:lnSpc>
            </a:pPr>
            <a:r>
              <a:rPr lang="en-US" sz="2000" dirty="0"/>
              <a:t>c</a:t>
            </a:r>
            <a:r>
              <a:rPr lang="is-IS" sz="2000" dirty="0" smtClean="0"/>
              <a:t>hanging the activity of</a:t>
            </a:r>
          </a:p>
          <a:p>
            <a:pPr>
              <a:lnSpc>
                <a:spcPct val="130000"/>
              </a:lnSpc>
            </a:pPr>
            <a:r>
              <a:rPr lang="en-US" sz="2000" dirty="0"/>
              <a:t>a</a:t>
            </a:r>
            <a:r>
              <a:rPr lang="en-US" sz="2000" dirty="0" smtClean="0"/>
              <a:t>ffected n</a:t>
            </a:r>
            <a:r>
              <a:rPr lang="is-IS" sz="2000" dirty="0" smtClean="0"/>
              <a:t>eurons...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874236" y="6006174"/>
            <a:ext cx="4294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RECEPTORS:  “Protein machines”</a:t>
            </a:r>
            <a:endParaRPr lang="en-US" sz="2400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770735" y="5723467"/>
            <a:ext cx="0" cy="2926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662" y="1192389"/>
            <a:ext cx="636208" cy="63620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72430" y="1007723"/>
            <a:ext cx="20185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Neurotransmitter</a:t>
            </a:r>
          </a:p>
          <a:p>
            <a:pPr algn="ctr"/>
            <a:r>
              <a:rPr lang="en-US" sz="2000" dirty="0" smtClean="0"/>
              <a:t>or drug</a:t>
            </a:r>
            <a:endParaRPr lang="en-US" sz="2000" dirty="0"/>
          </a:p>
        </p:txBody>
      </p:sp>
      <p:sp>
        <p:nvSpPr>
          <p:cNvPr id="13" name="Rectangle 12"/>
          <p:cNvSpPr/>
          <p:nvPr/>
        </p:nvSpPr>
        <p:spPr>
          <a:xfrm>
            <a:off x="2269067" y="1828597"/>
            <a:ext cx="823985" cy="37537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613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97691" y="27463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MOST hallucinogens act at ONE type of SEROTONIN receptor (5-HT2A)</a:t>
            </a:r>
            <a:endParaRPr lang="en-US" dirty="0"/>
          </a:p>
        </p:txBody>
      </p:sp>
      <p:pic>
        <p:nvPicPr>
          <p:cNvPr id="5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19906" r="19906"/>
          <a:stretch>
            <a:fillRect/>
          </a:stretch>
        </p:blipFill>
        <p:spPr>
          <a:xfrm>
            <a:off x="457200" y="1637397"/>
            <a:ext cx="2363597" cy="379608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1960563"/>
            <a:ext cx="5715000" cy="3848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33333" y="5657334"/>
            <a:ext cx="4126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Wenjie</a:t>
            </a:r>
            <a:r>
              <a:rPr lang="en-US" dirty="0"/>
              <a:t> Xiao, William E. </a:t>
            </a:r>
            <a:r>
              <a:rPr lang="en-US" dirty="0" err="1" smtClean="0"/>
              <a:t>Fantegrossi</a:t>
            </a:r>
            <a:r>
              <a:rPr lang="en-US" dirty="0"/>
              <a:t> </a:t>
            </a:r>
            <a:r>
              <a:rPr lang="en-US" dirty="0" smtClean="0"/>
              <a:t>(2006)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776133" y="6026666"/>
            <a:ext cx="4751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Potency linked directly to hallucinogenic effects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20616" y="2063420"/>
            <a:ext cx="564472" cy="50564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18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18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stCxn id="9" idx="0"/>
          </p:cNvCxnSpPr>
          <p:nvPr/>
        </p:nvCxnSpPr>
        <p:spPr>
          <a:xfrm flipV="1">
            <a:off x="7302852" y="1417638"/>
            <a:ext cx="282236" cy="64578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585088" y="991066"/>
            <a:ext cx="13658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5-HT1A</a:t>
            </a:r>
          </a:p>
          <a:p>
            <a:r>
              <a:rPr lang="en-US" dirty="0" smtClean="0"/>
              <a:t>(</a:t>
            </a:r>
            <a:r>
              <a:rPr lang="en-US" dirty="0" smtClean="0">
                <a:hlinkClick r:id="rId4"/>
              </a:rPr>
              <a:t>Shen, 2010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57200" y="5565001"/>
            <a:ext cx="31639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5-HT2C action plays a role  </a:t>
            </a:r>
          </a:p>
          <a:p>
            <a:r>
              <a:rPr lang="en-US" dirty="0"/>
              <a:t>i</a:t>
            </a:r>
            <a:r>
              <a:rPr lang="en-US" dirty="0" smtClean="0"/>
              <a:t>n modulatory control of effects</a:t>
            </a:r>
          </a:p>
          <a:p>
            <a:r>
              <a:rPr lang="en-US" dirty="0" smtClean="0"/>
              <a:t>(Winter, 1999)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782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42962"/>
          </a:xfrm>
        </p:spPr>
        <p:txBody>
          <a:bodyPr/>
          <a:lstStyle/>
          <a:p>
            <a:r>
              <a:rPr lang="en-US" dirty="0" smtClean="0"/>
              <a:t>Where are these receptors?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638800" y="1276773"/>
            <a:ext cx="3200399" cy="472948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Neocortex</a:t>
            </a:r>
          </a:p>
          <a:p>
            <a:pPr lvl="1"/>
            <a:r>
              <a:rPr lang="en-US" dirty="0" smtClean="0"/>
              <a:t>Layer V</a:t>
            </a:r>
          </a:p>
          <a:p>
            <a:r>
              <a:rPr lang="en-US" dirty="0" smtClean="0"/>
              <a:t>Olfactory cortex</a:t>
            </a:r>
          </a:p>
          <a:p>
            <a:r>
              <a:rPr lang="en-US" dirty="0" smtClean="0"/>
              <a:t>Hippocampus</a:t>
            </a:r>
          </a:p>
          <a:p>
            <a:r>
              <a:rPr lang="en-US" dirty="0" smtClean="0"/>
              <a:t>Basal ganglia</a:t>
            </a:r>
          </a:p>
          <a:p>
            <a:r>
              <a:rPr lang="en-US" dirty="0" smtClean="0"/>
              <a:t>Thalamus</a:t>
            </a:r>
          </a:p>
          <a:p>
            <a:r>
              <a:rPr lang="en-US" dirty="0" smtClean="0"/>
              <a:t>Cerebellum</a:t>
            </a:r>
          </a:p>
          <a:p>
            <a:r>
              <a:rPr lang="en-US" dirty="0" smtClean="0"/>
              <a:t>Brainstem</a:t>
            </a:r>
          </a:p>
          <a:p>
            <a:r>
              <a:rPr lang="en-US" dirty="0" smtClean="0"/>
              <a:t>Spinal cord</a:t>
            </a:r>
            <a:endParaRPr lang="en-US" dirty="0"/>
          </a:p>
        </p:txBody>
      </p:sp>
      <p:pic>
        <p:nvPicPr>
          <p:cNvPr id="6" name="Picture 5" descr="fnins-04-00036-g0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34" y="1143031"/>
            <a:ext cx="4588934" cy="21623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51467" y="3305423"/>
            <a:ext cx="3003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Virginia Cornea-</a:t>
            </a:r>
            <a:r>
              <a:rPr lang="en-US" dirty="0" smtClean="0"/>
              <a:t>Hébert (1999)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84089" y="6077466"/>
            <a:ext cx="7416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 SOURCE:  </a:t>
            </a:r>
            <a:r>
              <a:rPr lang="en-US" dirty="0" smtClean="0">
                <a:hlinkClick r:id="rId3"/>
              </a:rPr>
              <a:t>5-HT2A distribution map (PET); Medical University of Vienna</a:t>
            </a:r>
            <a:endParaRPr lang="en-US" dirty="0"/>
          </a:p>
        </p:txBody>
      </p:sp>
      <p:pic>
        <p:nvPicPr>
          <p:cNvPr id="11" name="Picture 10" descr="alt_hp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12" y="3863415"/>
            <a:ext cx="2385510" cy="2142838"/>
          </a:xfrm>
          <a:prstGeom prst="rect">
            <a:avLst/>
          </a:prstGeom>
        </p:spPr>
      </p:pic>
      <p:pic>
        <p:nvPicPr>
          <p:cNvPr id="12" name="Picture 11" descr="Brain_gray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319" y="3863415"/>
            <a:ext cx="2549977" cy="214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39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09095"/>
          </a:xfrm>
        </p:spPr>
        <p:txBody>
          <a:bodyPr/>
          <a:lstStyle/>
          <a:p>
            <a:r>
              <a:rPr lang="en-US" dirty="0" smtClean="0"/>
              <a:t>Changes in perception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71593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dirty="0" smtClean="0"/>
              <a:t>“If the doors of perception were cleansed, everything would appear to man as it is, infinite”   - William Blake</a:t>
            </a:r>
          </a:p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r>
              <a:rPr lang="en-US" sz="2000" dirty="0" smtClean="0"/>
              <a:t>“The legs, for example, of that chair  -  how miraculous their tubularity, how supernatural their polished smoothness”  </a:t>
            </a:r>
          </a:p>
          <a:p>
            <a:pPr marL="0" indent="0" algn="ctr">
              <a:buNone/>
            </a:pPr>
            <a:r>
              <a:rPr lang="en-US" sz="2000" dirty="0" smtClean="0"/>
              <a:t>- Aldous Huxley, “The Doors of Perception” (1954)</a:t>
            </a:r>
          </a:p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r>
              <a:rPr lang="en-US" sz="2000" dirty="0" smtClean="0"/>
              <a:t>“I looked around me and noticed details of physiognomy that had never struck me before.  Each pore in my companion’s skin was now visible</a:t>
            </a:r>
            <a:r>
              <a:rPr lang="is-IS" sz="2000" dirty="0" smtClean="0"/>
              <a:t>…”</a:t>
            </a:r>
          </a:p>
          <a:p>
            <a:pPr marL="0" indent="0" algn="ctr">
              <a:buNone/>
            </a:pPr>
            <a:r>
              <a:rPr lang="is-IS" sz="2000" dirty="0" smtClean="0"/>
              <a:t>- Solomon Snyder, “Drugs and the Brain”</a:t>
            </a:r>
          </a:p>
          <a:p>
            <a:pPr algn="ctr">
              <a:buFontTx/>
              <a:buChar char="-"/>
            </a:pPr>
            <a:endParaRPr lang="is-IS" sz="2000" dirty="0" smtClean="0"/>
          </a:p>
          <a:p>
            <a:pPr marL="0" indent="0" algn="ctr">
              <a:buNone/>
            </a:pPr>
            <a:r>
              <a:rPr lang="is-IS" sz="2000" dirty="0" smtClean="0"/>
              <a:t>“I clapped my hands and saw sound waves passing before my eyes”</a:t>
            </a:r>
          </a:p>
          <a:p>
            <a:pPr marL="0" indent="0" algn="ctr">
              <a:buNone/>
            </a:pPr>
            <a:r>
              <a:rPr lang="is-IS" sz="2000" dirty="0"/>
              <a:t>- Solomon Snyder, “Drugs and the Brain”</a:t>
            </a:r>
          </a:p>
          <a:p>
            <a:pPr marL="0" indent="0" algn="ctr">
              <a:buNone/>
            </a:pPr>
            <a:endParaRPr lang="is-IS" sz="2000" dirty="0"/>
          </a:p>
        </p:txBody>
      </p:sp>
    </p:spTree>
    <p:extLst>
      <p:ext uri="{BB962C8B-B14F-4D97-AF65-F5344CB8AC3E}">
        <p14:creationId xmlns:p14="http://schemas.microsoft.com/office/powerpoint/2010/main" val="22803247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1394</Words>
  <Application>Microsoft Macintosh PowerPoint</Application>
  <PresentationFormat>On-screen Show (4:3)</PresentationFormat>
  <Paragraphs>178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LSD</vt:lpstr>
      <vt:lpstr>Early applications</vt:lpstr>
      <vt:lpstr>Your brain:  made of cells</vt:lpstr>
      <vt:lpstr>All cells have membranes</vt:lpstr>
      <vt:lpstr>MOST hallucinogens act at ONE type of SEROTONIN receptor (5-HT2A)</vt:lpstr>
      <vt:lpstr>Where are these receptors?</vt:lpstr>
      <vt:lpstr>Changes in perception</vt:lpstr>
      <vt:lpstr>PowerPoint Presentation</vt:lpstr>
      <vt:lpstr>PowerPoint Presentation</vt:lpstr>
      <vt:lpstr>What else do hallucinogens do?</vt:lpstr>
      <vt:lpstr>Greater functional connectivity</vt:lpstr>
      <vt:lpstr>PowerPoint Presentation</vt:lpstr>
      <vt:lpstr>Changes in sense of “self”</vt:lpstr>
      <vt:lpstr>“Default mode”  network</vt:lpstr>
      <vt:lpstr>PowerPoint Presentation</vt:lpstr>
      <vt:lpstr>Methods</vt:lpstr>
      <vt:lpstr>Results &amp; Conclusions</vt:lpstr>
    </vt:vector>
  </TitlesOfParts>
  <Company>The Bill, Bob, Dominic, Jack &amp; Ingmar Show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 Griesar</dc:creator>
  <cp:lastModifiedBy>William Griesar</cp:lastModifiedBy>
  <cp:revision>12</cp:revision>
  <dcterms:created xsi:type="dcterms:W3CDTF">2017-09-22T13:42:56Z</dcterms:created>
  <dcterms:modified xsi:type="dcterms:W3CDTF">2017-09-24T22:09:43Z</dcterms:modified>
</cp:coreProperties>
</file>