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0" r:id="rId2"/>
    <p:sldId id="308" r:id="rId3"/>
    <p:sldId id="307" r:id="rId4"/>
    <p:sldId id="314" r:id="rId5"/>
    <p:sldId id="282" r:id="rId6"/>
    <p:sldId id="316" r:id="rId7"/>
    <p:sldId id="318" r:id="rId8"/>
    <p:sldId id="317" r:id="rId9"/>
    <p:sldId id="296" r:id="rId10"/>
    <p:sldId id="320" r:id="rId11"/>
    <p:sldId id="310" r:id="rId12"/>
    <p:sldId id="311" r:id="rId13"/>
    <p:sldId id="323" r:id="rId14"/>
    <p:sldId id="321" r:id="rId15"/>
    <p:sldId id="322" r:id="rId16"/>
    <p:sldId id="271" r:id="rId17"/>
    <p:sldId id="286" r:id="rId18"/>
    <p:sldId id="283"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6E81"/>
    <a:srgbClr val="F6BE73"/>
    <a:srgbClr val="DFEA51"/>
    <a:srgbClr val="7E71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72"/>
    <p:restoredTop sz="91385"/>
  </p:normalViewPr>
  <p:slideViewPr>
    <p:cSldViewPr>
      <p:cViewPr>
        <p:scale>
          <a:sx n="100" d="100"/>
          <a:sy n="100" d="100"/>
        </p:scale>
        <p:origin x="912"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16A895-123C-4DB5-933E-7DB22A95A2BB}" type="datetimeFigureOut">
              <a:rPr lang="en-US" smtClean="0"/>
              <a:pPr/>
              <a:t>1/19/17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58C8B-7619-47AC-ACA2-2A2E2514DDEC}" type="slidenum">
              <a:rPr lang="en-US" smtClean="0"/>
              <a:pPr/>
              <a:t>‹#›</a:t>
            </a:fld>
            <a:endParaRPr lang="en-US"/>
          </a:p>
        </p:txBody>
      </p:sp>
    </p:spTree>
    <p:extLst>
      <p:ext uri="{BB962C8B-B14F-4D97-AF65-F5344CB8AC3E}">
        <p14:creationId xmlns:p14="http://schemas.microsoft.com/office/powerpoint/2010/main" val="292795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E58C8B-7619-47AC-ACA2-2A2E2514DDEC}" type="slidenum">
              <a:rPr lang="en-US" smtClean="0"/>
              <a:pPr/>
              <a:t>1</a:t>
            </a:fld>
            <a:endParaRPr lang="en-US"/>
          </a:p>
        </p:txBody>
      </p:sp>
    </p:spTree>
    <p:extLst>
      <p:ext uri="{BB962C8B-B14F-4D97-AF65-F5344CB8AC3E}">
        <p14:creationId xmlns:p14="http://schemas.microsoft.com/office/powerpoint/2010/main" val="3546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E58C8B-7619-47AC-ACA2-2A2E2514DDEC}" type="slidenum">
              <a:rPr lang="en-US" smtClean="0"/>
              <a:pPr/>
              <a:t>5</a:t>
            </a:fld>
            <a:endParaRPr lang="en-US"/>
          </a:p>
        </p:txBody>
      </p:sp>
    </p:spTree>
    <p:extLst>
      <p:ext uri="{BB962C8B-B14F-4D97-AF65-F5344CB8AC3E}">
        <p14:creationId xmlns:p14="http://schemas.microsoft.com/office/powerpoint/2010/main" val="754350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E58C8B-7619-47AC-ACA2-2A2E2514DDEC}" type="slidenum">
              <a:rPr lang="en-US" smtClean="0"/>
              <a:pPr/>
              <a:t>11</a:t>
            </a:fld>
            <a:endParaRPr lang="en-US"/>
          </a:p>
        </p:txBody>
      </p:sp>
    </p:spTree>
    <p:extLst>
      <p:ext uri="{BB962C8B-B14F-4D97-AF65-F5344CB8AC3E}">
        <p14:creationId xmlns:p14="http://schemas.microsoft.com/office/powerpoint/2010/main" val="1269780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D6B42C3-E884-4306-9ACC-E493B178EC28}" type="datetimeFigureOut">
              <a:rPr lang="en-US" smtClean="0"/>
              <a:pPr/>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B42C3-E884-4306-9ACC-E493B178EC28}" type="datetimeFigureOut">
              <a:rPr lang="en-US" smtClean="0"/>
              <a:pPr/>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B42C3-E884-4306-9ACC-E493B178EC28}" type="datetimeFigureOut">
              <a:rPr lang="en-US" smtClean="0"/>
              <a:pPr/>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6B42C3-E884-4306-9ACC-E493B178EC28}" type="datetimeFigureOut">
              <a:rPr lang="en-US" smtClean="0"/>
              <a:pPr/>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6B42C3-E884-4306-9ACC-E493B178EC28}" type="datetimeFigureOut">
              <a:rPr lang="en-US" smtClean="0"/>
              <a:pPr/>
              <a:t>1/19/17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6B42C3-E884-4306-9ACC-E493B178EC28}" type="datetimeFigureOut">
              <a:rPr lang="en-US" smtClean="0"/>
              <a:pPr/>
              <a:t>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6B42C3-E884-4306-9ACC-E493B178EC28}" type="datetimeFigureOut">
              <a:rPr lang="en-US" smtClean="0"/>
              <a:pPr/>
              <a:t>1/19/17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6B42C3-E884-4306-9ACC-E493B178EC28}" type="datetimeFigureOut">
              <a:rPr lang="en-US" smtClean="0"/>
              <a:pPr/>
              <a:t>1/19/17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6B42C3-E884-4306-9ACC-E493B178EC28}" type="datetimeFigureOut">
              <a:rPr lang="en-US" smtClean="0"/>
              <a:pPr/>
              <a:t>1/19/17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B42C3-E884-4306-9ACC-E493B178EC28}" type="datetimeFigureOut">
              <a:rPr lang="en-US" smtClean="0"/>
              <a:pPr/>
              <a:t>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B42C3-E884-4306-9ACC-E493B178EC28}" type="datetimeFigureOut">
              <a:rPr lang="en-US" smtClean="0"/>
              <a:pPr/>
              <a:t>1/19/17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9A4E7-2C91-426A-987A-5FF4FCCDF51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B42C3-E884-4306-9ACC-E493B178EC28}" type="datetimeFigureOut">
              <a:rPr lang="en-US" smtClean="0"/>
              <a:pPr/>
              <a:t>1/19/17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9A4E7-2C91-426A-987A-5FF4FCCDF51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 Id="rId3" Type="http://schemas.openxmlformats.org/officeDocument/2006/relationships/image" Target="../media/image26.tiff"/></Relationships>
</file>

<file path=ppt/slides/_rels/slide11.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tiff"/><Relationship Id="rId5" Type="http://schemas.openxmlformats.org/officeDocument/2006/relationships/image" Target="../media/image29.tiff"/><Relationship Id="rId6"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xdW7EtCk1xs" TargetMode="External"/><Relationship Id="rId4" Type="http://schemas.openxmlformats.org/officeDocument/2006/relationships/image" Target="../media/image32.tiff"/><Relationship Id="rId5" Type="http://schemas.openxmlformats.org/officeDocument/2006/relationships/image" Target="../media/image33.tiff"/><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14.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5" Type="http://schemas.openxmlformats.org/officeDocument/2006/relationships/image" Target="../media/image38.tiff"/><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tiff"/></Relationships>
</file>

<file path=ppt/slides/_rels/slide16.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jpeg"/><Relationship Id="rId5"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tiff"/><Relationship Id="rId5" Type="http://schemas.openxmlformats.org/officeDocument/2006/relationships/image" Target="../media/image46.tiff"/><Relationship Id="rId6" Type="http://schemas.openxmlformats.org/officeDocument/2006/relationships/image" Target="../media/image47.tiff"/><Relationship Id="rId1" Type="http://schemas.openxmlformats.org/officeDocument/2006/relationships/slideLayout" Target="../slideLayouts/slideLayout2.xml"/><Relationship Id="rId2" Type="http://schemas.openxmlformats.org/officeDocument/2006/relationships/image" Target="../media/image43.tiff"/></Relationships>
</file>

<file path=ppt/slides/_rels/slide18.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9.tiff"/><Relationship Id="rId1" Type="http://schemas.openxmlformats.org/officeDocument/2006/relationships/slideLayout" Target="../slideLayouts/slideLayout2.xml"/><Relationship Id="rId2" Type="http://schemas.openxmlformats.org/officeDocument/2006/relationships/hyperlink" Target="https://youtu.be/9nTr9Z87N5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image" Target="../media/image50.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 Id="rId3"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jpeg"/><Relationship Id="rId5"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 Id="rId3" Type="http://schemas.openxmlformats.org/officeDocument/2006/relationships/image" Target="../media/image17.tiff"/></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5" Type="http://schemas.openxmlformats.org/officeDocument/2006/relationships/image" Target="../media/image21.tiff"/><Relationship Id="rId6"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 Id="rId3"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Guo Xu album dated 1503 (2).jpg"/>
          <p:cNvPicPr>
            <a:picLocks noChangeAspect="1" noChangeArrowheads="1"/>
          </p:cNvPicPr>
          <p:nvPr/>
        </p:nvPicPr>
        <p:blipFill>
          <a:blip r:embed="rId3" cstate="print"/>
          <a:srcRect/>
          <a:stretch>
            <a:fillRect/>
          </a:stretch>
        </p:blipFill>
        <p:spPr bwMode="auto">
          <a:xfrm>
            <a:off x="200377" y="879991"/>
            <a:ext cx="5895623" cy="3542167"/>
          </a:xfrm>
          <a:prstGeom prst="rect">
            <a:avLst/>
          </a:prstGeom>
          <a:noFill/>
        </p:spPr>
      </p:pic>
      <p:sp>
        <p:nvSpPr>
          <p:cNvPr id="5" name="Rectangle 4"/>
          <p:cNvSpPr/>
          <p:nvPr/>
        </p:nvSpPr>
        <p:spPr>
          <a:xfrm>
            <a:off x="609600" y="4503418"/>
            <a:ext cx="5105400" cy="369332"/>
          </a:xfrm>
          <a:prstGeom prst="rect">
            <a:avLst/>
          </a:prstGeom>
        </p:spPr>
        <p:txBody>
          <a:bodyPr wrap="square">
            <a:spAutoFit/>
          </a:bodyPr>
          <a:lstStyle/>
          <a:p>
            <a:r>
              <a:rPr lang="en-US" dirty="0" err="1" smtClean="0"/>
              <a:t>Shennong</a:t>
            </a:r>
            <a:r>
              <a:rPr lang="en-US" dirty="0" smtClean="0"/>
              <a:t> as depicted in a 1503 painting by </a:t>
            </a:r>
            <a:r>
              <a:rPr lang="en-US" dirty="0" err="1" smtClean="0"/>
              <a:t>Guo</a:t>
            </a:r>
            <a:r>
              <a:rPr lang="en-US" dirty="0" smtClean="0"/>
              <a:t> </a:t>
            </a:r>
            <a:r>
              <a:rPr lang="en-US" dirty="0" err="1" smtClean="0"/>
              <a:t>Xu</a:t>
            </a:r>
            <a:endParaRPr lang="en-US" dirty="0"/>
          </a:p>
        </p:txBody>
      </p:sp>
      <p:sp>
        <p:nvSpPr>
          <p:cNvPr id="4" name="TextBox 3"/>
          <p:cNvSpPr txBox="1"/>
          <p:nvPr/>
        </p:nvSpPr>
        <p:spPr>
          <a:xfrm>
            <a:off x="381000" y="152400"/>
            <a:ext cx="6248400" cy="461665"/>
          </a:xfrm>
          <a:prstGeom prst="rect">
            <a:avLst/>
          </a:prstGeom>
          <a:noFill/>
        </p:spPr>
        <p:txBody>
          <a:bodyPr wrap="square" rtlCol="0">
            <a:spAutoFit/>
          </a:bodyPr>
          <a:lstStyle/>
          <a:p>
            <a:r>
              <a:rPr lang="en-US" sz="2400" b="1" dirty="0" smtClean="0"/>
              <a:t>Looking at cannabis use through art</a:t>
            </a:r>
            <a:endParaRPr lang="en-US" sz="2400" b="1" dirty="0"/>
          </a:p>
        </p:txBody>
      </p:sp>
      <p:sp>
        <p:nvSpPr>
          <p:cNvPr id="7" name="Rectangle 6"/>
          <p:cNvSpPr/>
          <p:nvPr/>
        </p:nvSpPr>
        <p:spPr>
          <a:xfrm>
            <a:off x="952500" y="5257800"/>
            <a:ext cx="4572000" cy="923330"/>
          </a:xfrm>
          <a:prstGeom prst="rect">
            <a:avLst/>
          </a:prstGeom>
        </p:spPr>
        <p:txBody>
          <a:bodyPr>
            <a:spAutoFit/>
          </a:bodyPr>
          <a:lstStyle/>
          <a:p>
            <a:r>
              <a:rPr lang="en-US">
                <a:latin typeface="verdana" charset="0"/>
              </a:rPr>
              <a:t>Cannabis is a plant native to Central Asia that has spread all over the world</a:t>
            </a:r>
            <a:endParaRPr lang="en-US"/>
          </a:p>
        </p:txBody>
      </p:sp>
      <p:sp>
        <p:nvSpPr>
          <p:cNvPr id="8" name="Rectangle 7"/>
          <p:cNvSpPr/>
          <p:nvPr/>
        </p:nvSpPr>
        <p:spPr>
          <a:xfrm>
            <a:off x="6477000" y="879991"/>
            <a:ext cx="2590800" cy="2862322"/>
          </a:xfrm>
          <a:prstGeom prst="rect">
            <a:avLst/>
          </a:prstGeom>
        </p:spPr>
        <p:txBody>
          <a:bodyPr wrap="square">
            <a:spAutoFit/>
          </a:bodyPr>
          <a:lstStyle/>
          <a:p>
            <a:r>
              <a:rPr lang="en-US" dirty="0">
                <a:latin typeface="Calibri" charset="0"/>
                <a:ea typeface="Calibri" charset="0"/>
                <a:cs typeface="Times New Roman" charset="0"/>
              </a:rPr>
              <a:t>by looking at the visual history of cannabis we can tell a great deal about social attitudes, what those were in the past, how they’ve changed, and also an understanding of where our current viewpoint comes </a:t>
            </a:r>
            <a:r>
              <a:rPr lang="en-US" dirty="0" smtClean="0">
                <a:latin typeface="Calibri" charset="0"/>
                <a:ea typeface="Calibri" charset="0"/>
                <a:cs typeface="Times New Roman" charset="0"/>
              </a:rPr>
              <a:t>from.</a:t>
            </a:r>
            <a:r>
              <a:rPr lang="en-US" dirty="0" smtClean="0"/>
              <a:t> </a:t>
            </a:r>
            <a:endParaRPr lang="en-US" dirty="0"/>
          </a:p>
        </p:txBody>
      </p:sp>
      <p:pic>
        <p:nvPicPr>
          <p:cNvPr id="2" name="Picture 1"/>
          <p:cNvPicPr>
            <a:picLocks noChangeAspect="1"/>
          </p:cNvPicPr>
          <p:nvPr/>
        </p:nvPicPr>
        <p:blipFill>
          <a:blip r:embed="rId4"/>
          <a:stretch>
            <a:fillRect/>
          </a:stretch>
        </p:blipFill>
        <p:spPr>
          <a:xfrm>
            <a:off x="6477000" y="3768607"/>
            <a:ext cx="2241550" cy="1704841"/>
          </a:xfrm>
          <a:prstGeom prst="rect">
            <a:avLst/>
          </a:prstGeom>
        </p:spPr>
      </p:pic>
      <p:sp>
        <p:nvSpPr>
          <p:cNvPr id="3" name="TextBox 2"/>
          <p:cNvSpPr txBox="1"/>
          <p:nvPr/>
        </p:nvSpPr>
        <p:spPr>
          <a:xfrm>
            <a:off x="5921375" y="5562600"/>
            <a:ext cx="3352800" cy="954107"/>
          </a:xfrm>
          <a:prstGeom prst="rect">
            <a:avLst/>
          </a:prstGeom>
          <a:noFill/>
        </p:spPr>
        <p:txBody>
          <a:bodyPr wrap="square" rtlCol="0">
            <a:spAutoFit/>
          </a:bodyPr>
          <a:lstStyle/>
          <a:p>
            <a:r>
              <a:rPr lang="en-US" sz="1400" dirty="0"/>
              <a:t>The world’s oldest stash of marijuana was found in a tomb in China. According to the Journal of Experimental Botany, the cannabis is about 2,700 years old.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62600" y="228599"/>
            <a:ext cx="3054229" cy="4074813"/>
          </a:xfrm>
          <a:prstGeom prst="rect">
            <a:avLst/>
          </a:prstGeom>
        </p:spPr>
      </p:pic>
      <p:sp>
        <p:nvSpPr>
          <p:cNvPr id="5" name="Rectangle 4"/>
          <p:cNvSpPr/>
          <p:nvPr/>
        </p:nvSpPr>
        <p:spPr>
          <a:xfrm>
            <a:off x="5119688" y="4495800"/>
            <a:ext cx="4024312" cy="1754326"/>
          </a:xfrm>
          <a:prstGeom prst="rect">
            <a:avLst/>
          </a:prstGeom>
        </p:spPr>
        <p:txBody>
          <a:bodyPr wrap="square">
            <a:spAutoFit/>
          </a:bodyPr>
          <a:lstStyle/>
          <a:p>
            <a:r>
              <a:rPr lang="en-US" b="1" dirty="0"/>
              <a:t>Men smoking hash. Published in Frank Leslie's Historical Register of the United States Centennial Exposition, 1876</a:t>
            </a:r>
          </a:p>
          <a:p>
            <a:r>
              <a:rPr lang="en-US" dirty="0"/>
              <a:t>At the 1876 world exhibition in Chicago, a hash bar was installed as part of the Turkish presentation.</a:t>
            </a:r>
            <a:endParaRPr lang="en-US" dirty="0">
              <a:effectLs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0356" y="3464010"/>
            <a:ext cx="4634279" cy="2063580"/>
          </a:xfrm>
          <a:prstGeom prst="rect">
            <a:avLst/>
          </a:prstGeom>
        </p:spPr>
      </p:pic>
      <p:sp>
        <p:nvSpPr>
          <p:cNvPr id="11" name="Rectangle 10"/>
          <p:cNvSpPr/>
          <p:nvPr/>
        </p:nvSpPr>
        <p:spPr>
          <a:xfrm>
            <a:off x="482784" y="5603795"/>
            <a:ext cx="4572000" cy="646331"/>
          </a:xfrm>
          <a:prstGeom prst="rect">
            <a:avLst/>
          </a:prstGeom>
        </p:spPr>
        <p:txBody>
          <a:bodyPr>
            <a:spAutoFit/>
          </a:bodyPr>
          <a:lstStyle/>
          <a:p>
            <a:r>
              <a:rPr lang="en-US" b="1" dirty="0"/>
              <a:t>Gaetano </a:t>
            </a:r>
            <a:r>
              <a:rPr lang="en-US" b="1" dirty="0" err="1"/>
              <a:t>Previati</a:t>
            </a:r>
            <a:r>
              <a:rPr lang="en-US" b="1" dirty="0"/>
              <a:t>: Las </a:t>
            </a:r>
            <a:r>
              <a:rPr lang="en-US" b="1" dirty="0" err="1"/>
              <a:t>Fumadoras</a:t>
            </a:r>
            <a:r>
              <a:rPr lang="en-US" b="1" dirty="0"/>
              <a:t> De </a:t>
            </a:r>
            <a:r>
              <a:rPr lang="en-US" b="1" dirty="0" err="1"/>
              <a:t>Hachis</a:t>
            </a:r>
            <a:r>
              <a:rPr lang="en-US" b="1" dirty="0"/>
              <a:t>. (Women Smoking Hashish, 1887)</a:t>
            </a:r>
          </a:p>
        </p:txBody>
      </p:sp>
      <p:sp>
        <p:nvSpPr>
          <p:cNvPr id="12" name="TextBox 11"/>
          <p:cNvSpPr txBox="1"/>
          <p:nvPr/>
        </p:nvSpPr>
        <p:spPr>
          <a:xfrm>
            <a:off x="381000" y="215899"/>
            <a:ext cx="4405312" cy="461665"/>
          </a:xfrm>
          <a:prstGeom prst="rect">
            <a:avLst/>
          </a:prstGeom>
          <a:noFill/>
        </p:spPr>
        <p:txBody>
          <a:bodyPr wrap="square" rtlCol="0">
            <a:spAutoFit/>
          </a:bodyPr>
          <a:lstStyle/>
          <a:p>
            <a:r>
              <a:rPr lang="en-US" sz="2400" b="1" dirty="0" smtClean="0"/>
              <a:t>Marijuana is exotic </a:t>
            </a:r>
            <a:r>
              <a:rPr lang="en-US" sz="2400" b="1" smtClean="0"/>
              <a:t>and romantic</a:t>
            </a:r>
            <a:endParaRPr lang="en-US" sz="2400" b="1" dirty="0"/>
          </a:p>
        </p:txBody>
      </p:sp>
    </p:spTree>
    <p:extLst>
      <p:ext uri="{BB962C8B-B14F-4D97-AF65-F5344CB8AC3E}">
        <p14:creationId xmlns:p14="http://schemas.microsoft.com/office/powerpoint/2010/main" val="690588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00800" y="304800"/>
            <a:ext cx="2348230" cy="2983634"/>
          </a:xfrm>
          <a:prstGeom prst="rect">
            <a:avLst/>
          </a:prstGeom>
        </p:spPr>
      </p:pic>
      <p:pic>
        <p:nvPicPr>
          <p:cNvPr id="3" name="Picture 2"/>
          <p:cNvPicPr>
            <a:picLocks noChangeAspect="1"/>
          </p:cNvPicPr>
          <p:nvPr/>
        </p:nvPicPr>
        <p:blipFill>
          <a:blip r:embed="rId4"/>
          <a:stretch>
            <a:fillRect/>
          </a:stretch>
        </p:blipFill>
        <p:spPr>
          <a:xfrm>
            <a:off x="790573" y="3559175"/>
            <a:ext cx="2411413" cy="3092282"/>
          </a:xfrm>
          <a:prstGeom prst="rect">
            <a:avLst/>
          </a:prstGeom>
        </p:spPr>
      </p:pic>
      <p:pic>
        <p:nvPicPr>
          <p:cNvPr id="4" name="Picture 3"/>
          <p:cNvPicPr>
            <a:picLocks noChangeAspect="1"/>
          </p:cNvPicPr>
          <p:nvPr/>
        </p:nvPicPr>
        <p:blipFill>
          <a:blip r:embed="rId5"/>
          <a:stretch>
            <a:fillRect/>
          </a:stretch>
        </p:blipFill>
        <p:spPr>
          <a:xfrm>
            <a:off x="3582193" y="3559175"/>
            <a:ext cx="2438400" cy="3112546"/>
          </a:xfrm>
          <a:prstGeom prst="rect">
            <a:avLst/>
          </a:prstGeom>
        </p:spPr>
      </p:pic>
      <p:pic>
        <p:nvPicPr>
          <p:cNvPr id="5" name="Picture 4"/>
          <p:cNvPicPr>
            <a:picLocks noChangeAspect="1"/>
          </p:cNvPicPr>
          <p:nvPr/>
        </p:nvPicPr>
        <p:blipFill>
          <a:blip r:embed="rId6"/>
          <a:stretch>
            <a:fillRect/>
          </a:stretch>
        </p:blipFill>
        <p:spPr>
          <a:xfrm>
            <a:off x="6400800" y="3559175"/>
            <a:ext cx="2395064" cy="3092450"/>
          </a:xfrm>
          <a:prstGeom prst="rect">
            <a:avLst/>
          </a:prstGeom>
        </p:spPr>
      </p:pic>
      <p:sp>
        <p:nvSpPr>
          <p:cNvPr id="6" name="Rectangle 5"/>
          <p:cNvSpPr/>
          <p:nvPr/>
        </p:nvSpPr>
        <p:spPr>
          <a:xfrm>
            <a:off x="229393" y="38100"/>
            <a:ext cx="4572000" cy="1200329"/>
          </a:xfrm>
          <a:prstGeom prst="rect">
            <a:avLst/>
          </a:prstGeom>
        </p:spPr>
        <p:txBody>
          <a:bodyPr>
            <a:spAutoFit/>
          </a:bodyPr>
          <a:lstStyle/>
          <a:p>
            <a:r>
              <a:rPr lang="en-US" dirty="0"/>
              <a:t>Sidney </a:t>
            </a:r>
            <a:r>
              <a:rPr lang="en-US" dirty="0" err="1" smtClean="0"/>
              <a:t>Sime</a:t>
            </a:r>
            <a:r>
              <a:rPr lang="en-US" dirty="0"/>
              <a:t> Illustrated </a:t>
            </a:r>
            <a:r>
              <a:rPr lang="en-US" dirty="0" smtClean="0"/>
              <a:t>“HASCHISCH HALLUCINATIONS” </a:t>
            </a:r>
            <a:r>
              <a:rPr lang="en-US" dirty="0"/>
              <a:t>by HE </a:t>
            </a:r>
            <a:r>
              <a:rPr lang="en-US" dirty="0" err="1" smtClean="0"/>
              <a:t>Gowers</a:t>
            </a:r>
            <a:r>
              <a:rPr lang="en-US" dirty="0" smtClean="0"/>
              <a:t> which was </a:t>
            </a:r>
            <a:r>
              <a:rPr lang="en-US" dirty="0"/>
              <a:t>published in </a:t>
            </a:r>
            <a:r>
              <a:rPr lang="en-US" i="1" dirty="0"/>
              <a:t>The Strand Magazine</a:t>
            </a:r>
            <a:r>
              <a:rPr lang="en-US" dirty="0"/>
              <a:t> for December 1905</a:t>
            </a:r>
          </a:p>
        </p:txBody>
      </p:sp>
      <p:sp>
        <p:nvSpPr>
          <p:cNvPr id="8" name="Rectangle 7"/>
          <p:cNvSpPr/>
          <p:nvPr/>
        </p:nvSpPr>
        <p:spPr>
          <a:xfrm>
            <a:off x="1996279" y="1371600"/>
            <a:ext cx="4267198" cy="1477328"/>
          </a:xfrm>
          <a:prstGeom prst="rect">
            <a:avLst/>
          </a:prstGeom>
        </p:spPr>
        <p:txBody>
          <a:bodyPr wrap="square">
            <a:spAutoFit/>
          </a:bodyPr>
          <a:lstStyle/>
          <a:p>
            <a:r>
              <a:rPr lang="en-US" dirty="0" smtClean="0"/>
              <a:t>“A </a:t>
            </a:r>
            <a:r>
              <a:rPr lang="en-US" dirty="0"/>
              <a:t>servant brought him a cup of coffee. He says the cup seemed a huge tankard, beautifully chased all over with dragons that extended all round the world. The girl appeared to stand for an hour </a:t>
            </a:r>
            <a:r>
              <a:rPr lang="en-US" dirty="0" smtClean="0"/>
              <a:t>smiling”</a:t>
            </a:r>
            <a:endParaRPr lang="en-US" dirty="0"/>
          </a:p>
        </p:txBody>
      </p:sp>
    </p:spTree>
    <p:extLst>
      <p:ext uri="{BB962C8B-B14F-4D97-AF65-F5344CB8AC3E}">
        <p14:creationId xmlns:p14="http://schemas.microsoft.com/office/powerpoint/2010/main" val="1677748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352800" y="2362200"/>
            <a:ext cx="3714750" cy="2814205"/>
          </a:xfrm>
          <a:prstGeom prst="rect">
            <a:avLst/>
          </a:prstGeom>
        </p:spPr>
      </p:pic>
      <p:pic>
        <p:nvPicPr>
          <p:cNvPr id="14" name="Picture 13">
            <a:hlinkClick r:id="rId3"/>
          </p:cNvPr>
          <p:cNvPicPr>
            <a:picLocks noChangeAspect="1"/>
          </p:cNvPicPr>
          <p:nvPr/>
        </p:nvPicPr>
        <p:blipFill>
          <a:blip r:embed="rId4"/>
          <a:stretch>
            <a:fillRect/>
          </a:stretch>
        </p:blipFill>
        <p:spPr>
          <a:xfrm>
            <a:off x="6934200" y="1042100"/>
            <a:ext cx="1993900" cy="2640199"/>
          </a:xfrm>
          <a:prstGeom prst="rect">
            <a:avLst/>
          </a:prstGeom>
        </p:spPr>
      </p:pic>
      <p:sp>
        <p:nvSpPr>
          <p:cNvPr id="16" name="TextBox 15"/>
          <p:cNvSpPr txBox="1"/>
          <p:nvPr/>
        </p:nvSpPr>
        <p:spPr>
          <a:xfrm>
            <a:off x="4114800" y="5193268"/>
            <a:ext cx="2438400" cy="369332"/>
          </a:xfrm>
          <a:prstGeom prst="rect">
            <a:avLst/>
          </a:prstGeom>
          <a:noFill/>
        </p:spPr>
        <p:txBody>
          <a:bodyPr wrap="square" rtlCol="0">
            <a:spAutoFit/>
          </a:bodyPr>
          <a:lstStyle/>
          <a:p>
            <a:r>
              <a:rPr lang="en-US" dirty="0" smtClean="0"/>
              <a:t>Louis Armstrong</a:t>
            </a:r>
            <a:endParaRPr lang="en-US" dirty="0"/>
          </a:p>
        </p:txBody>
      </p:sp>
      <p:sp>
        <p:nvSpPr>
          <p:cNvPr id="17" name="TextBox 16"/>
          <p:cNvSpPr txBox="1"/>
          <p:nvPr/>
        </p:nvSpPr>
        <p:spPr>
          <a:xfrm>
            <a:off x="7210425" y="3769302"/>
            <a:ext cx="1600200" cy="369332"/>
          </a:xfrm>
          <a:prstGeom prst="rect">
            <a:avLst/>
          </a:prstGeom>
          <a:noFill/>
        </p:spPr>
        <p:txBody>
          <a:bodyPr wrap="square" rtlCol="0">
            <a:spAutoFit/>
          </a:bodyPr>
          <a:lstStyle/>
          <a:p>
            <a:r>
              <a:rPr lang="en-US" smtClean="0"/>
              <a:t>Cab Calloway</a:t>
            </a:r>
            <a:endParaRPr lang="en-US"/>
          </a:p>
        </p:txBody>
      </p:sp>
      <p:sp>
        <p:nvSpPr>
          <p:cNvPr id="18" name="Rectangle 17"/>
          <p:cNvSpPr/>
          <p:nvPr/>
        </p:nvSpPr>
        <p:spPr>
          <a:xfrm>
            <a:off x="3657600" y="5681140"/>
            <a:ext cx="4572000" cy="923330"/>
          </a:xfrm>
          <a:prstGeom prst="rect">
            <a:avLst/>
          </a:prstGeom>
        </p:spPr>
        <p:txBody>
          <a:bodyPr>
            <a:spAutoFit/>
          </a:bodyPr>
          <a:lstStyle/>
          <a:p>
            <a:r>
              <a:rPr lang="en-US" dirty="0" smtClean="0">
                <a:latin typeface="Times New Roman" charset="0"/>
                <a:ea typeface="Times New Roman" charset="0"/>
              </a:rPr>
              <a:t>“We </a:t>
            </a:r>
            <a:r>
              <a:rPr lang="en-US" dirty="0">
                <a:latin typeface="Times New Roman" charset="0"/>
                <a:ea typeface="Times New Roman" charset="0"/>
              </a:rPr>
              <a:t>always looked at pot as a sort of medicine, a cheap drunk and with much better thoughts than one that’s full of liquor.”</a:t>
            </a:r>
            <a:r>
              <a:rPr lang="en-US" i="1" dirty="0">
                <a:latin typeface="Times New Roman" charset="0"/>
                <a:ea typeface="Times New Roman" charset="0"/>
              </a:rPr>
              <a:t> Louis Armstrong</a:t>
            </a:r>
            <a:endParaRPr lang="en-US" dirty="0">
              <a:effectLst/>
              <a:latin typeface="Times New Roman" charset="0"/>
              <a:ea typeface="Calibri" charset="0"/>
            </a:endParaRPr>
          </a:p>
        </p:txBody>
      </p:sp>
      <p:pic>
        <p:nvPicPr>
          <p:cNvPr id="19" name="Picture 18"/>
          <p:cNvPicPr>
            <a:picLocks noChangeAspect="1"/>
          </p:cNvPicPr>
          <p:nvPr/>
        </p:nvPicPr>
        <p:blipFill>
          <a:blip r:embed="rId5"/>
          <a:stretch>
            <a:fillRect/>
          </a:stretch>
        </p:blipFill>
        <p:spPr>
          <a:xfrm>
            <a:off x="457200" y="304800"/>
            <a:ext cx="3025444" cy="2235550"/>
          </a:xfrm>
          <a:prstGeom prst="rect">
            <a:avLst/>
          </a:prstGeom>
        </p:spPr>
      </p:pic>
      <p:sp>
        <p:nvSpPr>
          <p:cNvPr id="20" name="TextBox 19"/>
          <p:cNvSpPr txBox="1"/>
          <p:nvPr/>
        </p:nvSpPr>
        <p:spPr>
          <a:xfrm>
            <a:off x="1093622" y="2641775"/>
            <a:ext cx="1752600" cy="381000"/>
          </a:xfrm>
          <a:prstGeom prst="rect">
            <a:avLst/>
          </a:prstGeom>
          <a:noFill/>
        </p:spPr>
        <p:txBody>
          <a:bodyPr wrap="square" rtlCol="0">
            <a:spAutoFit/>
          </a:bodyPr>
          <a:lstStyle/>
          <a:p>
            <a:r>
              <a:rPr lang="en-US" dirty="0" err="1" smtClean="0"/>
              <a:t>Thelonius</a:t>
            </a:r>
            <a:r>
              <a:rPr lang="en-US" dirty="0" smtClean="0"/>
              <a:t> Monk</a:t>
            </a:r>
            <a:endParaRPr lang="en-US" dirty="0"/>
          </a:p>
        </p:txBody>
      </p:sp>
      <p:sp>
        <p:nvSpPr>
          <p:cNvPr id="21" name="TextBox 20"/>
          <p:cNvSpPr txBox="1"/>
          <p:nvPr/>
        </p:nvSpPr>
        <p:spPr>
          <a:xfrm>
            <a:off x="3848100" y="0"/>
            <a:ext cx="2971800" cy="457200"/>
          </a:xfrm>
          <a:prstGeom prst="rect">
            <a:avLst/>
          </a:prstGeom>
          <a:noFill/>
        </p:spPr>
        <p:txBody>
          <a:bodyPr wrap="square" rtlCol="0">
            <a:spAutoFit/>
          </a:bodyPr>
          <a:lstStyle/>
          <a:p>
            <a:r>
              <a:rPr lang="en-US" sz="2400" b="1" dirty="0" smtClean="0"/>
              <a:t>Jazz and Marijuana</a:t>
            </a:r>
            <a:endParaRPr lang="en-US" sz="2400" b="1" dirty="0"/>
          </a:p>
        </p:txBody>
      </p:sp>
    </p:spTree>
    <p:extLst>
      <p:ext uri="{BB962C8B-B14F-4D97-AF65-F5344CB8AC3E}">
        <p14:creationId xmlns:p14="http://schemas.microsoft.com/office/powerpoint/2010/main" val="1019158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685800"/>
            <a:ext cx="3549626" cy="3581400"/>
          </a:xfrm>
          <a:prstGeom prst="rect">
            <a:avLst/>
          </a:prstGeom>
        </p:spPr>
      </p:pic>
      <p:sp>
        <p:nvSpPr>
          <p:cNvPr id="5" name="Rectangle 4"/>
          <p:cNvSpPr/>
          <p:nvPr/>
        </p:nvSpPr>
        <p:spPr>
          <a:xfrm>
            <a:off x="4343400" y="609600"/>
            <a:ext cx="4572000" cy="4524315"/>
          </a:xfrm>
          <a:prstGeom prst="rect">
            <a:avLst/>
          </a:prstGeom>
        </p:spPr>
        <p:txBody>
          <a:bodyPr>
            <a:spAutoFit/>
          </a:bodyPr>
          <a:lstStyle/>
          <a:p>
            <a:r>
              <a:rPr lang="en-US" i="1" dirty="0">
                <a:latin typeface="Verdana" charset="0"/>
                <a:ea typeface="Verdana" charset="0"/>
                <a:cs typeface="Verdana" charset="0"/>
              </a:rPr>
              <a:t>“There are 100,000 total marijuana smokers in the U.S., and most are Negroes, Hispanics, Filipinos and entertainers. Their Satanic music, jazz and swing, result from marijuana use. This marijuana causes white women to seek sexual relations with Negroes, entertainers and any others. … The primary reason to outlaw marijuana is its effect on the degenerate races. Marijuana is an addictive drug which produces in its users insanity, criminality and death</a:t>
            </a:r>
            <a:r>
              <a:rPr lang="en-US" i="1" dirty="0" smtClean="0">
                <a:latin typeface="Verdana" charset="0"/>
                <a:ea typeface="Verdana" charset="0"/>
                <a:cs typeface="Verdana" charset="0"/>
              </a:rPr>
              <a:t>.” </a:t>
            </a:r>
          </a:p>
          <a:p>
            <a:r>
              <a:rPr lang="en-US" dirty="0" smtClean="0">
                <a:latin typeface="verdana" charset="0"/>
              </a:rPr>
              <a:t>-HARRY </a:t>
            </a:r>
            <a:r>
              <a:rPr lang="en-US" dirty="0">
                <a:latin typeface="verdana" charset="0"/>
              </a:rPr>
              <a:t>J ANSLINGER</a:t>
            </a:r>
            <a:br>
              <a:rPr lang="en-US" dirty="0">
                <a:latin typeface="verdana" charset="0"/>
              </a:rPr>
            </a:br>
            <a:r>
              <a:rPr lang="en-US" dirty="0">
                <a:latin typeface="verdana" charset="0"/>
              </a:rPr>
              <a:t>Commissioner of the US Bureau of Narcotics 1930-1962</a:t>
            </a:r>
            <a:endParaRPr lang="en-US" dirty="0"/>
          </a:p>
        </p:txBody>
      </p:sp>
    </p:spTree>
    <p:extLst>
      <p:ext uri="{BB962C8B-B14F-4D97-AF65-F5344CB8AC3E}">
        <p14:creationId xmlns:p14="http://schemas.microsoft.com/office/powerpoint/2010/main" val="3603797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400" y="304800"/>
            <a:ext cx="2594301" cy="3886200"/>
          </a:xfrm>
          <a:prstGeom prst="rect">
            <a:avLst/>
          </a:prstGeom>
          <a:ln>
            <a:solidFill>
              <a:schemeClr val="tx1"/>
            </a:solidFill>
          </a:ln>
        </p:spPr>
      </p:pic>
      <p:sp>
        <p:nvSpPr>
          <p:cNvPr id="5" name="Rectangle 4"/>
          <p:cNvSpPr/>
          <p:nvPr/>
        </p:nvSpPr>
        <p:spPr>
          <a:xfrm>
            <a:off x="3429000" y="701576"/>
            <a:ext cx="4572000" cy="2308324"/>
          </a:xfrm>
          <a:prstGeom prst="rect">
            <a:avLst/>
          </a:prstGeom>
        </p:spPr>
        <p:txBody>
          <a:bodyPr>
            <a:spAutoFit/>
          </a:bodyPr>
          <a:lstStyle/>
          <a:p>
            <a:r>
              <a:rPr lang="en-US" dirty="0" smtClean="0"/>
              <a:t>In 1850 cannabis is added to the US Pharmacopeia, it listed </a:t>
            </a:r>
            <a:r>
              <a:rPr lang="en-US" dirty="0"/>
              <a:t>marijuana as treatment for numerous afflictions, including: neuralgia, tetanus, typhus, cholera, rabies, dysentery, alcoholism, opiate addiction, anthrax, leprosy, incontinence, gout, convulsive disorders, tonsillitis, insanity, excessive menstrual bleeding, and uterine bleeding, among others.</a:t>
            </a:r>
          </a:p>
        </p:txBody>
      </p:sp>
      <p:pic>
        <p:nvPicPr>
          <p:cNvPr id="7" name="Picture 6"/>
          <p:cNvPicPr>
            <a:picLocks noChangeAspect="1"/>
          </p:cNvPicPr>
          <p:nvPr/>
        </p:nvPicPr>
        <p:blipFill>
          <a:blip r:embed="rId3"/>
          <a:stretch>
            <a:fillRect/>
          </a:stretch>
        </p:blipFill>
        <p:spPr>
          <a:xfrm>
            <a:off x="2031899" y="4419600"/>
            <a:ext cx="2191603" cy="212807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23501" y="3124200"/>
            <a:ext cx="1997029" cy="3423478"/>
          </a:xfrm>
          <a:prstGeom prst="rect">
            <a:avLst/>
          </a:prstGeom>
        </p:spPr>
      </p:pic>
      <p:pic>
        <p:nvPicPr>
          <p:cNvPr id="9" name="Picture 8"/>
          <p:cNvPicPr>
            <a:picLocks noChangeAspect="1"/>
          </p:cNvPicPr>
          <p:nvPr/>
        </p:nvPicPr>
        <p:blipFill>
          <a:blip r:embed="rId5"/>
          <a:stretch>
            <a:fillRect/>
          </a:stretch>
        </p:blipFill>
        <p:spPr>
          <a:xfrm>
            <a:off x="6268417" y="3095724"/>
            <a:ext cx="2557661" cy="3533676"/>
          </a:xfrm>
          <a:prstGeom prst="rect">
            <a:avLst/>
          </a:prstGeom>
        </p:spPr>
      </p:pic>
    </p:spTree>
    <p:extLst>
      <p:ext uri="{BB962C8B-B14F-4D97-AF65-F5344CB8AC3E}">
        <p14:creationId xmlns:p14="http://schemas.microsoft.com/office/powerpoint/2010/main" val="2045199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762000"/>
            <a:ext cx="8686800" cy="4343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7000" y="1981200"/>
            <a:ext cx="304799" cy="32511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7"/>
            <a:ext cx="304799" cy="32511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8688" y="1377046"/>
            <a:ext cx="304799" cy="32511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8688" y="1371600"/>
            <a:ext cx="304799" cy="32511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4400" y="1656079"/>
            <a:ext cx="304799" cy="32511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8"/>
            <a:ext cx="304799" cy="32511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9"/>
            <a:ext cx="304799" cy="32511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7000" y="1981199"/>
            <a:ext cx="304799" cy="325119"/>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1495" y="1981200"/>
            <a:ext cx="304799" cy="325119"/>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400" y="3276600"/>
            <a:ext cx="304799" cy="325119"/>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5990" y="1981197"/>
            <a:ext cx="304799" cy="325119"/>
          </a:xfrm>
          <a:prstGeom prst="rect">
            <a:avLst/>
          </a:prstGeom>
        </p:spPr>
      </p:pic>
      <p:sp>
        <p:nvSpPr>
          <p:cNvPr id="17" name="TextBox 16"/>
          <p:cNvSpPr txBox="1"/>
          <p:nvPr/>
        </p:nvSpPr>
        <p:spPr>
          <a:xfrm>
            <a:off x="6330104" y="1704196"/>
            <a:ext cx="598590" cy="276999"/>
          </a:xfrm>
          <a:prstGeom prst="rect">
            <a:avLst/>
          </a:prstGeom>
          <a:noFill/>
        </p:spPr>
        <p:txBody>
          <a:bodyPr wrap="square" rtlCol="0">
            <a:spAutoFit/>
          </a:bodyPr>
          <a:lstStyle/>
          <a:p>
            <a:r>
              <a:rPr lang="en-US" sz="1200" dirty="0" smtClean="0"/>
              <a:t>Origin</a:t>
            </a:r>
            <a:endParaRPr lang="en-US" sz="1200" dirty="0"/>
          </a:p>
        </p:txBody>
      </p:sp>
      <p:sp>
        <p:nvSpPr>
          <p:cNvPr id="18" name="TextBox 17"/>
          <p:cNvSpPr txBox="1"/>
          <p:nvPr/>
        </p:nvSpPr>
        <p:spPr>
          <a:xfrm>
            <a:off x="6928694" y="1512163"/>
            <a:ext cx="838201" cy="276999"/>
          </a:xfrm>
          <a:prstGeom prst="rect">
            <a:avLst/>
          </a:prstGeom>
          <a:noFill/>
        </p:spPr>
        <p:txBody>
          <a:bodyPr wrap="square" rtlCol="0">
            <a:spAutoFit/>
          </a:bodyPr>
          <a:lstStyle/>
          <a:p>
            <a:r>
              <a:rPr lang="en-US" sz="1200" smtClean="0"/>
              <a:t>2500 BCE</a:t>
            </a:r>
            <a:endParaRPr lang="en-US" sz="1200"/>
          </a:p>
        </p:txBody>
      </p:sp>
      <p:sp>
        <p:nvSpPr>
          <p:cNvPr id="19" name="TextBox 18"/>
          <p:cNvSpPr txBox="1"/>
          <p:nvPr/>
        </p:nvSpPr>
        <p:spPr>
          <a:xfrm>
            <a:off x="7369380" y="2164075"/>
            <a:ext cx="838200" cy="284481"/>
          </a:xfrm>
          <a:prstGeom prst="rect">
            <a:avLst/>
          </a:prstGeom>
          <a:noFill/>
        </p:spPr>
        <p:txBody>
          <a:bodyPr wrap="square" rtlCol="0">
            <a:spAutoFit/>
          </a:bodyPr>
          <a:lstStyle/>
          <a:p>
            <a:r>
              <a:rPr lang="en-US" sz="1200" smtClean="0"/>
              <a:t>1000 BCE</a:t>
            </a:r>
            <a:endParaRPr lang="en-US" sz="1200"/>
          </a:p>
        </p:txBody>
      </p:sp>
      <p:sp>
        <p:nvSpPr>
          <p:cNvPr id="20" name="TextBox 19"/>
          <p:cNvSpPr txBox="1"/>
          <p:nvPr/>
        </p:nvSpPr>
        <p:spPr>
          <a:xfrm>
            <a:off x="5954609" y="1094599"/>
            <a:ext cx="750990" cy="276999"/>
          </a:xfrm>
          <a:prstGeom prst="rect">
            <a:avLst/>
          </a:prstGeom>
          <a:noFill/>
        </p:spPr>
        <p:txBody>
          <a:bodyPr wrap="square" rtlCol="0">
            <a:spAutoFit/>
          </a:bodyPr>
          <a:lstStyle/>
          <a:p>
            <a:r>
              <a:rPr lang="en-US" sz="1200" smtClean="0"/>
              <a:t>700 BCE</a:t>
            </a:r>
            <a:endParaRPr lang="en-US" sz="1200"/>
          </a:p>
        </p:txBody>
      </p:sp>
      <p:sp>
        <p:nvSpPr>
          <p:cNvPr id="21" name="TextBox 20"/>
          <p:cNvSpPr txBox="1"/>
          <p:nvPr/>
        </p:nvSpPr>
        <p:spPr>
          <a:xfrm>
            <a:off x="4535864" y="1983232"/>
            <a:ext cx="838200" cy="276999"/>
          </a:xfrm>
          <a:prstGeom prst="rect">
            <a:avLst/>
          </a:prstGeom>
          <a:noFill/>
        </p:spPr>
        <p:txBody>
          <a:bodyPr wrap="square" rtlCol="0">
            <a:spAutoFit/>
          </a:bodyPr>
          <a:lstStyle/>
          <a:p>
            <a:r>
              <a:rPr lang="en-US" sz="1200" dirty="0" smtClean="0"/>
              <a:t>100 BCE</a:t>
            </a:r>
            <a:endParaRPr lang="en-US" sz="1200" dirty="0"/>
          </a:p>
        </p:txBody>
      </p:sp>
      <p:sp>
        <p:nvSpPr>
          <p:cNvPr id="22" name="TextBox 21"/>
          <p:cNvSpPr txBox="1"/>
          <p:nvPr/>
        </p:nvSpPr>
        <p:spPr>
          <a:xfrm>
            <a:off x="4360683" y="1097324"/>
            <a:ext cx="990600" cy="276999"/>
          </a:xfrm>
          <a:prstGeom prst="rect">
            <a:avLst/>
          </a:prstGeom>
          <a:noFill/>
        </p:spPr>
        <p:txBody>
          <a:bodyPr wrap="square" rtlCol="0">
            <a:spAutoFit/>
          </a:bodyPr>
          <a:lstStyle/>
          <a:p>
            <a:r>
              <a:rPr lang="en-US" sz="1200" dirty="0" smtClean="0"/>
              <a:t>Middle Ages</a:t>
            </a:r>
            <a:endParaRPr lang="en-US" sz="1200" dirty="0"/>
          </a:p>
        </p:txBody>
      </p:sp>
      <p:sp>
        <p:nvSpPr>
          <p:cNvPr id="23" name="TextBox 22"/>
          <p:cNvSpPr txBox="1"/>
          <p:nvPr/>
        </p:nvSpPr>
        <p:spPr>
          <a:xfrm>
            <a:off x="3128912" y="3300659"/>
            <a:ext cx="685800" cy="276999"/>
          </a:xfrm>
          <a:prstGeom prst="rect">
            <a:avLst/>
          </a:prstGeom>
          <a:noFill/>
        </p:spPr>
        <p:txBody>
          <a:bodyPr wrap="square" rtlCol="0">
            <a:spAutoFit/>
          </a:bodyPr>
          <a:lstStyle/>
          <a:p>
            <a:r>
              <a:rPr lang="en-US" sz="1200" smtClean="0"/>
              <a:t>1500 CE</a:t>
            </a:r>
            <a:endParaRPr lang="en-US" sz="1200"/>
          </a:p>
        </p:txBody>
      </p:sp>
      <p:sp>
        <p:nvSpPr>
          <p:cNvPr id="24" name="TextBox 23"/>
          <p:cNvSpPr txBox="1"/>
          <p:nvPr/>
        </p:nvSpPr>
        <p:spPr>
          <a:xfrm>
            <a:off x="2382236" y="1357420"/>
            <a:ext cx="685800" cy="276999"/>
          </a:xfrm>
          <a:prstGeom prst="rect">
            <a:avLst/>
          </a:prstGeom>
          <a:noFill/>
        </p:spPr>
        <p:txBody>
          <a:bodyPr wrap="square" rtlCol="0">
            <a:spAutoFit/>
          </a:bodyPr>
          <a:lstStyle/>
          <a:p>
            <a:r>
              <a:rPr lang="en-US" sz="1200" dirty="0" smtClean="0"/>
              <a:t>1600 CE</a:t>
            </a:r>
            <a:endParaRPr lang="en-US" sz="1200" dirty="0"/>
          </a:p>
        </p:txBody>
      </p:sp>
      <p:sp>
        <p:nvSpPr>
          <p:cNvPr id="25" name="TextBox 24"/>
          <p:cNvSpPr txBox="1"/>
          <p:nvPr/>
        </p:nvSpPr>
        <p:spPr>
          <a:xfrm>
            <a:off x="6066922" y="2625569"/>
            <a:ext cx="798136" cy="276999"/>
          </a:xfrm>
          <a:prstGeom prst="rect">
            <a:avLst/>
          </a:prstGeom>
          <a:noFill/>
        </p:spPr>
        <p:txBody>
          <a:bodyPr wrap="square" rtlCol="0">
            <a:spAutoFit/>
          </a:bodyPr>
          <a:lstStyle/>
          <a:p>
            <a:r>
              <a:rPr lang="en-US" sz="1200" dirty="0" smtClean="0"/>
              <a:t>2000 BCE</a:t>
            </a:r>
            <a:endParaRPr lang="en-US" sz="1200" dirty="0"/>
          </a:p>
        </p:txBody>
      </p:sp>
      <p:sp>
        <p:nvSpPr>
          <p:cNvPr id="26" name="TextBox 25"/>
          <p:cNvSpPr txBox="1"/>
          <p:nvPr/>
        </p:nvSpPr>
        <p:spPr>
          <a:xfrm>
            <a:off x="2423060" y="5464825"/>
            <a:ext cx="4473780" cy="461665"/>
          </a:xfrm>
          <a:prstGeom prst="rect">
            <a:avLst/>
          </a:prstGeom>
          <a:noFill/>
        </p:spPr>
        <p:txBody>
          <a:bodyPr wrap="square" rtlCol="0">
            <a:spAutoFit/>
          </a:bodyPr>
          <a:lstStyle/>
          <a:p>
            <a:r>
              <a:rPr lang="en-US" sz="2400" b="1" dirty="0" smtClean="0"/>
              <a:t>The spread of cultivated cannabis </a:t>
            </a:r>
            <a:endParaRPr lang="en-US" sz="2400" b="1" dirty="0"/>
          </a:p>
        </p:txBody>
      </p:sp>
      <p:pic>
        <p:nvPicPr>
          <p:cNvPr id="27" name="Pictur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399" y="3275329"/>
            <a:ext cx="304799" cy="325119"/>
          </a:xfrm>
          <a:prstGeom prst="rect">
            <a:avLst/>
          </a:prstGeom>
        </p:spPr>
      </p:pic>
      <p:sp>
        <p:nvSpPr>
          <p:cNvPr id="28" name="TextBox 27"/>
          <p:cNvSpPr txBox="1"/>
          <p:nvPr/>
        </p:nvSpPr>
        <p:spPr>
          <a:xfrm>
            <a:off x="1721231" y="1429733"/>
            <a:ext cx="990600" cy="276999"/>
          </a:xfrm>
          <a:prstGeom prst="rect">
            <a:avLst/>
          </a:prstGeom>
          <a:noFill/>
        </p:spPr>
        <p:txBody>
          <a:bodyPr wrap="square" rtlCol="0">
            <a:spAutoFit/>
          </a:bodyPr>
          <a:lstStyle/>
          <a:p>
            <a:r>
              <a:rPr lang="en-US" sz="1200" dirty="0" smtClean="0"/>
              <a:t>1910 CE</a:t>
            </a:r>
            <a:endParaRPr lang="en-US" sz="1200"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1732" y="1778417"/>
            <a:ext cx="304799" cy="325119"/>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35790" y="1267173"/>
            <a:ext cx="304799" cy="325119"/>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61290" y="1696719"/>
            <a:ext cx="304799" cy="325119"/>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42779" y="2081956"/>
            <a:ext cx="304799" cy="325119"/>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12480" y="2260231"/>
            <a:ext cx="304799" cy="325119"/>
          </a:xfrm>
          <a:prstGeom prst="rect">
            <a:avLst/>
          </a:prstGeom>
        </p:spPr>
      </p:pic>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64536" y="1537967"/>
            <a:ext cx="304799" cy="325119"/>
          </a:xfrm>
          <a:prstGeom prst="rect">
            <a:avLst/>
          </a:prstGeom>
        </p:spPr>
      </p:pic>
    </p:spTree>
    <p:extLst>
      <p:ext uri="{BB962C8B-B14F-4D97-AF65-F5344CB8AC3E}">
        <p14:creationId xmlns:p14="http://schemas.microsoft.com/office/powerpoint/2010/main" val="119635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243 0.00579 C 0.00556 -0.0081 0.00868 -0.02176 0.00087 -0.04005 C -0.00694 -0.05857 -0.02934 -0.08843 -0.04444 -0.10486 C -0.05937 -0.12107 -0.08073 -0.11875 -0.08958 -0.13819 C -0.09843 -0.15764 -0.09739 -0.2213 -0.09739 -0.2213 L -0.09739 -0.2213 " pathEditMode="relative" ptsTypes="AAAAAA">
                                      <p:cBhvr>
                                        <p:cTn id="10" dur="2000" fill="hold"/>
                                        <p:tgtEl>
                                          <p:spTgt spid="27"/>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orldworthwatching.com/wp-content/uploads/2012/07/Reefer-Madness.jpeg"/>
          <p:cNvPicPr>
            <a:picLocks noChangeAspect="1" noChangeArrowheads="1"/>
          </p:cNvPicPr>
          <p:nvPr/>
        </p:nvPicPr>
        <p:blipFill>
          <a:blip r:embed="rId2" cstate="print"/>
          <a:srcRect/>
          <a:stretch>
            <a:fillRect/>
          </a:stretch>
        </p:blipFill>
        <p:spPr bwMode="auto">
          <a:xfrm>
            <a:off x="4687969" y="793654"/>
            <a:ext cx="1942231" cy="2726298"/>
          </a:xfrm>
          <a:prstGeom prst="rect">
            <a:avLst/>
          </a:prstGeom>
          <a:noFill/>
        </p:spPr>
      </p:pic>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4758" y="831836"/>
            <a:ext cx="2070435" cy="2688116"/>
          </a:xfrm>
          <a:prstGeom prst="rect">
            <a:avLst/>
          </a:prstGeom>
        </p:spPr>
      </p:pic>
      <p:pic>
        <p:nvPicPr>
          <p:cNvPr id="4" name="Picture 4" descr="http://4.bp.blogspot.com/-sStKF55V9ko/Tu5X6yToAWI/AAAAAAAAJvA/qHqnpPq--HI/s1600/propaganda-poster-marijuana-assassin-of-youth.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38408" y="793654"/>
            <a:ext cx="1856597" cy="2726298"/>
          </a:xfrm>
          <a:prstGeom prst="rect">
            <a:avLst/>
          </a:prstGeom>
          <a:noFill/>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14421" y="3799256"/>
            <a:ext cx="1858647" cy="2444121"/>
          </a:xfrm>
          <a:prstGeom prst="rect">
            <a:avLst/>
          </a:prstGeom>
        </p:spPr>
      </p:pic>
      <p:sp>
        <p:nvSpPr>
          <p:cNvPr id="2" name="TextBox 1"/>
          <p:cNvSpPr txBox="1"/>
          <p:nvPr/>
        </p:nvSpPr>
        <p:spPr>
          <a:xfrm>
            <a:off x="117478" y="-44497"/>
            <a:ext cx="3636690" cy="830997"/>
          </a:xfrm>
          <a:prstGeom prst="rect">
            <a:avLst/>
          </a:prstGeom>
          <a:noFill/>
        </p:spPr>
        <p:txBody>
          <a:bodyPr wrap="square" rtlCol="0">
            <a:spAutoFit/>
          </a:bodyPr>
          <a:lstStyle/>
          <a:p>
            <a:r>
              <a:rPr lang="en-US" sz="2400" b="1" dirty="0" smtClean="0"/>
              <a:t>Anti Marijuana sentiment in the 1930’s and 40’s</a:t>
            </a:r>
            <a:endParaRPr lang="en-US" sz="2400" b="1" dirty="0"/>
          </a:p>
        </p:txBody>
      </p:sp>
      <p:sp>
        <p:nvSpPr>
          <p:cNvPr id="6" name="TextBox 5"/>
          <p:cNvSpPr txBox="1"/>
          <p:nvPr/>
        </p:nvSpPr>
        <p:spPr>
          <a:xfrm>
            <a:off x="6172200" y="6338015"/>
            <a:ext cx="2971800" cy="369332"/>
          </a:xfrm>
          <a:prstGeom prst="rect">
            <a:avLst/>
          </a:prstGeom>
          <a:noFill/>
        </p:spPr>
        <p:txBody>
          <a:bodyPr wrap="square" rtlCol="0">
            <a:spAutoFit/>
          </a:bodyPr>
          <a:lstStyle/>
          <a:p>
            <a:r>
              <a:rPr lang="en-US" dirty="0" smtClean="0"/>
              <a:t>Enhanced sexual appetite</a:t>
            </a:r>
            <a:endParaRPr lang="en-US" dirty="0"/>
          </a:p>
        </p:txBody>
      </p:sp>
      <p:sp>
        <p:nvSpPr>
          <p:cNvPr id="9" name="TextBox 8"/>
          <p:cNvSpPr txBox="1"/>
          <p:nvPr/>
        </p:nvSpPr>
        <p:spPr>
          <a:xfrm>
            <a:off x="6895943" y="80188"/>
            <a:ext cx="1495601" cy="646331"/>
          </a:xfrm>
          <a:prstGeom prst="rect">
            <a:avLst/>
          </a:prstGeom>
          <a:noFill/>
        </p:spPr>
        <p:txBody>
          <a:bodyPr wrap="square" rtlCol="0">
            <a:spAutoFit/>
          </a:bodyPr>
          <a:lstStyle/>
          <a:p>
            <a:r>
              <a:rPr lang="en-US" dirty="0" smtClean="0"/>
              <a:t>Delusions </a:t>
            </a:r>
            <a:r>
              <a:rPr lang="en-US" smtClean="0"/>
              <a:t>and hallucinations</a:t>
            </a:r>
            <a:endParaRPr lang="en-US"/>
          </a:p>
        </p:txBody>
      </p:sp>
      <p:sp>
        <p:nvSpPr>
          <p:cNvPr id="10" name="TextBox 9"/>
          <p:cNvSpPr txBox="1"/>
          <p:nvPr/>
        </p:nvSpPr>
        <p:spPr>
          <a:xfrm>
            <a:off x="2265702" y="2117301"/>
            <a:ext cx="2381250" cy="369332"/>
          </a:xfrm>
          <a:prstGeom prst="rect">
            <a:avLst/>
          </a:prstGeom>
          <a:noFill/>
        </p:spPr>
        <p:txBody>
          <a:bodyPr wrap="square" rtlCol="0">
            <a:spAutoFit/>
          </a:bodyPr>
          <a:lstStyle/>
          <a:p>
            <a:r>
              <a:rPr lang="en-US" dirty="0" smtClean="0"/>
              <a:t>Poor decision making</a:t>
            </a:r>
            <a:endParaRPr lang="en-US" dirty="0"/>
          </a:p>
        </p:txBody>
      </p:sp>
      <p:sp>
        <p:nvSpPr>
          <p:cNvPr id="11" name="TextBox 10"/>
          <p:cNvSpPr txBox="1"/>
          <p:nvPr/>
        </p:nvSpPr>
        <p:spPr>
          <a:xfrm>
            <a:off x="2321604" y="977054"/>
            <a:ext cx="1958984" cy="369332"/>
          </a:xfrm>
          <a:prstGeom prst="rect">
            <a:avLst/>
          </a:prstGeom>
          <a:noFill/>
        </p:spPr>
        <p:txBody>
          <a:bodyPr wrap="square" rtlCol="0">
            <a:spAutoFit/>
          </a:bodyPr>
          <a:lstStyle/>
          <a:p>
            <a:r>
              <a:rPr lang="en-US" dirty="0" smtClean="0"/>
              <a:t>Loss of inhibitions</a:t>
            </a:r>
            <a:endParaRPr lang="en-US" dirty="0"/>
          </a:p>
        </p:txBody>
      </p:sp>
      <p:sp>
        <p:nvSpPr>
          <p:cNvPr id="13" name="Rectangle 12"/>
          <p:cNvSpPr/>
          <p:nvPr/>
        </p:nvSpPr>
        <p:spPr>
          <a:xfrm>
            <a:off x="93667" y="3710506"/>
            <a:ext cx="6002334" cy="3139321"/>
          </a:xfrm>
          <a:prstGeom prst="rect">
            <a:avLst/>
          </a:prstGeom>
        </p:spPr>
        <p:txBody>
          <a:bodyPr wrap="square">
            <a:spAutoFit/>
          </a:bodyPr>
          <a:lstStyle/>
          <a:p>
            <a:r>
              <a:rPr lang="en-US" i="1" dirty="0">
                <a:latin typeface="verdana" charset="0"/>
              </a:rPr>
              <a:t>"How many murders, suicides, robberies, criminal assaults, holdups, burglaries and deeds of maniacal insanity it causes each year, especially among the young, can only be conjectured...No one knows, when he places a marijuana cigarette to his lips, whether he will become a joyous </a:t>
            </a:r>
            <a:r>
              <a:rPr lang="en-US" i="1" dirty="0" smtClean="0">
                <a:latin typeface="verdana" charset="0"/>
              </a:rPr>
              <a:t>reveler </a:t>
            </a:r>
            <a:r>
              <a:rPr lang="en-US" i="1" dirty="0">
                <a:latin typeface="verdana" charset="0"/>
              </a:rPr>
              <a:t>in a musical heaven, a mad insensate, a calm philosopher, or a murderer..."</a:t>
            </a:r>
            <a:r>
              <a:rPr lang="en-US" dirty="0">
                <a:latin typeface="verdana" charset="0"/>
              </a:rPr>
              <a:t> </a:t>
            </a:r>
            <a:br>
              <a:rPr lang="en-US" dirty="0">
                <a:latin typeface="verdana" charset="0"/>
              </a:rPr>
            </a:br>
            <a:r>
              <a:rPr lang="en-US" dirty="0">
                <a:latin typeface="verdana" charset="0"/>
              </a:rPr>
              <a:t>HARRY J ANSLINGER</a:t>
            </a:r>
            <a:br>
              <a:rPr lang="en-US" dirty="0">
                <a:latin typeface="verdana" charset="0"/>
              </a:rPr>
            </a:br>
            <a:r>
              <a:rPr lang="en-US" dirty="0">
                <a:latin typeface="verdana" charset="0"/>
              </a:rPr>
              <a:t>Commissioner of the US Bureau of Narcotics 1930-1962</a:t>
            </a:r>
            <a:endParaRPr lang="en-US" dirty="0"/>
          </a:p>
        </p:txBody>
      </p:sp>
      <p:sp>
        <p:nvSpPr>
          <p:cNvPr id="14" name="TextBox 13"/>
          <p:cNvSpPr txBox="1"/>
          <p:nvPr/>
        </p:nvSpPr>
        <p:spPr>
          <a:xfrm>
            <a:off x="5145170" y="349507"/>
            <a:ext cx="950831" cy="377012"/>
          </a:xfrm>
          <a:prstGeom prst="rect">
            <a:avLst/>
          </a:prstGeom>
          <a:noFill/>
        </p:spPr>
        <p:txBody>
          <a:bodyPr wrap="square" rtlCol="0">
            <a:spAutoFit/>
          </a:bodyPr>
          <a:lstStyle/>
          <a:p>
            <a:r>
              <a:rPr lang="en-US" smtClean="0"/>
              <a:t>Insanity</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77716" y="904875"/>
            <a:ext cx="2089484" cy="3176016"/>
          </a:xfrm>
          <a:prstGeom prst="rect">
            <a:avLst/>
          </a:prstGeom>
        </p:spPr>
      </p:pic>
      <p:pic>
        <p:nvPicPr>
          <p:cNvPr id="5" name="Picture 4"/>
          <p:cNvPicPr>
            <a:picLocks noChangeAspect="1"/>
          </p:cNvPicPr>
          <p:nvPr/>
        </p:nvPicPr>
        <p:blipFill>
          <a:blip r:embed="rId3"/>
          <a:stretch>
            <a:fillRect/>
          </a:stretch>
        </p:blipFill>
        <p:spPr>
          <a:xfrm>
            <a:off x="4495800" y="381000"/>
            <a:ext cx="2209800" cy="3171962"/>
          </a:xfrm>
          <a:prstGeom prst="rect">
            <a:avLst/>
          </a:prstGeom>
        </p:spPr>
      </p:pic>
      <p:pic>
        <p:nvPicPr>
          <p:cNvPr id="6" name="Picture 5"/>
          <p:cNvPicPr>
            <a:picLocks noChangeAspect="1"/>
          </p:cNvPicPr>
          <p:nvPr/>
        </p:nvPicPr>
        <p:blipFill>
          <a:blip r:embed="rId4"/>
          <a:stretch>
            <a:fillRect/>
          </a:stretch>
        </p:blipFill>
        <p:spPr>
          <a:xfrm>
            <a:off x="6934200" y="752928"/>
            <a:ext cx="1993900" cy="3019334"/>
          </a:xfrm>
          <a:prstGeom prst="rect">
            <a:avLst/>
          </a:prstGeom>
        </p:spPr>
      </p:pic>
      <p:pic>
        <p:nvPicPr>
          <p:cNvPr id="7" name="Picture 6"/>
          <p:cNvPicPr>
            <a:picLocks noChangeAspect="1"/>
          </p:cNvPicPr>
          <p:nvPr/>
        </p:nvPicPr>
        <p:blipFill>
          <a:blip r:embed="rId5"/>
          <a:stretch>
            <a:fillRect/>
          </a:stretch>
        </p:blipFill>
        <p:spPr>
          <a:xfrm>
            <a:off x="228600" y="2971800"/>
            <a:ext cx="2226972" cy="3162300"/>
          </a:xfrm>
          <a:prstGeom prst="rect">
            <a:avLst/>
          </a:prstGeom>
        </p:spPr>
      </p:pic>
      <p:pic>
        <p:nvPicPr>
          <p:cNvPr id="9" name="Picture 8"/>
          <p:cNvPicPr>
            <a:picLocks noChangeAspect="1"/>
          </p:cNvPicPr>
          <p:nvPr/>
        </p:nvPicPr>
        <p:blipFill>
          <a:blip r:embed="rId6"/>
          <a:stretch>
            <a:fillRect/>
          </a:stretch>
        </p:blipFill>
        <p:spPr>
          <a:xfrm>
            <a:off x="3429000" y="3772262"/>
            <a:ext cx="2422525" cy="2699042"/>
          </a:xfrm>
          <a:prstGeom prst="rect">
            <a:avLst/>
          </a:prstGeom>
        </p:spPr>
      </p:pic>
      <p:sp>
        <p:nvSpPr>
          <p:cNvPr id="10" name="TextBox 9"/>
          <p:cNvSpPr txBox="1"/>
          <p:nvPr/>
        </p:nvSpPr>
        <p:spPr>
          <a:xfrm>
            <a:off x="114300" y="871537"/>
            <a:ext cx="1949116" cy="830997"/>
          </a:xfrm>
          <a:prstGeom prst="rect">
            <a:avLst/>
          </a:prstGeom>
          <a:noFill/>
        </p:spPr>
        <p:txBody>
          <a:bodyPr wrap="square" rtlCol="0">
            <a:spAutoFit/>
          </a:bodyPr>
          <a:lstStyle/>
          <a:p>
            <a:r>
              <a:rPr lang="en-US" sz="2400" b="1" dirty="0" smtClean="0"/>
              <a:t>In books and magazines</a:t>
            </a:r>
            <a:r>
              <a:rPr lang="is-IS" sz="2400" b="1" dirty="0" smtClean="0"/>
              <a:t>…</a:t>
            </a:r>
            <a:endParaRPr lang="en-US" sz="2400" b="1" dirty="0"/>
          </a:p>
        </p:txBody>
      </p:sp>
      <p:sp>
        <p:nvSpPr>
          <p:cNvPr id="11" name="TextBox 10"/>
          <p:cNvSpPr txBox="1"/>
          <p:nvPr/>
        </p:nvSpPr>
        <p:spPr>
          <a:xfrm>
            <a:off x="2072941" y="6152578"/>
            <a:ext cx="1082675" cy="369332"/>
          </a:xfrm>
          <a:prstGeom prst="rect">
            <a:avLst/>
          </a:prstGeom>
          <a:noFill/>
        </p:spPr>
        <p:txBody>
          <a:bodyPr wrap="square" rtlCol="0">
            <a:spAutoFit/>
          </a:bodyPr>
          <a:lstStyle/>
          <a:p>
            <a:r>
              <a:rPr lang="en-US" smtClean="0"/>
              <a:t>addiction</a:t>
            </a:r>
            <a:endParaRPr lang="en-US"/>
          </a:p>
        </p:txBody>
      </p:sp>
      <p:sp>
        <p:nvSpPr>
          <p:cNvPr id="12" name="TextBox 11"/>
          <p:cNvSpPr txBox="1"/>
          <p:nvPr/>
        </p:nvSpPr>
        <p:spPr>
          <a:xfrm>
            <a:off x="7200900" y="196334"/>
            <a:ext cx="1066800" cy="369332"/>
          </a:xfrm>
          <a:prstGeom prst="rect">
            <a:avLst/>
          </a:prstGeom>
          <a:noFill/>
        </p:spPr>
        <p:txBody>
          <a:bodyPr wrap="square" rtlCol="0">
            <a:spAutoFit/>
          </a:bodyPr>
          <a:lstStyle/>
          <a:p>
            <a:r>
              <a:rPr lang="en-US" smtClean="0"/>
              <a:t>mortality</a:t>
            </a:r>
            <a:endParaRPr lang="en-US"/>
          </a:p>
        </p:txBody>
      </p:sp>
      <p:sp>
        <p:nvSpPr>
          <p:cNvPr id="13" name="Rectangle 12"/>
          <p:cNvSpPr/>
          <p:nvPr/>
        </p:nvSpPr>
        <p:spPr>
          <a:xfrm>
            <a:off x="6172200" y="4656772"/>
            <a:ext cx="3124200" cy="1477328"/>
          </a:xfrm>
          <a:prstGeom prst="rect">
            <a:avLst/>
          </a:prstGeom>
        </p:spPr>
        <p:txBody>
          <a:bodyPr wrap="square">
            <a:spAutoFit/>
          </a:bodyPr>
          <a:lstStyle/>
          <a:p>
            <a:r>
              <a:rPr lang="en-US" i="1" dirty="0">
                <a:latin typeface="arial" charset="0"/>
              </a:rPr>
              <a:t>"Marijuana inflames the erotic impulses</a:t>
            </a:r>
            <a:br>
              <a:rPr lang="en-US" i="1" dirty="0">
                <a:latin typeface="arial" charset="0"/>
              </a:rPr>
            </a:br>
            <a:r>
              <a:rPr lang="en-US" i="1" dirty="0">
                <a:latin typeface="arial" charset="0"/>
              </a:rPr>
              <a:t>and leads to revolting sex crimes"</a:t>
            </a:r>
            <a:r>
              <a:rPr lang="en-US" dirty="0">
                <a:latin typeface="arial" charset="0"/>
              </a:rPr>
              <a:t/>
            </a:r>
            <a:br>
              <a:rPr lang="en-US" dirty="0">
                <a:latin typeface="arial" charset="0"/>
              </a:rPr>
            </a:br>
            <a:r>
              <a:rPr lang="en-US" dirty="0">
                <a:latin typeface="arial" charset="0"/>
              </a:rPr>
              <a:t>Daily Mirror (1924)</a:t>
            </a:r>
          </a:p>
        </p:txBody>
      </p:sp>
      <p:sp>
        <p:nvSpPr>
          <p:cNvPr id="14" name="TextBox 13"/>
          <p:cNvSpPr txBox="1"/>
          <p:nvPr/>
        </p:nvSpPr>
        <p:spPr>
          <a:xfrm>
            <a:off x="310816" y="2169717"/>
            <a:ext cx="1752600" cy="646331"/>
          </a:xfrm>
          <a:prstGeom prst="rect">
            <a:avLst/>
          </a:prstGeom>
          <a:noFill/>
        </p:spPr>
        <p:txBody>
          <a:bodyPr wrap="square" rtlCol="0">
            <a:spAutoFit/>
          </a:bodyPr>
          <a:lstStyle/>
          <a:p>
            <a:r>
              <a:rPr lang="en-US" dirty="0" smtClean="0"/>
              <a:t>Uncontrollable violence</a:t>
            </a:r>
            <a:endParaRPr lang="en-US" dirty="0"/>
          </a:p>
        </p:txBody>
      </p:sp>
    </p:spTree>
    <p:extLst>
      <p:ext uri="{BB962C8B-B14F-4D97-AF65-F5344CB8AC3E}">
        <p14:creationId xmlns:p14="http://schemas.microsoft.com/office/powerpoint/2010/main" val="7221426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stretch>
            <a:fillRect/>
          </a:stretch>
        </p:blipFill>
        <p:spPr>
          <a:xfrm>
            <a:off x="304800" y="1295400"/>
            <a:ext cx="3735744" cy="2801809"/>
          </a:xfrm>
          <a:prstGeom prst="rect">
            <a:avLst/>
          </a:prstGeom>
        </p:spPr>
      </p:pic>
      <p:pic>
        <p:nvPicPr>
          <p:cNvPr id="3" name="Picture 2"/>
          <p:cNvPicPr>
            <a:picLocks noChangeAspect="1"/>
          </p:cNvPicPr>
          <p:nvPr/>
        </p:nvPicPr>
        <p:blipFill>
          <a:blip r:embed="rId4"/>
          <a:stretch>
            <a:fillRect/>
          </a:stretch>
        </p:blipFill>
        <p:spPr>
          <a:xfrm>
            <a:off x="4593667" y="2438400"/>
            <a:ext cx="4169333" cy="3966569"/>
          </a:xfrm>
          <a:prstGeom prst="rect">
            <a:avLst/>
          </a:prstGeom>
        </p:spPr>
      </p:pic>
      <p:sp>
        <p:nvSpPr>
          <p:cNvPr id="2" name="TextBox 1"/>
          <p:cNvSpPr txBox="1"/>
          <p:nvPr/>
        </p:nvSpPr>
        <p:spPr>
          <a:xfrm>
            <a:off x="4267200" y="381000"/>
            <a:ext cx="4495800" cy="461665"/>
          </a:xfrm>
          <a:prstGeom prst="rect">
            <a:avLst/>
          </a:prstGeom>
          <a:noFill/>
        </p:spPr>
        <p:txBody>
          <a:bodyPr wrap="square" rtlCol="0">
            <a:spAutoFit/>
          </a:bodyPr>
          <a:lstStyle/>
          <a:p>
            <a:r>
              <a:rPr lang="en-US" sz="2400" b="1" dirty="0" smtClean="0"/>
              <a:t>Even in the 70’s and 80’s!</a:t>
            </a:r>
            <a:endParaRPr lang="en-US" sz="2400" b="1" dirty="0"/>
          </a:p>
        </p:txBody>
      </p:sp>
      <p:sp>
        <p:nvSpPr>
          <p:cNvPr id="4" name="TextBox 3"/>
          <p:cNvSpPr txBox="1"/>
          <p:nvPr/>
        </p:nvSpPr>
        <p:spPr>
          <a:xfrm>
            <a:off x="4565092" y="1455866"/>
            <a:ext cx="2819400" cy="369332"/>
          </a:xfrm>
          <a:prstGeom prst="rect">
            <a:avLst/>
          </a:prstGeom>
          <a:noFill/>
        </p:spPr>
        <p:txBody>
          <a:bodyPr wrap="square" rtlCol="0">
            <a:spAutoFit/>
          </a:bodyPr>
          <a:lstStyle/>
          <a:p>
            <a:r>
              <a:rPr lang="en-US" dirty="0" smtClean="0"/>
              <a:t>Marijuana is a gateway drug</a:t>
            </a:r>
            <a:endParaRPr lang="en-US" dirty="0"/>
          </a:p>
        </p:txBody>
      </p:sp>
    </p:spTree>
    <p:extLst>
      <p:ext uri="{BB962C8B-B14F-4D97-AF65-F5344CB8AC3E}">
        <p14:creationId xmlns:p14="http://schemas.microsoft.com/office/powerpoint/2010/main" val="247173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599" y="276517"/>
            <a:ext cx="3200531" cy="414308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62375" y="3886200"/>
            <a:ext cx="2743200" cy="2743200"/>
          </a:xfrm>
          <a:prstGeom prst="rect">
            <a:avLst/>
          </a:prstGeom>
        </p:spPr>
      </p:pic>
      <p:sp>
        <p:nvSpPr>
          <p:cNvPr id="7" name="TextBox 6"/>
          <p:cNvSpPr txBox="1"/>
          <p:nvPr/>
        </p:nvSpPr>
        <p:spPr>
          <a:xfrm>
            <a:off x="204787" y="4648200"/>
            <a:ext cx="3124200" cy="1569660"/>
          </a:xfrm>
          <a:prstGeom prst="rect">
            <a:avLst/>
          </a:prstGeom>
          <a:noFill/>
        </p:spPr>
        <p:txBody>
          <a:bodyPr wrap="square" rtlCol="0">
            <a:spAutoFit/>
          </a:bodyPr>
          <a:lstStyle/>
          <a:p>
            <a:r>
              <a:rPr lang="en-US" sz="2400" b="1" dirty="0" smtClean="0"/>
              <a:t>What properties do all of these ads, books, movies </a:t>
            </a:r>
            <a:r>
              <a:rPr lang="en-US" sz="2400" b="1" dirty="0" err="1" smtClean="0"/>
              <a:t>etc</a:t>
            </a:r>
            <a:r>
              <a:rPr lang="is-IS" sz="2400" b="1" dirty="0" smtClean="0"/>
              <a:t>… attribute to cannabis?</a:t>
            </a:r>
            <a:endParaRPr lang="en-US" sz="2400" b="1" dirty="0"/>
          </a:p>
        </p:txBody>
      </p:sp>
      <p:pic>
        <p:nvPicPr>
          <p:cNvPr id="8" name="Picture 7"/>
          <p:cNvPicPr>
            <a:picLocks noChangeAspect="1"/>
          </p:cNvPicPr>
          <p:nvPr/>
        </p:nvPicPr>
        <p:blipFill>
          <a:blip r:embed="rId4"/>
          <a:stretch>
            <a:fillRect/>
          </a:stretch>
        </p:blipFill>
        <p:spPr>
          <a:xfrm>
            <a:off x="4343400" y="790312"/>
            <a:ext cx="3759200" cy="2819400"/>
          </a:xfrm>
          <a:prstGeom prst="rect">
            <a:avLst/>
          </a:prstGeom>
        </p:spPr>
      </p:pic>
      <p:sp>
        <p:nvSpPr>
          <p:cNvPr id="9" name="TextBox 8"/>
          <p:cNvSpPr txBox="1"/>
          <p:nvPr/>
        </p:nvSpPr>
        <p:spPr>
          <a:xfrm>
            <a:off x="4157662" y="276517"/>
            <a:ext cx="1752600" cy="461665"/>
          </a:xfrm>
          <a:prstGeom prst="rect">
            <a:avLst/>
          </a:prstGeom>
          <a:noFill/>
        </p:spPr>
        <p:txBody>
          <a:bodyPr wrap="square" rtlCol="0">
            <a:spAutoFit/>
          </a:bodyPr>
          <a:lstStyle/>
          <a:p>
            <a:r>
              <a:rPr lang="en-US" sz="2400" b="1" dirty="0" smtClean="0"/>
              <a:t>Even today</a:t>
            </a:r>
            <a:endParaRPr lang="en-US" sz="24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228600"/>
            <a:ext cx="2743200" cy="317296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2300" y="2819400"/>
            <a:ext cx="2895600" cy="382615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15112" y="228600"/>
            <a:ext cx="2286000" cy="3429000"/>
          </a:xfrm>
          <a:prstGeom prst="rect">
            <a:avLst/>
          </a:prstGeom>
        </p:spPr>
      </p:pic>
      <p:pic>
        <p:nvPicPr>
          <p:cNvPr id="6" name="Picture 5"/>
          <p:cNvPicPr>
            <a:picLocks noChangeAspect="1"/>
          </p:cNvPicPr>
          <p:nvPr/>
        </p:nvPicPr>
        <p:blipFill>
          <a:blip r:embed="rId5"/>
          <a:stretch>
            <a:fillRect/>
          </a:stretch>
        </p:blipFill>
        <p:spPr>
          <a:xfrm>
            <a:off x="5106987" y="2971800"/>
            <a:ext cx="2689225" cy="2595316"/>
          </a:xfrm>
          <a:prstGeom prst="rect">
            <a:avLst/>
          </a:prstGeom>
        </p:spPr>
      </p:pic>
      <p:sp>
        <p:nvSpPr>
          <p:cNvPr id="8" name="TextBox 7"/>
          <p:cNvSpPr txBox="1"/>
          <p:nvPr/>
        </p:nvSpPr>
        <p:spPr>
          <a:xfrm>
            <a:off x="3230562" y="533400"/>
            <a:ext cx="3136900" cy="1477328"/>
          </a:xfrm>
          <a:prstGeom prst="rect">
            <a:avLst/>
          </a:prstGeom>
          <a:noFill/>
        </p:spPr>
        <p:txBody>
          <a:bodyPr wrap="square" rtlCol="0">
            <a:spAutoFit/>
          </a:bodyPr>
          <a:lstStyle/>
          <a:p>
            <a:r>
              <a:rPr lang="en-US" dirty="0" err="1" smtClean="0"/>
              <a:t>Shennong</a:t>
            </a:r>
            <a:r>
              <a:rPr lang="en-US" dirty="0" smtClean="0"/>
              <a:t> </a:t>
            </a:r>
            <a:r>
              <a:rPr lang="en-US" dirty="0"/>
              <a:t>is said to have taught the ancient Chinese not only their practices of agriculture, but also the use of herbal drugs, including cannabis. </a:t>
            </a:r>
          </a:p>
        </p:txBody>
      </p:sp>
      <p:sp>
        <p:nvSpPr>
          <p:cNvPr id="9" name="TextBox 8"/>
          <p:cNvSpPr txBox="1"/>
          <p:nvPr/>
        </p:nvSpPr>
        <p:spPr>
          <a:xfrm>
            <a:off x="5106987" y="5715000"/>
            <a:ext cx="3794125" cy="646331"/>
          </a:xfrm>
          <a:prstGeom prst="rect">
            <a:avLst/>
          </a:prstGeom>
          <a:noFill/>
        </p:spPr>
        <p:txBody>
          <a:bodyPr wrap="square" rtlCol="0">
            <a:spAutoFit/>
          </a:bodyPr>
          <a:lstStyle/>
          <a:p>
            <a:r>
              <a:rPr lang="en-US" dirty="0" smtClean="0"/>
              <a:t>One of the earliest recorded mentions of cannabis is medicinal</a:t>
            </a:r>
            <a:endParaRPr lang="en-US" dirty="0"/>
          </a:p>
        </p:txBody>
      </p:sp>
    </p:spTree>
    <p:extLst>
      <p:ext uri="{BB962C8B-B14F-4D97-AF65-F5344CB8AC3E}">
        <p14:creationId xmlns:p14="http://schemas.microsoft.com/office/powerpoint/2010/main" val="1146396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762000"/>
            <a:ext cx="8686800" cy="4343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7000" y="1981200"/>
            <a:ext cx="304799" cy="32511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7"/>
            <a:ext cx="304799" cy="32511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8688" y="1377046"/>
            <a:ext cx="304799" cy="32511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8688" y="1371600"/>
            <a:ext cx="304799" cy="32511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4400" y="1656079"/>
            <a:ext cx="304799" cy="32511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8"/>
            <a:ext cx="304799" cy="32511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82505" y="1981199"/>
            <a:ext cx="304799" cy="32511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7000" y="1981199"/>
            <a:ext cx="304799" cy="325119"/>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1495" y="1981200"/>
            <a:ext cx="304799" cy="325119"/>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400" y="3276600"/>
            <a:ext cx="304799" cy="325119"/>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5990" y="1981197"/>
            <a:ext cx="304799" cy="325119"/>
          </a:xfrm>
          <a:prstGeom prst="rect">
            <a:avLst/>
          </a:prstGeom>
        </p:spPr>
      </p:pic>
      <p:sp>
        <p:nvSpPr>
          <p:cNvPr id="17" name="TextBox 16"/>
          <p:cNvSpPr txBox="1"/>
          <p:nvPr/>
        </p:nvSpPr>
        <p:spPr>
          <a:xfrm>
            <a:off x="6330104" y="1704196"/>
            <a:ext cx="598590" cy="276999"/>
          </a:xfrm>
          <a:prstGeom prst="rect">
            <a:avLst/>
          </a:prstGeom>
          <a:noFill/>
        </p:spPr>
        <p:txBody>
          <a:bodyPr wrap="square" rtlCol="0">
            <a:spAutoFit/>
          </a:bodyPr>
          <a:lstStyle/>
          <a:p>
            <a:r>
              <a:rPr lang="en-US" sz="1200" dirty="0" smtClean="0"/>
              <a:t>Origin</a:t>
            </a:r>
            <a:endParaRPr lang="en-US" sz="1200" dirty="0"/>
          </a:p>
        </p:txBody>
      </p:sp>
      <p:sp>
        <p:nvSpPr>
          <p:cNvPr id="18" name="TextBox 17"/>
          <p:cNvSpPr txBox="1"/>
          <p:nvPr/>
        </p:nvSpPr>
        <p:spPr>
          <a:xfrm>
            <a:off x="6928694" y="1512163"/>
            <a:ext cx="838201" cy="276999"/>
          </a:xfrm>
          <a:prstGeom prst="rect">
            <a:avLst/>
          </a:prstGeom>
          <a:noFill/>
        </p:spPr>
        <p:txBody>
          <a:bodyPr wrap="square" rtlCol="0">
            <a:spAutoFit/>
          </a:bodyPr>
          <a:lstStyle/>
          <a:p>
            <a:r>
              <a:rPr lang="en-US" sz="1200" smtClean="0"/>
              <a:t>2500 BCE</a:t>
            </a:r>
            <a:endParaRPr lang="en-US" sz="1200"/>
          </a:p>
        </p:txBody>
      </p:sp>
      <p:sp>
        <p:nvSpPr>
          <p:cNvPr id="19" name="TextBox 18"/>
          <p:cNvSpPr txBox="1"/>
          <p:nvPr/>
        </p:nvSpPr>
        <p:spPr>
          <a:xfrm>
            <a:off x="7369380" y="2164075"/>
            <a:ext cx="838200" cy="284481"/>
          </a:xfrm>
          <a:prstGeom prst="rect">
            <a:avLst/>
          </a:prstGeom>
          <a:noFill/>
        </p:spPr>
        <p:txBody>
          <a:bodyPr wrap="square" rtlCol="0">
            <a:spAutoFit/>
          </a:bodyPr>
          <a:lstStyle/>
          <a:p>
            <a:r>
              <a:rPr lang="en-US" sz="1200" smtClean="0"/>
              <a:t>1000 BCE</a:t>
            </a:r>
            <a:endParaRPr lang="en-US" sz="1200"/>
          </a:p>
        </p:txBody>
      </p:sp>
      <p:sp>
        <p:nvSpPr>
          <p:cNvPr id="20" name="TextBox 19"/>
          <p:cNvSpPr txBox="1"/>
          <p:nvPr/>
        </p:nvSpPr>
        <p:spPr>
          <a:xfrm>
            <a:off x="5954609" y="1094599"/>
            <a:ext cx="750990" cy="276999"/>
          </a:xfrm>
          <a:prstGeom prst="rect">
            <a:avLst/>
          </a:prstGeom>
          <a:noFill/>
        </p:spPr>
        <p:txBody>
          <a:bodyPr wrap="square" rtlCol="0">
            <a:spAutoFit/>
          </a:bodyPr>
          <a:lstStyle/>
          <a:p>
            <a:r>
              <a:rPr lang="en-US" sz="1200" smtClean="0"/>
              <a:t>700 BCE</a:t>
            </a:r>
            <a:endParaRPr lang="en-US" sz="1200"/>
          </a:p>
        </p:txBody>
      </p:sp>
      <p:sp>
        <p:nvSpPr>
          <p:cNvPr id="21" name="TextBox 20"/>
          <p:cNvSpPr txBox="1"/>
          <p:nvPr/>
        </p:nvSpPr>
        <p:spPr>
          <a:xfrm>
            <a:off x="4535864" y="1983232"/>
            <a:ext cx="838200" cy="276999"/>
          </a:xfrm>
          <a:prstGeom prst="rect">
            <a:avLst/>
          </a:prstGeom>
          <a:noFill/>
        </p:spPr>
        <p:txBody>
          <a:bodyPr wrap="square" rtlCol="0">
            <a:spAutoFit/>
          </a:bodyPr>
          <a:lstStyle/>
          <a:p>
            <a:r>
              <a:rPr lang="en-US" sz="1200" dirty="0" smtClean="0"/>
              <a:t>100 BCE</a:t>
            </a:r>
            <a:endParaRPr lang="en-US" sz="1200" dirty="0"/>
          </a:p>
        </p:txBody>
      </p:sp>
      <p:sp>
        <p:nvSpPr>
          <p:cNvPr id="22" name="TextBox 21"/>
          <p:cNvSpPr txBox="1"/>
          <p:nvPr/>
        </p:nvSpPr>
        <p:spPr>
          <a:xfrm>
            <a:off x="4360683" y="1097324"/>
            <a:ext cx="990600" cy="276999"/>
          </a:xfrm>
          <a:prstGeom prst="rect">
            <a:avLst/>
          </a:prstGeom>
          <a:noFill/>
        </p:spPr>
        <p:txBody>
          <a:bodyPr wrap="square" rtlCol="0">
            <a:spAutoFit/>
          </a:bodyPr>
          <a:lstStyle/>
          <a:p>
            <a:r>
              <a:rPr lang="en-US" sz="1200" dirty="0" smtClean="0"/>
              <a:t>Middle Ages</a:t>
            </a:r>
            <a:endParaRPr lang="en-US" sz="1200" dirty="0"/>
          </a:p>
        </p:txBody>
      </p:sp>
      <p:sp>
        <p:nvSpPr>
          <p:cNvPr id="23" name="TextBox 22"/>
          <p:cNvSpPr txBox="1"/>
          <p:nvPr/>
        </p:nvSpPr>
        <p:spPr>
          <a:xfrm>
            <a:off x="3128912" y="3300659"/>
            <a:ext cx="685800" cy="276999"/>
          </a:xfrm>
          <a:prstGeom prst="rect">
            <a:avLst/>
          </a:prstGeom>
          <a:noFill/>
        </p:spPr>
        <p:txBody>
          <a:bodyPr wrap="square" rtlCol="0">
            <a:spAutoFit/>
          </a:bodyPr>
          <a:lstStyle/>
          <a:p>
            <a:r>
              <a:rPr lang="en-US" sz="1200" smtClean="0"/>
              <a:t>1500 CE</a:t>
            </a:r>
            <a:endParaRPr lang="en-US" sz="1200"/>
          </a:p>
        </p:txBody>
      </p:sp>
      <p:sp>
        <p:nvSpPr>
          <p:cNvPr id="24" name="TextBox 23"/>
          <p:cNvSpPr txBox="1"/>
          <p:nvPr/>
        </p:nvSpPr>
        <p:spPr>
          <a:xfrm>
            <a:off x="2382236" y="1357420"/>
            <a:ext cx="685800" cy="276999"/>
          </a:xfrm>
          <a:prstGeom prst="rect">
            <a:avLst/>
          </a:prstGeom>
          <a:noFill/>
        </p:spPr>
        <p:txBody>
          <a:bodyPr wrap="square" rtlCol="0">
            <a:spAutoFit/>
          </a:bodyPr>
          <a:lstStyle/>
          <a:p>
            <a:r>
              <a:rPr lang="en-US" sz="1200" dirty="0" smtClean="0"/>
              <a:t>1600 CE</a:t>
            </a:r>
            <a:endParaRPr lang="en-US" sz="1200" dirty="0"/>
          </a:p>
        </p:txBody>
      </p:sp>
      <p:sp>
        <p:nvSpPr>
          <p:cNvPr id="25" name="TextBox 24"/>
          <p:cNvSpPr txBox="1"/>
          <p:nvPr/>
        </p:nvSpPr>
        <p:spPr>
          <a:xfrm>
            <a:off x="6066922" y="2625569"/>
            <a:ext cx="798136" cy="276999"/>
          </a:xfrm>
          <a:prstGeom prst="rect">
            <a:avLst/>
          </a:prstGeom>
          <a:noFill/>
        </p:spPr>
        <p:txBody>
          <a:bodyPr wrap="square" rtlCol="0">
            <a:spAutoFit/>
          </a:bodyPr>
          <a:lstStyle/>
          <a:p>
            <a:r>
              <a:rPr lang="en-US" sz="1200" smtClean="0"/>
              <a:t>2000 BCE</a:t>
            </a:r>
            <a:endParaRPr lang="en-US" sz="1200"/>
          </a:p>
        </p:txBody>
      </p:sp>
      <p:sp>
        <p:nvSpPr>
          <p:cNvPr id="26" name="TextBox 25"/>
          <p:cNvSpPr txBox="1"/>
          <p:nvPr/>
        </p:nvSpPr>
        <p:spPr>
          <a:xfrm>
            <a:off x="2423060" y="5464825"/>
            <a:ext cx="4473780" cy="461665"/>
          </a:xfrm>
          <a:prstGeom prst="rect">
            <a:avLst/>
          </a:prstGeom>
          <a:noFill/>
        </p:spPr>
        <p:txBody>
          <a:bodyPr wrap="square" rtlCol="0">
            <a:spAutoFit/>
          </a:bodyPr>
          <a:lstStyle/>
          <a:p>
            <a:r>
              <a:rPr lang="en-US" sz="2400" b="1" dirty="0" smtClean="0"/>
              <a:t>The spread of cultivated cannabis </a:t>
            </a:r>
            <a:endParaRPr lang="en-US" sz="2400" b="1" dirty="0"/>
          </a:p>
        </p:txBody>
      </p:sp>
      <p:pic>
        <p:nvPicPr>
          <p:cNvPr id="27" name="Picture 2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399" y="3275329"/>
            <a:ext cx="304799" cy="325119"/>
          </a:xfrm>
          <a:prstGeom prst="rect">
            <a:avLst/>
          </a:prstGeom>
        </p:spPr>
      </p:pic>
      <p:pic>
        <p:nvPicPr>
          <p:cNvPr id="28" name="Picture 2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65990" y="1980251"/>
            <a:ext cx="304799" cy="325119"/>
          </a:xfrm>
          <a:prstGeom prst="rect">
            <a:avLst/>
          </a:prstGeom>
        </p:spPr>
      </p:pic>
      <p:sp>
        <p:nvSpPr>
          <p:cNvPr id="2" name="TextBox 1"/>
          <p:cNvSpPr txBox="1"/>
          <p:nvPr/>
        </p:nvSpPr>
        <p:spPr>
          <a:xfrm>
            <a:off x="4876799" y="2305371"/>
            <a:ext cx="881371" cy="276999"/>
          </a:xfrm>
          <a:prstGeom prst="rect">
            <a:avLst/>
          </a:prstGeom>
          <a:noFill/>
        </p:spPr>
        <p:txBody>
          <a:bodyPr wrap="square" rtlCol="0">
            <a:spAutoFit/>
          </a:bodyPr>
          <a:lstStyle/>
          <a:p>
            <a:r>
              <a:rPr lang="en-US" sz="1200" smtClean="0"/>
              <a:t>2000 BCE</a:t>
            </a:r>
            <a:endParaRPr lang="en-US" sz="1200"/>
          </a:p>
        </p:txBody>
      </p:sp>
    </p:spTree>
    <p:extLst>
      <p:ext uri="{BB962C8B-B14F-4D97-AF65-F5344CB8AC3E}">
        <p14:creationId xmlns:p14="http://schemas.microsoft.com/office/powerpoint/2010/main" val="45402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2.96296E-6 C 0.01701 0.00254 0.0342 0.00509 0.04531 0.00277 C 0.05625 0.00046 0.06597 -0.01366 0.06597 -0.01366 " pathEditMode="relative" ptsTypes="AAA">
                                      <p:cBhvr>
                                        <p:cTn id="6" dur="2000" fill="hold"/>
                                        <p:tgtEl>
                                          <p:spTgt spid="6"/>
                                        </p:tgtEl>
                                        <p:attrNameLst>
                                          <p:attrName>ppt_x</p:attrName>
                                          <p:attrName>ppt_y</p:attrName>
                                        </p:attrNameLst>
                                      </p:cBhvr>
                                    </p:animMotion>
                                  </p:childTnLst>
                                </p:cTn>
                              </p:par>
                            </p:childTnLst>
                          </p:cTn>
                        </p:par>
                        <p:par>
                          <p:cTn id="7" fill="hold">
                            <p:stCondLst>
                              <p:cond delay="2000"/>
                            </p:stCondLst>
                            <p:childTnLst>
                              <p:par>
                                <p:cTn id="8" presetID="3" presetClass="entr" presetSubtype="1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par>
                          <p:cTn id="11" fill="hold">
                            <p:stCondLst>
                              <p:cond delay="2500"/>
                            </p:stCondLst>
                            <p:childTnLst>
                              <p:par>
                                <p:cTn id="12" presetID="0" presetClass="path" presetSubtype="0" accel="50000" decel="50000" fill="hold" nodeType="afterEffect">
                                  <p:stCondLst>
                                    <p:cond delay="0"/>
                                  </p:stCondLst>
                                  <p:childTnLst>
                                    <p:animMotion origin="layout" path="M 2.77778E-7 -1.48148E-6 C -0.01094 0.00602 -0.0217 0.01227 -0.02483 0.02037 C -0.02795 0.02871 -0.01858 0.04931 -0.01858 0.04931 " pathEditMode="relative" ptsTypes="AAA">
                                      <p:cBhvr>
                                        <p:cTn id="13" dur="2000" fill="hold"/>
                                        <p:tgtEl>
                                          <p:spTgt spid="13"/>
                                        </p:tgtEl>
                                        <p:attrNameLst>
                                          <p:attrName>ppt_x</p:attrName>
                                          <p:attrName>ppt_y</p:attrName>
                                        </p:attrNameLst>
                                      </p:cBhvr>
                                    </p:animMotion>
                                  </p:childTnLst>
                                </p:cTn>
                              </p:par>
                            </p:childTnLst>
                          </p:cTn>
                        </p:par>
                        <p:par>
                          <p:cTn id="14" fill="hold">
                            <p:stCondLst>
                              <p:cond delay="4500"/>
                            </p:stCondLst>
                            <p:childTnLst>
                              <p:par>
                                <p:cTn id="15" presetID="3" presetClass="entr" presetSubtype="1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linds(horizontal)">
                                      <p:cBhvr>
                                        <p:cTn id="17" dur="500"/>
                                        <p:tgtEl>
                                          <p:spTgt spid="25"/>
                                        </p:tgtEl>
                                      </p:cBhvr>
                                    </p:animEffect>
                                  </p:childTnLst>
                                </p:cTn>
                              </p:par>
                            </p:childTnLst>
                          </p:cTn>
                        </p:par>
                        <p:par>
                          <p:cTn id="18" fill="hold">
                            <p:stCondLst>
                              <p:cond delay="5000"/>
                            </p:stCondLst>
                            <p:childTnLst>
                              <p:par>
                                <p:cTn id="19" presetID="0" presetClass="path" presetSubtype="0" accel="50000" decel="50000" fill="hold" nodeType="afterEffect">
                                  <p:stCondLst>
                                    <p:cond delay="0"/>
                                  </p:stCondLst>
                                  <p:childTnLst>
                                    <p:animMotion origin="layout" path="M 9.16667E-6 1.85185E-6 L -0.08194 -0.02593 L -0.08194 -0.02593 L -0.14583 0.00185 L -0.14583 0.00185 L -0.14583 0.00185 L -0.15138 0.0037 " pathEditMode="relative" ptsTypes="AAAAAAA">
                                      <p:cBhvr>
                                        <p:cTn id="20" dur="2000" fill="hold"/>
                                        <p:tgtEl>
                                          <p:spTgt spid="28"/>
                                        </p:tgtEl>
                                        <p:attrNameLst>
                                          <p:attrName>ppt_x</p:attrName>
                                          <p:attrName>ppt_y</p:attrName>
                                        </p:attrNameLst>
                                      </p:cBhvr>
                                    </p:animMotion>
                                  </p:childTnLst>
                                </p:cTn>
                              </p:par>
                            </p:childTnLst>
                          </p:cTn>
                        </p:par>
                        <p:par>
                          <p:cTn id="21" fill="hold">
                            <p:stCondLst>
                              <p:cond delay="7000"/>
                            </p:stCondLst>
                            <p:childTnLst>
                              <p:par>
                                <p:cTn id="22" presetID="3" presetClass="entr" presetSubtype="1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par>
                          <p:cTn id="25" fill="hold">
                            <p:stCondLst>
                              <p:cond delay="7500"/>
                            </p:stCondLst>
                            <p:childTnLst>
                              <p:par>
                                <p:cTn id="26" presetID="0" presetClass="path" presetSubtype="0" accel="50000" decel="50000" fill="hold" nodeType="afterEffect">
                                  <p:stCondLst>
                                    <p:cond delay="0"/>
                                  </p:stCondLst>
                                  <p:childTnLst>
                                    <p:animMotion origin="layout" path="M 8.61111E-6 4.07407E-6 C 0.0158 0.0081 0.0316 0.0162 0.04324 0.01898 C 0.05487 0.02176 0.07015 0.0162 0.07015 0.0162 L 0.07015 0.0162 " pathEditMode="relative" ptsTypes="AAAA">
                                      <p:cBhvr>
                                        <p:cTn id="27" dur="2000" fill="hold"/>
                                        <p:tgtEl>
                                          <p:spTgt spid="16"/>
                                        </p:tgtEl>
                                        <p:attrNameLst>
                                          <p:attrName>ppt_x</p:attrName>
                                          <p:attrName>ppt_y</p:attrName>
                                        </p:attrNameLst>
                                      </p:cBhvr>
                                    </p:animMotion>
                                  </p:childTnLst>
                                </p:cTn>
                              </p:par>
                            </p:childTnLst>
                          </p:cTn>
                        </p:par>
                        <p:par>
                          <p:cTn id="28" fill="hold">
                            <p:stCondLst>
                              <p:cond delay="9500"/>
                            </p:stCondLst>
                            <p:childTnLst>
                              <p:par>
                                <p:cTn id="29" presetID="3" presetClass="entr" presetSubtype="1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par>
                          <p:cTn id="32" fill="hold">
                            <p:stCondLst>
                              <p:cond delay="10000"/>
                            </p:stCondLst>
                            <p:childTnLst>
                              <p:par>
                                <p:cTn id="33" presetID="0" presetClass="path" presetSubtype="0" accel="50000" decel="50000" fill="hold" nodeType="afterEffect">
                                  <p:stCondLst>
                                    <p:cond delay="0"/>
                                  </p:stCondLst>
                                  <p:childTnLst>
                                    <p:animMotion origin="layout" path="M 4.72222E-6 2.96296E-6 C -0.01598 -0.01088 -0.03177 -0.02153 -0.03716 -0.03449 C -0.04236 -0.04769 -0.03195 -0.07848 -0.03195 -0.07848 L -0.03195 -0.07848 " pathEditMode="relative" ptsTypes="AAAA">
                                      <p:cBhvr>
                                        <p:cTn id="34" dur="2000" fill="hold"/>
                                        <p:tgtEl>
                                          <p:spTgt spid="12"/>
                                        </p:tgtEl>
                                        <p:attrNameLst>
                                          <p:attrName>ppt_x</p:attrName>
                                          <p:attrName>ppt_y</p:attrName>
                                        </p:attrNameLst>
                                      </p:cBhvr>
                                    </p:animMotion>
                                  </p:childTnLst>
                                </p:cTn>
                              </p:par>
                            </p:childTnLst>
                          </p:cTn>
                        </p:par>
                        <p:par>
                          <p:cTn id="35" fill="hold">
                            <p:stCondLst>
                              <p:cond delay="12000"/>
                            </p:stCondLst>
                            <p:childTnLst>
                              <p:par>
                                <p:cTn id="36" presetID="3" presetClass="entr" presetSubtype="1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childTnLst>
                          </p:cTn>
                        </p:par>
                        <p:par>
                          <p:cTn id="39" fill="hold">
                            <p:stCondLst>
                              <p:cond delay="12500"/>
                            </p:stCondLst>
                            <p:childTnLst>
                              <p:par>
                                <p:cTn id="40" presetID="0" presetClass="path" presetSubtype="0" accel="50000" decel="50000" fill="hold" nodeType="afterEffect">
                                  <p:stCondLst>
                                    <p:cond delay="0"/>
                                  </p:stCondLst>
                                  <p:childTnLst>
                                    <p:animMotion origin="layout" path="M 4.72222E-6 -2.22222E-6 C -0.03837 0.0044 -0.07657 0.00903 -0.10834 0.00139 C -0.14011 -0.00625 -0.19063 -0.04514 -0.19063 -0.04514 L -0.19063 -0.04514 " pathEditMode="relative" ptsTypes="AAAA">
                                      <p:cBhvr>
                                        <p:cTn id="41" dur="2000" fill="hold"/>
                                        <p:tgtEl>
                                          <p:spTgt spid="11"/>
                                        </p:tgtEl>
                                        <p:attrNameLst>
                                          <p:attrName>ppt_x</p:attrName>
                                          <p:attrName>ppt_y</p:attrName>
                                        </p:attrNameLst>
                                      </p:cBhvr>
                                    </p:animMotion>
                                  </p:childTnLst>
                                </p:cTn>
                              </p:par>
                            </p:childTnLst>
                          </p:cTn>
                        </p:par>
                        <p:par>
                          <p:cTn id="42" fill="hold">
                            <p:stCondLst>
                              <p:cond delay="14500"/>
                            </p:stCondLst>
                            <p:childTnLst>
                              <p:par>
                                <p:cTn id="43" presetID="3" presetClass="entr" presetSubtype="1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par>
                          <p:cTn id="46" fill="hold">
                            <p:stCondLst>
                              <p:cond delay="15000"/>
                            </p:stCondLst>
                            <p:childTnLst>
                              <p:par>
                                <p:cTn id="47" presetID="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par>
                          <p:cTn id="49" fill="hold">
                            <p:stCondLst>
                              <p:cond delay="15000"/>
                            </p:stCondLst>
                            <p:childTnLst>
                              <p:par>
                                <p:cTn id="50" presetID="0" presetClass="path" presetSubtype="0" accel="50000" decel="50000" fill="hold" nodeType="afterEffect">
                                  <p:stCondLst>
                                    <p:cond delay="0"/>
                                  </p:stCondLst>
                                  <p:childTnLst>
                                    <p:animMotion origin="layout" path="M 0.00156 0.00231 C 0.00764 -0.00302 0.01372 -0.00811 0.01302 -0.01436 C 0.01233 -0.02038 -0.00243 -0.03473 -0.00243 -0.03473 L -0.00243 -0.03473 " pathEditMode="relative" ptsTypes="AAAA">
                                      <p:cBhvr>
                                        <p:cTn id="51" dur="2000" fill="hold"/>
                                        <p:tgtEl>
                                          <p:spTgt spid="10"/>
                                        </p:tgtEl>
                                        <p:attrNameLst>
                                          <p:attrName>ppt_x</p:attrName>
                                          <p:attrName>ppt_y</p:attrName>
                                        </p:attrNameLst>
                                      </p:cBhvr>
                                    </p:animMotion>
                                  </p:childTnLst>
                                </p:cTn>
                              </p:par>
                            </p:childTnLst>
                          </p:cTn>
                        </p:par>
                        <p:par>
                          <p:cTn id="52" fill="hold">
                            <p:stCondLst>
                              <p:cond delay="17000"/>
                            </p:stCondLst>
                            <p:childTnLst>
                              <p:par>
                                <p:cTn id="53" presetID="3"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linds(horizontal)">
                                      <p:cBhvr>
                                        <p:cTn id="55" dur="500"/>
                                        <p:tgtEl>
                                          <p:spTgt spid="22"/>
                                        </p:tgtEl>
                                      </p:cBhvr>
                                    </p:animEffect>
                                  </p:childTnLst>
                                </p:cTn>
                              </p:par>
                            </p:childTnLst>
                          </p:cTn>
                        </p:par>
                        <p:par>
                          <p:cTn id="56" fill="hold">
                            <p:stCondLst>
                              <p:cond delay="17500"/>
                            </p:stCondLst>
                            <p:childTnLst>
                              <p:par>
                                <p:cTn id="57" presetID="1"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par>
                          <p:cTn id="59" fill="hold">
                            <p:stCondLst>
                              <p:cond delay="17500"/>
                            </p:stCondLst>
                            <p:childTnLst>
                              <p:par>
                                <p:cTn id="60" presetID="0" presetClass="path" presetSubtype="0" accel="50000" decel="50000" fill="hold" nodeType="afterEffect">
                                  <p:stCondLst>
                                    <p:cond delay="0"/>
                                  </p:stCondLst>
                                  <p:childTnLst>
                                    <p:animMotion origin="layout" path="M -3.88889E-6 -3.7037E-7 C -0.03889 -0.00324 -0.0776 -0.00648 -0.09392 0.03449 C -0.11024 0.07546 -0.08941 0.18079 -0.09809 0.2463 C -0.1066 0.31158 -0.12483 0.39514 -0.14548 0.42639 C -0.16597 0.45741 -0.20677 0.44838 -0.2217 0.4331 C -0.23663 0.41806 -0.23802 0.36065 -0.23507 0.33565 C -0.23229 0.31065 -0.20417 0.28333 -0.20417 0.28333 L -0.20417 0.28333 " pathEditMode="relative" ptsTypes="AAAAAAAA">
                                      <p:cBhvr>
                                        <p:cTn id="61" dur="2000" fill="hold"/>
                                        <p:tgtEl>
                                          <p:spTgt spid="9"/>
                                        </p:tgtEl>
                                        <p:attrNameLst>
                                          <p:attrName>ppt_x</p:attrName>
                                          <p:attrName>ppt_y</p:attrName>
                                        </p:attrNameLst>
                                      </p:cBhvr>
                                    </p:animMotion>
                                  </p:childTnLst>
                                </p:cTn>
                              </p:par>
                            </p:childTnLst>
                          </p:cTn>
                        </p:par>
                        <p:par>
                          <p:cTn id="62" fill="hold">
                            <p:stCondLst>
                              <p:cond delay="19500"/>
                            </p:stCondLst>
                            <p:childTnLst>
                              <p:par>
                                <p:cTn id="63" presetID="3" presetClass="entr" presetSubtype="1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linds(horizontal)">
                                      <p:cBhvr>
                                        <p:cTn id="65" dur="500"/>
                                        <p:tgtEl>
                                          <p:spTgt spid="23"/>
                                        </p:tgtEl>
                                      </p:cBhvr>
                                    </p:animEffect>
                                  </p:childTnLst>
                                </p:cTn>
                              </p:par>
                            </p:childTnLst>
                          </p:cTn>
                        </p:par>
                        <p:par>
                          <p:cTn id="66" fill="hold">
                            <p:stCondLst>
                              <p:cond delay="20000"/>
                            </p:stCondLst>
                            <p:childTnLst>
                              <p:par>
                                <p:cTn id="67" presetID="1" presetClass="entr" presetSubtype="0"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childTnLst>
                                </p:cTn>
                              </p:par>
                            </p:childTnLst>
                          </p:cTn>
                        </p:par>
                        <p:par>
                          <p:cTn id="72" fill="hold">
                            <p:stCondLst>
                              <p:cond delay="20000"/>
                            </p:stCondLst>
                            <p:childTnLst>
                              <p:par>
                                <p:cTn id="73" presetID="0" presetClass="path" presetSubtype="0" accel="50000" decel="50000" fill="hold" nodeType="afterEffect">
                                  <p:stCondLst>
                                    <p:cond delay="0"/>
                                  </p:stCondLst>
                                  <p:childTnLst>
                                    <p:animMotion origin="layout" path="M -5.55556E-6 2.96296E-6 C -0.0191 -0.00139 -0.0382 -0.00278 -0.06702 0.00671 C -0.09601 0.01643 -0.14619 0.05139 -0.17327 0.05787 C -0.20035 0.06412 -0.22987 0.04537 -0.22987 0.04537 L -0.22987 0.04537 " pathEditMode="relative" ptsTypes="AAAAA">
                                      <p:cBhvr>
                                        <p:cTn id="74" dur="2000" fill="hold"/>
                                        <p:tgtEl>
                                          <p:spTgt spid="9"/>
                                        </p:tgtEl>
                                        <p:attrNameLst>
                                          <p:attrName>ppt_x</p:attrName>
                                          <p:attrName>ppt_y</p:attrName>
                                        </p:attrNameLst>
                                      </p:cBhvr>
                                    </p:animMotion>
                                  </p:childTnLst>
                                </p:cTn>
                              </p:par>
                            </p:childTnLst>
                          </p:cTn>
                        </p:par>
                        <p:par>
                          <p:cTn id="75" fill="hold">
                            <p:stCondLst>
                              <p:cond delay="22000"/>
                            </p:stCondLst>
                            <p:childTnLst>
                              <p:par>
                                <p:cTn id="76" presetID="3" presetClass="entr" presetSubtype="10" fill="hold" grpId="0" nodeType="after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blinds(horizontal)">
                                      <p:cBhvr>
                                        <p:cTn id="78" dur="500"/>
                                        <p:tgtEl>
                                          <p:spTgt spid="24"/>
                                        </p:tgtEl>
                                      </p:cBhvr>
                                    </p:animEffect>
                                  </p:childTnLst>
                                </p:cTn>
                              </p:par>
                            </p:childTnLst>
                          </p:cTn>
                        </p:par>
                        <p:par>
                          <p:cTn id="79" fill="hold">
                            <p:stCondLst>
                              <p:cond delay="22500"/>
                            </p:stCondLst>
                            <p:childTnLst>
                              <p:par>
                                <p:cTn id="80" presetID="1" presetClass="entr" presetSubtype="0" fill="hold" nodeType="afterEffect">
                                  <p:stCondLst>
                                    <p:cond delay="0"/>
                                  </p:stCondLst>
                                  <p:childTnLst>
                                    <p:set>
                                      <p:cBhvr>
                                        <p:cTn id="8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4333" y="2230680"/>
            <a:ext cx="2057400" cy="2835354"/>
          </a:xfrm>
          <a:prstGeom prst="rect">
            <a:avLst/>
          </a:prstGeom>
        </p:spPr>
      </p:pic>
      <p:sp>
        <p:nvSpPr>
          <p:cNvPr id="5" name="TextBox 4"/>
          <p:cNvSpPr txBox="1"/>
          <p:nvPr/>
        </p:nvSpPr>
        <p:spPr>
          <a:xfrm>
            <a:off x="25416" y="1584349"/>
            <a:ext cx="2443367" cy="646331"/>
          </a:xfrm>
          <a:prstGeom prst="rect">
            <a:avLst/>
          </a:prstGeom>
          <a:noFill/>
        </p:spPr>
        <p:txBody>
          <a:bodyPr wrap="square" rtlCol="0">
            <a:spAutoFit/>
          </a:bodyPr>
          <a:lstStyle/>
          <a:p>
            <a:r>
              <a:rPr lang="en-US" dirty="0" smtClean="0"/>
              <a:t>Bhang use in India begins around 2000 BCE</a:t>
            </a: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84797" y="2982257"/>
            <a:ext cx="1810227" cy="2486148"/>
          </a:xfrm>
          <a:prstGeom prst="rect">
            <a:avLst/>
          </a:prstGeom>
        </p:spPr>
      </p:pic>
      <p:sp>
        <p:nvSpPr>
          <p:cNvPr id="9" name="Rectangle 8"/>
          <p:cNvSpPr/>
          <p:nvPr/>
        </p:nvSpPr>
        <p:spPr>
          <a:xfrm>
            <a:off x="2671636" y="2221597"/>
            <a:ext cx="3487813" cy="1477328"/>
          </a:xfrm>
          <a:prstGeom prst="rect">
            <a:avLst/>
          </a:prstGeom>
        </p:spPr>
        <p:txBody>
          <a:bodyPr wrap="square">
            <a:spAutoFit/>
          </a:bodyPr>
          <a:lstStyle/>
          <a:p>
            <a:r>
              <a:rPr lang="en-US"/>
              <a:t>A</a:t>
            </a:r>
            <a:r>
              <a:rPr lang="en-US" smtClean="0"/>
              <a:t>pothecary </a:t>
            </a:r>
            <a:r>
              <a:rPr lang="en-US" dirty="0" smtClean="0"/>
              <a:t>jar from Egypt around 1500 BCE </a:t>
            </a:r>
            <a:r>
              <a:rPr lang="en-US" dirty="0"/>
              <a:t>contained traces of </a:t>
            </a:r>
            <a:r>
              <a:rPr lang="en-US" dirty="0" smtClean="0"/>
              <a:t>cannabis </a:t>
            </a:r>
            <a:r>
              <a:rPr lang="en-US" dirty="0"/>
              <a:t/>
            </a:r>
            <a:br>
              <a:rPr lang="en-US" dirty="0"/>
            </a:br>
            <a:r>
              <a:rPr lang="en-US" dirty="0"/>
              <a:t/>
            </a:r>
            <a:br>
              <a:rPr lang="en-US" dirty="0"/>
            </a:br>
            <a:endParaRPr lang="en-US" dirty="0"/>
          </a:p>
        </p:txBody>
      </p:sp>
      <p:sp>
        <p:nvSpPr>
          <p:cNvPr id="10" name="TextBox 9"/>
          <p:cNvSpPr txBox="1"/>
          <p:nvPr/>
        </p:nvSpPr>
        <p:spPr>
          <a:xfrm>
            <a:off x="25416" y="56665"/>
            <a:ext cx="4114800" cy="830997"/>
          </a:xfrm>
          <a:prstGeom prst="rect">
            <a:avLst/>
          </a:prstGeom>
          <a:noFill/>
        </p:spPr>
        <p:txBody>
          <a:bodyPr wrap="square" rtlCol="0">
            <a:spAutoFit/>
          </a:bodyPr>
          <a:lstStyle/>
          <a:p>
            <a:r>
              <a:rPr lang="en-US" sz="2400" b="1" dirty="0" smtClean="0"/>
              <a:t>So what was cannabis used for?</a:t>
            </a:r>
            <a:endParaRPr lang="en-US" sz="2400" b="1" dirty="0"/>
          </a:p>
        </p:txBody>
      </p:sp>
      <p:sp>
        <p:nvSpPr>
          <p:cNvPr id="16" name="Rectangle 15"/>
          <p:cNvSpPr/>
          <p:nvPr/>
        </p:nvSpPr>
        <p:spPr>
          <a:xfrm>
            <a:off x="148347" y="5112200"/>
            <a:ext cx="2053386" cy="1200329"/>
          </a:xfrm>
          <a:prstGeom prst="rect">
            <a:avLst/>
          </a:prstGeom>
        </p:spPr>
        <p:txBody>
          <a:bodyPr wrap="square">
            <a:spAutoFit/>
          </a:bodyPr>
          <a:lstStyle/>
          <a:p>
            <a:r>
              <a:rPr lang="en-US" dirty="0"/>
              <a:t>made of milk and marijuana</a:t>
            </a:r>
            <a:r>
              <a:rPr lang="en-US" b="1" dirty="0"/>
              <a:t> </a:t>
            </a:r>
            <a:r>
              <a:rPr lang="en-US" dirty="0" smtClean="0"/>
              <a:t>it was used </a:t>
            </a:r>
            <a:r>
              <a:rPr lang="en-US" dirty="0"/>
              <a:t>as </a:t>
            </a:r>
            <a:r>
              <a:rPr lang="en-US" b="1" dirty="0"/>
              <a:t>anesthetic or anti-phlegmatic</a:t>
            </a:r>
            <a:r>
              <a:rPr lang="en-US" dirty="0"/>
              <a:t>.</a:t>
            </a:r>
          </a:p>
        </p:txBody>
      </p:sp>
      <p:sp>
        <p:nvSpPr>
          <p:cNvPr id="18" name="Rectangle 17"/>
          <p:cNvSpPr/>
          <p:nvPr/>
        </p:nvSpPr>
        <p:spPr>
          <a:xfrm>
            <a:off x="2918862" y="5575300"/>
            <a:ext cx="3667125" cy="923330"/>
          </a:xfrm>
          <a:prstGeom prst="rect">
            <a:avLst/>
          </a:prstGeom>
        </p:spPr>
        <p:txBody>
          <a:bodyPr wrap="square">
            <a:spAutoFit/>
          </a:bodyPr>
          <a:lstStyle/>
          <a:p>
            <a:r>
              <a:rPr lang="en-US" dirty="0" smtClean="0"/>
              <a:t>Egyptians </a:t>
            </a:r>
            <a:r>
              <a:rPr lang="en-US" dirty="0"/>
              <a:t>Use Cannabis for </a:t>
            </a:r>
            <a:r>
              <a:rPr lang="en-US" b="1" dirty="0"/>
              <a:t>Glaucoma, Inflammation, and Enemas</a:t>
            </a:r>
          </a:p>
        </p:txBody>
      </p:sp>
      <p:pic>
        <p:nvPicPr>
          <p:cNvPr id="22" name="Picture 2" descr="http://upload.wikimedia.org/wikipedia/commons/thumb/5/5f/Cannabissativadior.jpg/640px-Cannabissativadior.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29352" y="3184069"/>
            <a:ext cx="2028825" cy="2391231"/>
          </a:xfrm>
          <a:prstGeom prst="rect">
            <a:avLst/>
          </a:prstGeom>
          <a:noFill/>
        </p:spPr>
      </p:pic>
      <p:sp>
        <p:nvSpPr>
          <p:cNvPr id="23" name="Rectangle 22"/>
          <p:cNvSpPr/>
          <p:nvPr/>
        </p:nvSpPr>
        <p:spPr>
          <a:xfrm>
            <a:off x="6318042" y="1933040"/>
            <a:ext cx="2651444" cy="1200329"/>
          </a:xfrm>
          <a:prstGeom prst="rect">
            <a:avLst/>
          </a:prstGeom>
        </p:spPr>
        <p:txBody>
          <a:bodyPr wrap="square">
            <a:spAutoFit/>
          </a:bodyPr>
          <a:lstStyle/>
          <a:p>
            <a:r>
              <a:rPr lang="en-US" dirty="0" smtClean="0"/>
              <a:t>70 CE </a:t>
            </a:r>
            <a:r>
              <a:rPr lang="en-US" dirty="0" err="1" smtClean="0"/>
              <a:t>Dioscorides</a:t>
            </a:r>
            <a:r>
              <a:rPr lang="en-US" dirty="0"/>
              <a:t>, a physician in Nero’s army, lists medical marijuana in his Pharmacopoeia. </a:t>
            </a:r>
          </a:p>
        </p:txBody>
      </p:sp>
      <p:sp>
        <p:nvSpPr>
          <p:cNvPr id="24" name="Rectangle 23"/>
          <p:cNvSpPr/>
          <p:nvPr/>
        </p:nvSpPr>
        <p:spPr>
          <a:xfrm>
            <a:off x="6351379" y="5626000"/>
            <a:ext cx="2667000" cy="923330"/>
          </a:xfrm>
          <a:prstGeom prst="rect">
            <a:avLst/>
          </a:prstGeom>
        </p:spPr>
        <p:txBody>
          <a:bodyPr wrap="square">
            <a:spAutoFit/>
          </a:bodyPr>
          <a:lstStyle/>
          <a:p>
            <a:r>
              <a:rPr lang="en-US" b="1" dirty="0" smtClean="0"/>
              <a:t>He suggested </a:t>
            </a:r>
            <a:r>
              <a:rPr lang="en-US" b="1" dirty="0"/>
              <a:t>using cannabis to treat earache and to suppress lust.</a:t>
            </a:r>
          </a:p>
        </p:txBody>
      </p:sp>
      <p:sp>
        <p:nvSpPr>
          <p:cNvPr id="25" name="Rectangle 24"/>
          <p:cNvSpPr/>
          <p:nvPr/>
        </p:nvSpPr>
        <p:spPr>
          <a:xfrm>
            <a:off x="4102559" y="348817"/>
            <a:ext cx="5084725" cy="1477328"/>
          </a:xfrm>
          <a:prstGeom prst="rect">
            <a:avLst/>
          </a:prstGeom>
        </p:spPr>
        <p:txBody>
          <a:bodyPr wrap="square">
            <a:spAutoFit/>
          </a:bodyPr>
          <a:lstStyle/>
          <a:p>
            <a:r>
              <a:rPr lang="en-US" dirty="0" err="1" smtClean="0"/>
              <a:t>Shennong</a:t>
            </a:r>
            <a:r>
              <a:rPr lang="en-US" dirty="0" smtClean="0"/>
              <a:t> reportedly recommended the use of marijuana, or “ma” as it was referred to, for over a hundred different ailments including </a:t>
            </a:r>
            <a:r>
              <a:rPr lang="en-US" b="1" dirty="0" smtClean="0"/>
              <a:t>female weakness, gout, rheumatism, malaria, constipation and even absent-mindedness.</a:t>
            </a:r>
            <a:endParaRPr lang="en-US" b="1" dirty="0"/>
          </a:p>
        </p:txBody>
      </p:sp>
      <p:pic>
        <p:nvPicPr>
          <p:cNvPr id="26" name="Picture 2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80566" y="704869"/>
            <a:ext cx="1217230" cy="1174724"/>
          </a:xfrm>
          <a:prstGeom prst="rect">
            <a:avLst/>
          </a:prstGeom>
        </p:spPr>
      </p:pic>
    </p:spTree>
    <p:extLst>
      <p:ext uri="{BB962C8B-B14F-4D97-AF65-F5344CB8AC3E}">
        <p14:creationId xmlns:p14="http://schemas.microsoft.com/office/powerpoint/2010/main" val="140382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2494" y="1269344"/>
            <a:ext cx="3375821" cy="2845455"/>
          </a:xfrm>
          <a:prstGeom prst="rect">
            <a:avLst/>
          </a:prstGeom>
        </p:spPr>
      </p:pic>
      <p:sp>
        <p:nvSpPr>
          <p:cNvPr id="7" name="Rectangle 6"/>
          <p:cNvSpPr/>
          <p:nvPr/>
        </p:nvSpPr>
        <p:spPr>
          <a:xfrm>
            <a:off x="172494" y="4215695"/>
            <a:ext cx="4572000" cy="1200329"/>
          </a:xfrm>
          <a:prstGeom prst="rect">
            <a:avLst/>
          </a:prstGeom>
        </p:spPr>
        <p:txBody>
          <a:bodyPr>
            <a:spAutoFit/>
          </a:bodyPr>
          <a:lstStyle/>
          <a:p>
            <a:r>
              <a:rPr lang="en-US" dirty="0"/>
              <a:t>The famous Greek historian Plutarch speaks of the Thracian use of hemp and cannabis–as does Pliny the elder in in his “Natural History” written in the first century AD.</a:t>
            </a:r>
          </a:p>
        </p:txBody>
      </p:sp>
      <p:sp>
        <p:nvSpPr>
          <p:cNvPr id="3" name="Rectangle 2"/>
          <p:cNvSpPr/>
          <p:nvPr/>
        </p:nvSpPr>
        <p:spPr>
          <a:xfrm>
            <a:off x="120774" y="170525"/>
            <a:ext cx="3048000" cy="923330"/>
          </a:xfrm>
          <a:prstGeom prst="rect">
            <a:avLst/>
          </a:prstGeom>
        </p:spPr>
        <p:txBody>
          <a:bodyPr wrap="square">
            <a:spAutoFit/>
          </a:bodyPr>
          <a:lstStyle/>
          <a:p>
            <a:r>
              <a:rPr lang="en-US" dirty="0"/>
              <a:t>In ancient Greece, cannabis is used as a remedy for </a:t>
            </a:r>
            <a:r>
              <a:rPr lang="en-US" b="1" dirty="0"/>
              <a:t>earache, edema, and inflammation. </a:t>
            </a:r>
          </a:p>
        </p:txBody>
      </p:sp>
      <p:sp>
        <p:nvSpPr>
          <p:cNvPr id="14" name="TextBox 13"/>
          <p:cNvSpPr txBox="1"/>
          <p:nvPr/>
        </p:nvSpPr>
        <p:spPr>
          <a:xfrm>
            <a:off x="4572000" y="5382687"/>
            <a:ext cx="4572000" cy="1477328"/>
          </a:xfrm>
          <a:prstGeom prst="rect">
            <a:avLst/>
          </a:prstGeom>
          <a:noFill/>
        </p:spPr>
        <p:txBody>
          <a:bodyPr wrap="square" rtlCol="0">
            <a:spAutoFit/>
          </a:bodyPr>
          <a:lstStyle/>
          <a:p>
            <a:r>
              <a:rPr lang="en-US" dirty="0" smtClean="0"/>
              <a:t>Published in 1633 by John </a:t>
            </a:r>
            <a:r>
              <a:rPr lang="en-US" dirty="0" err="1" smtClean="0"/>
              <a:t>Gerarde</a:t>
            </a:r>
            <a:r>
              <a:rPr lang="en-US" dirty="0" smtClean="0"/>
              <a:t> the </a:t>
            </a:r>
            <a:r>
              <a:rPr lang="en-US" dirty="0" err="1" smtClean="0"/>
              <a:t>Herball</a:t>
            </a:r>
            <a:r>
              <a:rPr lang="en-US" dirty="0" smtClean="0"/>
              <a:t> describes a confusing amount of cannabis plants and their potential </a:t>
            </a:r>
            <a:r>
              <a:rPr lang="en-US" dirty="0" err="1" smtClean="0"/>
              <a:t>theraputic</a:t>
            </a:r>
            <a:r>
              <a:rPr lang="en-US" dirty="0" smtClean="0"/>
              <a:t> uses including using </a:t>
            </a:r>
            <a:r>
              <a:rPr lang="en-US" dirty="0"/>
              <a:t>Cannabis to Treat </a:t>
            </a:r>
            <a:r>
              <a:rPr lang="en-US" b="1" dirty="0"/>
              <a:t>Depression</a:t>
            </a:r>
            <a:endParaRPr lang="en-US" dirty="0"/>
          </a:p>
          <a:p>
            <a:endParaRPr lang="en-US" dirty="0"/>
          </a:p>
        </p:txBody>
      </p:sp>
      <p:pic>
        <p:nvPicPr>
          <p:cNvPr id="15" name="Picture 14"/>
          <p:cNvPicPr>
            <a:picLocks noChangeAspect="1"/>
          </p:cNvPicPr>
          <p:nvPr/>
        </p:nvPicPr>
        <p:blipFill>
          <a:blip r:embed="rId4"/>
          <a:stretch>
            <a:fillRect/>
          </a:stretch>
        </p:blipFill>
        <p:spPr>
          <a:xfrm>
            <a:off x="5105400" y="993420"/>
            <a:ext cx="3743975" cy="4286680"/>
          </a:xfrm>
          <a:prstGeom prst="rect">
            <a:avLst/>
          </a:prstGeom>
        </p:spPr>
      </p:pic>
    </p:spTree>
    <p:extLst>
      <p:ext uri="{BB962C8B-B14F-4D97-AF65-F5344CB8AC3E}">
        <p14:creationId xmlns:p14="http://schemas.microsoft.com/office/powerpoint/2010/main" val="6309876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2437" y="3769414"/>
            <a:ext cx="4572000" cy="646331"/>
          </a:xfrm>
          <a:prstGeom prst="rect">
            <a:avLst/>
          </a:prstGeom>
        </p:spPr>
        <p:txBody>
          <a:bodyPr>
            <a:spAutoFit/>
          </a:bodyPr>
          <a:lstStyle/>
          <a:p>
            <a:r>
              <a:rPr lang="en-US" dirty="0"/>
              <a:t>1213 BC - Egyptians Use Cannabis for </a:t>
            </a:r>
            <a:r>
              <a:rPr lang="en-US" b="1" dirty="0"/>
              <a:t>Glaucoma, Inflammation, and Enemas</a:t>
            </a:r>
          </a:p>
        </p:txBody>
      </p:sp>
      <p:sp>
        <p:nvSpPr>
          <p:cNvPr id="7" name="Rectangle 6"/>
          <p:cNvSpPr/>
          <p:nvPr/>
        </p:nvSpPr>
        <p:spPr>
          <a:xfrm>
            <a:off x="442912" y="4711717"/>
            <a:ext cx="4572000" cy="646331"/>
          </a:xfrm>
          <a:prstGeom prst="rect">
            <a:avLst/>
          </a:prstGeom>
        </p:spPr>
        <p:txBody>
          <a:bodyPr>
            <a:spAutoFit/>
          </a:bodyPr>
          <a:lstStyle/>
          <a:p>
            <a:r>
              <a:rPr lang="en-US" dirty="0"/>
              <a:t>1000 BC - Bhang, a Drink of Cannabis and Milk, Is Used in India as an </a:t>
            </a:r>
            <a:r>
              <a:rPr lang="en-US" b="1" dirty="0"/>
              <a:t>Anesthetic</a:t>
            </a:r>
          </a:p>
        </p:txBody>
      </p:sp>
      <p:sp>
        <p:nvSpPr>
          <p:cNvPr id="8" name="Rectangle 7"/>
          <p:cNvSpPr/>
          <p:nvPr/>
        </p:nvSpPr>
        <p:spPr>
          <a:xfrm>
            <a:off x="452437" y="5638800"/>
            <a:ext cx="4572000" cy="646331"/>
          </a:xfrm>
          <a:prstGeom prst="rect">
            <a:avLst/>
          </a:prstGeom>
        </p:spPr>
        <p:txBody>
          <a:bodyPr>
            <a:spAutoFit/>
          </a:bodyPr>
          <a:lstStyle/>
          <a:p>
            <a:r>
              <a:rPr lang="en-US" dirty="0"/>
              <a:t>600 BC - Indian Medicine Treatise Cites Cannabis as a </a:t>
            </a:r>
            <a:r>
              <a:rPr lang="en-US" b="1" dirty="0"/>
              <a:t>Cure for Leprosy</a:t>
            </a:r>
          </a:p>
        </p:txBody>
      </p:sp>
      <p:sp>
        <p:nvSpPr>
          <p:cNvPr id="9" name="Rectangle 8"/>
          <p:cNvSpPr/>
          <p:nvPr/>
        </p:nvSpPr>
        <p:spPr>
          <a:xfrm>
            <a:off x="5267325" y="332354"/>
            <a:ext cx="4038600" cy="1535338"/>
          </a:xfrm>
          <a:prstGeom prst="rect">
            <a:avLst/>
          </a:prstGeom>
        </p:spPr>
        <p:txBody>
          <a:bodyPr wrap="square">
            <a:spAutoFit/>
          </a:bodyPr>
          <a:lstStyle/>
          <a:p>
            <a:r>
              <a:rPr lang="en-US" dirty="0"/>
              <a:t>200 BC - Medical Cannabis Used in Ancient Greece</a:t>
            </a:r>
          </a:p>
          <a:p>
            <a:r>
              <a:rPr lang="en-US" dirty="0"/>
              <a:t>In ancient Greece, cannabis is used as a remedy for </a:t>
            </a:r>
            <a:r>
              <a:rPr lang="en-US" b="1" dirty="0"/>
              <a:t>earache, edema, and inflammation. </a:t>
            </a:r>
          </a:p>
        </p:txBody>
      </p:sp>
      <p:sp>
        <p:nvSpPr>
          <p:cNvPr id="11" name="Rectangle 10"/>
          <p:cNvSpPr/>
          <p:nvPr/>
        </p:nvSpPr>
        <p:spPr>
          <a:xfrm>
            <a:off x="5295900" y="2053789"/>
            <a:ext cx="3962400" cy="923330"/>
          </a:xfrm>
          <a:prstGeom prst="rect">
            <a:avLst/>
          </a:prstGeom>
        </p:spPr>
        <p:txBody>
          <a:bodyPr wrap="square">
            <a:spAutoFit/>
          </a:bodyPr>
          <a:lstStyle/>
          <a:p>
            <a:r>
              <a:rPr lang="en-US" dirty="0"/>
              <a:t>70 - Roman Medical Text Cites Cannabis to Treat </a:t>
            </a:r>
            <a:r>
              <a:rPr lang="en-US" b="1" dirty="0"/>
              <a:t>Earaches and Suppress Sexual Longing</a:t>
            </a:r>
          </a:p>
        </p:txBody>
      </p:sp>
      <p:sp>
        <p:nvSpPr>
          <p:cNvPr id="12" name="Rectangle 11"/>
          <p:cNvSpPr/>
          <p:nvPr/>
        </p:nvSpPr>
        <p:spPr>
          <a:xfrm>
            <a:off x="5295900" y="3143989"/>
            <a:ext cx="3657600" cy="646331"/>
          </a:xfrm>
          <a:prstGeom prst="rect">
            <a:avLst/>
          </a:prstGeom>
        </p:spPr>
        <p:txBody>
          <a:bodyPr wrap="square">
            <a:spAutoFit/>
          </a:bodyPr>
          <a:lstStyle/>
          <a:p>
            <a:r>
              <a:rPr lang="en-US" dirty="0"/>
              <a:t>1500 - Muslim Doctors Use Marijuana to </a:t>
            </a:r>
            <a:r>
              <a:rPr lang="en-US" b="1" dirty="0"/>
              <a:t>Reduce Sexuality</a:t>
            </a:r>
          </a:p>
        </p:txBody>
      </p:sp>
      <p:sp>
        <p:nvSpPr>
          <p:cNvPr id="13" name="Rectangle 12"/>
          <p:cNvSpPr/>
          <p:nvPr/>
        </p:nvSpPr>
        <p:spPr>
          <a:xfrm>
            <a:off x="5295900" y="3995973"/>
            <a:ext cx="3124200" cy="923330"/>
          </a:xfrm>
          <a:prstGeom prst="rect">
            <a:avLst/>
          </a:prstGeom>
        </p:spPr>
        <p:txBody>
          <a:bodyPr wrap="square">
            <a:spAutoFit/>
          </a:bodyPr>
          <a:lstStyle/>
          <a:p>
            <a:r>
              <a:rPr lang="en-US" dirty="0"/>
              <a:t>1621 - Popular English Mental Health Book Recommends Cannabis to Treat </a:t>
            </a:r>
            <a:r>
              <a:rPr lang="en-US" b="1" dirty="0"/>
              <a:t>Depression</a:t>
            </a:r>
          </a:p>
        </p:txBody>
      </p:sp>
      <p:sp>
        <p:nvSpPr>
          <p:cNvPr id="14" name="Rectangle 13"/>
          <p:cNvSpPr/>
          <p:nvPr/>
        </p:nvSpPr>
        <p:spPr>
          <a:xfrm>
            <a:off x="5295900" y="5105400"/>
            <a:ext cx="3124200" cy="1477328"/>
          </a:xfrm>
          <a:prstGeom prst="rect">
            <a:avLst/>
          </a:prstGeom>
        </p:spPr>
        <p:txBody>
          <a:bodyPr wrap="square">
            <a:spAutoFit/>
          </a:bodyPr>
          <a:lstStyle/>
          <a:p>
            <a:r>
              <a:rPr lang="en-US" dirty="0"/>
              <a:t>1840 - Medical Marijuana Comes to United Kingdom via William O'Shaughnessy and Reportedly Used by Queen Victoria for </a:t>
            </a:r>
            <a:r>
              <a:rPr lang="en-US" b="1" dirty="0"/>
              <a:t>Menstrual Cramps</a:t>
            </a:r>
          </a:p>
        </p:txBody>
      </p:sp>
      <p:sp>
        <p:nvSpPr>
          <p:cNvPr id="20" name="Rectangle 19"/>
          <p:cNvSpPr/>
          <p:nvPr/>
        </p:nvSpPr>
        <p:spPr>
          <a:xfrm>
            <a:off x="428624" y="2301486"/>
            <a:ext cx="4572000" cy="1366528"/>
          </a:xfrm>
          <a:prstGeom prst="rect">
            <a:avLst/>
          </a:prstGeom>
        </p:spPr>
        <p:txBody>
          <a:bodyPr>
            <a:spAutoFit/>
          </a:bodyPr>
          <a:lstStyle/>
          <a:p>
            <a:pPr>
              <a:lnSpc>
                <a:spcPct val="115000"/>
              </a:lnSpc>
              <a:spcAft>
                <a:spcPts val="1000"/>
              </a:spcAft>
            </a:pPr>
            <a:r>
              <a:rPr lang="en-US" dirty="0" smtClean="0">
                <a:latin typeface="Calibri" charset="0"/>
                <a:ea typeface="Calibri" charset="0"/>
                <a:cs typeface="Times New Roman" charset="0"/>
              </a:rPr>
              <a:t>2700 BCE (reportedly) Cannabis was </a:t>
            </a:r>
            <a:r>
              <a:rPr lang="en-US" dirty="0">
                <a:latin typeface="Calibri" charset="0"/>
                <a:ea typeface="Calibri" charset="0"/>
                <a:cs typeface="Times New Roman" charset="0"/>
              </a:rPr>
              <a:t>referred to, for over a hundred different ailments including </a:t>
            </a:r>
            <a:r>
              <a:rPr lang="en-US" b="1" dirty="0">
                <a:latin typeface="Calibri" charset="0"/>
                <a:ea typeface="Calibri" charset="0"/>
                <a:cs typeface="Times New Roman" charset="0"/>
              </a:rPr>
              <a:t>female weakness, gout, rheumatism, malaria, constipation and </a:t>
            </a:r>
            <a:r>
              <a:rPr lang="en-US" b="1" dirty="0" smtClean="0">
                <a:latin typeface="Calibri" charset="0"/>
                <a:ea typeface="Calibri" charset="0"/>
                <a:cs typeface="Times New Roman" charset="0"/>
              </a:rPr>
              <a:t>absent-mindedness</a:t>
            </a:r>
            <a:r>
              <a:rPr lang="en-US" b="1" dirty="0">
                <a:latin typeface="Calibri" charset="0"/>
                <a:ea typeface="Calibri" charset="0"/>
                <a:cs typeface="Times New Roman" charset="0"/>
              </a:rPr>
              <a:t>.</a:t>
            </a:r>
            <a:endParaRPr lang="en-US" b="1" dirty="0">
              <a:effectLst/>
              <a:latin typeface="Calibri" charset="0"/>
              <a:ea typeface="Calibri" charset="0"/>
              <a:cs typeface="Times New Roman" charset="0"/>
            </a:endParaRPr>
          </a:p>
        </p:txBody>
      </p:sp>
      <p:sp>
        <p:nvSpPr>
          <p:cNvPr id="21" name="TextBox 20"/>
          <p:cNvSpPr txBox="1"/>
          <p:nvPr/>
        </p:nvSpPr>
        <p:spPr>
          <a:xfrm>
            <a:off x="185736" y="101521"/>
            <a:ext cx="5057776" cy="461665"/>
          </a:xfrm>
          <a:prstGeom prst="rect">
            <a:avLst/>
          </a:prstGeom>
          <a:noFill/>
        </p:spPr>
        <p:txBody>
          <a:bodyPr wrap="square" rtlCol="0">
            <a:spAutoFit/>
          </a:bodyPr>
          <a:lstStyle/>
          <a:p>
            <a:r>
              <a:rPr lang="en-US" sz="2400" b="1" dirty="0" smtClean="0"/>
              <a:t>The long history of </a:t>
            </a:r>
            <a:r>
              <a:rPr lang="en-US" sz="2400" b="1" smtClean="0"/>
              <a:t>medical marijuana</a:t>
            </a:r>
            <a:endParaRPr lang="en-US" sz="2400" b="1"/>
          </a:p>
        </p:txBody>
      </p:sp>
      <p:pic>
        <p:nvPicPr>
          <p:cNvPr id="22" name="Picture 2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71600" y="658298"/>
            <a:ext cx="2416453" cy="1643188"/>
          </a:xfrm>
          <a:prstGeom prst="rect">
            <a:avLst/>
          </a:prstGeom>
        </p:spPr>
      </p:pic>
    </p:spTree>
    <p:extLst>
      <p:ext uri="{BB962C8B-B14F-4D97-AF65-F5344CB8AC3E}">
        <p14:creationId xmlns:p14="http://schemas.microsoft.com/office/powerpoint/2010/main" val="665059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551788"/>
            <a:ext cx="4572000" cy="1754326"/>
          </a:xfrm>
          <a:prstGeom prst="rect">
            <a:avLst/>
          </a:prstGeom>
        </p:spPr>
        <p:txBody>
          <a:bodyPr>
            <a:spAutoFit/>
          </a:bodyPr>
          <a:lstStyle/>
          <a:p>
            <a:r>
              <a:rPr lang="en-US" dirty="0" smtClean="0">
                <a:latin typeface="Times New Roman" charset="0"/>
                <a:ea typeface="Times New Roman" charset="0"/>
              </a:rPr>
              <a:t>“The </a:t>
            </a:r>
            <a:r>
              <a:rPr lang="en-US" dirty="0">
                <a:latin typeface="Times New Roman" charset="0"/>
                <a:ea typeface="Times New Roman" charset="0"/>
              </a:rPr>
              <a:t>Scythians take cannabis seeds, crawl in under the felt blankets, and throw the seeds on to the glowing stones. The seeds then emit dense smoke and fumes, much more than any </a:t>
            </a:r>
            <a:r>
              <a:rPr lang="en-US" dirty="0" smtClean="0">
                <a:latin typeface="Times New Roman" charset="0"/>
                <a:ea typeface="Times New Roman" charset="0"/>
              </a:rPr>
              <a:t>vapor-bath </a:t>
            </a:r>
            <a:r>
              <a:rPr lang="en-US" dirty="0">
                <a:latin typeface="Times New Roman" charset="0"/>
                <a:ea typeface="Times New Roman" charset="0"/>
              </a:rPr>
              <a:t>in Greece. The Scythians shriek with delight at the fumes.”</a:t>
            </a:r>
            <a:r>
              <a:rPr lang="en-US" dirty="0"/>
              <a:t> </a:t>
            </a:r>
          </a:p>
        </p:txBody>
      </p:sp>
      <p:sp>
        <p:nvSpPr>
          <p:cNvPr id="7" name="TextBox 6"/>
          <p:cNvSpPr txBox="1"/>
          <p:nvPr/>
        </p:nvSpPr>
        <p:spPr>
          <a:xfrm>
            <a:off x="228600" y="304800"/>
            <a:ext cx="5257800" cy="461665"/>
          </a:xfrm>
          <a:prstGeom prst="rect">
            <a:avLst/>
          </a:prstGeom>
          <a:noFill/>
        </p:spPr>
        <p:txBody>
          <a:bodyPr wrap="square" rtlCol="0">
            <a:spAutoFit/>
          </a:bodyPr>
          <a:lstStyle/>
          <a:p>
            <a:r>
              <a:rPr lang="en-US" sz="2400" b="1" dirty="0" smtClean="0"/>
              <a:t>What did people think of cannabis use?</a:t>
            </a:r>
            <a:endParaRPr lang="en-US" sz="2400" b="1" dirty="0"/>
          </a:p>
        </p:txBody>
      </p:sp>
      <p:pic>
        <p:nvPicPr>
          <p:cNvPr id="9" name="Picture 8"/>
          <p:cNvPicPr>
            <a:picLocks noChangeAspect="1"/>
          </p:cNvPicPr>
          <p:nvPr/>
        </p:nvPicPr>
        <p:blipFill>
          <a:blip r:embed="rId2"/>
          <a:stretch>
            <a:fillRect/>
          </a:stretch>
        </p:blipFill>
        <p:spPr>
          <a:xfrm>
            <a:off x="6324600" y="1315364"/>
            <a:ext cx="2271029" cy="3156346"/>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1886541"/>
            <a:ext cx="2514600" cy="2514600"/>
          </a:xfrm>
          <a:prstGeom prst="rect">
            <a:avLst/>
          </a:prstGeom>
        </p:spPr>
      </p:pic>
      <p:sp>
        <p:nvSpPr>
          <p:cNvPr id="11" name="Rectangle 10"/>
          <p:cNvSpPr/>
          <p:nvPr/>
        </p:nvSpPr>
        <p:spPr>
          <a:xfrm>
            <a:off x="228600" y="948924"/>
            <a:ext cx="4572000" cy="923330"/>
          </a:xfrm>
          <a:prstGeom prst="rect">
            <a:avLst/>
          </a:prstGeom>
        </p:spPr>
        <p:txBody>
          <a:bodyPr>
            <a:spAutoFit/>
          </a:bodyPr>
          <a:lstStyle/>
          <a:p>
            <a:r>
              <a:rPr lang="en-US" dirty="0">
                <a:latin typeface="Times New Roman" charset="0"/>
                <a:ea typeface="Times New Roman" charset="0"/>
              </a:rPr>
              <a:t>Greek historian Herodotus wrote detailed accounts of Scythian </a:t>
            </a:r>
            <a:r>
              <a:rPr lang="en-US" dirty="0" smtClean="0">
                <a:latin typeface="Times New Roman" charset="0"/>
                <a:ea typeface="Times New Roman" charset="0"/>
              </a:rPr>
              <a:t>vapor </a:t>
            </a:r>
            <a:r>
              <a:rPr lang="en-US" dirty="0">
                <a:latin typeface="Times New Roman" charset="0"/>
                <a:ea typeface="Times New Roman" charset="0"/>
              </a:rPr>
              <a:t>hotbox rituals around 450 BCE. </a:t>
            </a:r>
            <a:endParaRPr lang="en-US" dirty="0"/>
          </a:p>
        </p:txBody>
      </p:sp>
      <p:sp>
        <p:nvSpPr>
          <p:cNvPr id="12" name="Rectangle 11"/>
          <p:cNvSpPr/>
          <p:nvPr/>
        </p:nvSpPr>
        <p:spPr>
          <a:xfrm>
            <a:off x="5867400" y="304800"/>
            <a:ext cx="3657600" cy="923330"/>
          </a:xfrm>
          <a:prstGeom prst="rect">
            <a:avLst/>
          </a:prstGeom>
        </p:spPr>
        <p:txBody>
          <a:bodyPr wrap="square">
            <a:spAutoFit/>
          </a:bodyPr>
          <a:lstStyle/>
          <a:p>
            <a:r>
              <a:rPr lang="en-US" dirty="0" smtClean="0">
                <a:latin typeface="Times New Roman" charset="0"/>
                <a:ea typeface="Times New Roman" charset="0"/>
              </a:rPr>
              <a:t>1200 CE: Hashish </a:t>
            </a:r>
            <a:r>
              <a:rPr lang="en-US" dirty="0">
                <a:latin typeface="Times New Roman" charset="0"/>
                <a:ea typeface="Times New Roman" charset="0"/>
              </a:rPr>
              <a:t>figured prominently in several of the folk tales of </a:t>
            </a:r>
            <a:r>
              <a:rPr lang="en-US" dirty="0" smtClean="0">
                <a:latin typeface="Times New Roman" charset="0"/>
                <a:ea typeface="Times New Roman" charset="0"/>
              </a:rPr>
              <a:t>1001 nights</a:t>
            </a:r>
            <a:r>
              <a:rPr lang="en-US" dirty="0" smtClean="0"/>
              <a:t> </a:t>
            </a:r>
            <a:endParaRPr lang="en-US" dirty="0"/>
          </a:p>
        </p:txBody>
      </p:sp>
      <p:sp>
        <p:nvSpPr>
          <p:cNvPr id="13" name="Rectangle 12"/>
          <p:cNvSpPr/>
          <p:nvPr/>
        </p:nvSpPr>
        <p:spPr>
          <a:xfrm>
            <a:off x="5715000" y="4532738"/>
            <a:ext cx="3335790" cy="1754326"/>
          </a:xfrm>
          <a:prstGeom prst="rect">
            <a:avLst/>
          </a:prstGeom>
        </p:spPr>
        <p:txBody>
          <a:bodyPr wrap="square">
            <a:spAutoFit/>
          </a:bodyPr>
          <a:lstStyle/>
          <a:p>
            <a:r>
              <a:rPr lang="en-US" dirty="0" smtClean="0">
                <a:latin typeface="Times New Roman" charset="0"/>
                <a:ea typeface="Times New Roman" charset="0"/>
              </a:rPr>
              <a:t>In the story of  the</a:t>
            </a:r>
            <a:r>
              <a:rPr lang="en-US" dirty="0" smtClean="0">
                <a:solidFill>
                  <a:srgbClr val="0000FF"/>
                </a:solidFill>
                <a:latin typeface="Times New Roman" charset="0"/>
                <a:ea typeface="Times New Roman" charset="0"/>
              </a:rPr>
              <a:t> </a:t>
            </a:r>
            <a:r>
              <a:rPr lang="en-US" dirty="0" smtClean="0">
                <a:solidFill>
                  <a:srgbClr val="000000"/>
                </a:solidFill>
                <a:latin typeface="Times New Roman" charset="0"/>
                <a:ea typeface="Times New Roman" charset="0"/>
              </a:rPr>
              <a:t>Hashish </a:t>
            </a:r>
            <a:r>
              <a:rPr lang="en-US" dirty="0">
                <a:solidFill>
                  <a:srgbClr val="000000"/>
                </a:solidFill>
                <a:latin typeface="Times New Roman" charset="0"/>
                <a:ea typeface="Times New Roman" charset="0"/>
              </a:rPr>
              <a:t>Eater</a:t>
            </a:r>
            <a:r>
              <a:rPr lang="en-US" dirty="0">
                <a:latin typeface="Times New Roman" charset="0"/>
                <a:ea typeface="Times New Roman" charset="0"/>
              </a:rPr>
              <a:t> </a:t>
            </a:r>
            <a:r>
              <a:rPr lang="en-US" dirty="0" smtClean="0">
                <a:latin typeface="Times New Roman" charset="0"/>
                <a:ea typeface="Times New Roman" charset="0"/>
              </a:rPr>
              <a:t>a man </a:t>
            </a:r>
            <a:r>
              <a:rPr lang="en-US" dirty="0">
                <a:latin typeface="Times New Roman" charset="0"/>
                <a:ea typeface="Times New Roman" charset="0"/>
              </a:rPr>
              <a:t>eats </a:t>
            </a:r>
            <a:r>
              <a:rPr lang="en-US" dirty="0" smtClean="0">
                <a:latin typeface="Times New Roman" charset="0"/>
                <a:ea typeface="Times New Roman" charset="0"/>
              </a:rPr>
              <a:t>hashish, </a:t>
            </a:r>
            <a:r>
              <a:rPr lang="en-US" dirty="0">
                <a:latin typeface="Times New Roman" charset="0"/>
                <a:ea typeface="Times New Roman" charset="0"/>
              </a:rPr>
              <a:t>makes a fool of himself, and gets thrown in jail after waking up in the morning naked </a:t>
            </a:r>
            <a:r>
              <a:rPr lang="en-US" dirty="0" smtClean="0">
                <a:latin typeface="Times New Roman" charset="0"/>
                <a:ea typeface="Times New Roman" charset="0"/>
              </a:rPr>
              <a:t>and aroused in </a:t>
            </a:r>
            <a:r>
              <a:rPr lang="en-US" dirty="0">
                <a:latin typeface="Times New Roman" charset="0"/>
                <a:ea typeface="Times New Roman" charset="0"/>
              </a:rPr>
              <a:t>front of strangers at a public </a:t>
            </a:r>
            <a:r>
              <a:rPr lang="en-US" dirty="0" smtClean="0">
                <a:latin typeface="Times New Roman" charset="0"/>
                <a:ea typeface="Times New Roman" charset="0"/>
              </a:rPr>
              <a:t>bath.</a:t>
            </a:r>
            <a:endParaRPr lang="en-US" dirty="0">
              <a:effectLst/>
              <a:latin typeface="Times New Roman" charset="0"/>
              <a:ea typeface="Calibri" charset="0"/>
            </a:endParaRPr>
          </a:p>
        </p:txBody>
      </p:sp>
    </p:spTree>
    <p:extLst>
      <p:ext uri="{BB962C8B-B14F-4D97-AF65-F5344CB8AC3E}">
        <p14:creationId xmlns:p14="http://schemas.microsoft.com/office/powerpoint/2010/main" val="13114783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6899" y="2265818"/>
            <a:ext cx="2057400" cy="2735904"/>
          </a:xfrm>
          <a:prstGeom prst="rect">
            <a:avLst/>
          </a:prstGeom>
        </p:spPr>
      </p:pic>
      <p:sp>
        <p:nvSpPr>
          <p:cNvPr id="6" name="Rectangle 5"/>
          <p:cNvSpPr/>
          <p:nvPr/>
        </p:nvSpPr>
        <p:spPr>
          <a:xfrm>
            <a:off x="152035" y="5023327"/>
            <a:ext cx="2590800" cy="923330"/>
          </a:xfrm>
          <a:prstGeom prst="rect">
            <a:avLst/>
          </a:prstGeom>
        </p:spPr>
        <p:txBody>
          <a:bodyPr wrap="square">
            <a:spAutoFit/>
          </a:bodyPr>
          <a:lstStyle/>
          <a:p>
            <a:r>
              <a:rPr lang="en-US" b="1" dirty="0" err="1"/>
              <a:t>Adriaen</a:t>
            </a:r>
            <a:r>
              <a:rPr lang="en-US" b="1" dirty="0"/>
              <a:t> </a:t>
            </a:r>
            <a:r>
              <a:rPr lang="en-US" b="1" dirty="0" err="1"/>
              <a:t>Brouwer</a:t>
            </a:r>
            <a:r>
              <a:rPr lang="en-US" b="1" dirty="0"/>
              <a:t>, Smokers in a tavern, 1628-30</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75144" y="259146"/>
            <a:ext cx="3041528" cy="2363267"/>
          </a:xfrm>
          <a:prstGeom prst="rect">
            <a:avLst/>
          </a:prstGeom>
        </p:spPr>
      </p:pic>
      <p:sp>
        <p:nvSpPr>
          <p:cNvPr id="8" name="Rectangle 7"/>
          <p:cNvSpPr/>
          <p:nvPr/>
        </p:nvSpPr>
        <p:spPr>
          <a:xfrm>
            <a:off x="2448108" y="2682118"/>
            <a:ext cx="2743200" cy="646331"/>
          </a:xfrm>
          <a:prstGeom prst="rect">
            <a:avLst/>
          </a:prstGeom>
        </p:spPr>
        <p:txBody>
          <a:bodyPr wrap="square">
            <a:spAutoFit/>
          </a:bodyPr>
          <a:lstStyle/>
          <a:p>
            <a:r>
              <a:rPr lang="en-US" b="1" dirty="0"/>
              <a:t>David Teniers the Younger, Smokers in a Tavern, </a:t>
            </a:r>
            <a:r>
              <a:rPr lang="en-US" b="1" dirty="0" smtClean="0"/>
              <a:t> </a:t>
            </a:r>
            <a:r>
              <a:rPr lang="en-US" b="1" dirty="0"/>
              <a:t>1660</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65851" y="69179"/>
            <a:ext cx="2293315" cy="2743200"/>
          </a:xfrm>
          <a:prstGeom prst="rect">
            <a:avLst/>
          </a:prstGeom>
        </p:spPr>
      </p:pic>
      <p:sp>
        <p:nvSpPr>
          <p:cNvPr id="10" name="Rectangle 9"/>
          <p:cNvSpPr/>
          <p:nvPr/>
        </p:nvSpPr>
        <p:spPr>
          <a:xfrm>
            <a:off x="5562600" y="2722793"/>
            <a:ext cx="3650676" cy="652755"/>
          </a:xfrm>
          <a:prstGeom prst="rect">
            <a:avLst/>
          </a:prstGeom>
        </p:spPr>
        <p:txBody>
          <a:bodyPr wrap="square">
            <a:spAutoFit/>
          </a:bodyPr>
          <a:lstStyle/>
          <a:p>
            <a:r>
              <a:rPr lang="en-US" b="1" dirty="0" err="1"/>
              <a:t>Adriaen</a:t>
            </a:r>
            <a:r>
              <a:rPr lang="en-US" b="1" dirty="0"/>
              <a:t> van </a:t>
            </a:r>
            <a:r>
              <a:rPr lang="en-US" b="1" dirty="0" err="1"/>
              <a:t>Ostade</a:t>
            </a:r>
            <a:r>
              <a:rPr lang="en-US" b="1" dirty="0"/>
              <a:t>, Two men smoking in an interior, 1660-80</a:t>
            </a:r>
          </a:p>
        </p:txBody>
      </p:sp>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88226" y="3518126"/>
            <a:ext cx="2590800" cy="2137410"/>
          </a:xfrm>
          <a:prstGeom prst="rect">
            <a:avLst/>
          </a:prstGeom>
        </p:spPr>
      </p:pic>
      <p:sp>
        <p:nvSpPr>
          <p:cNvPr id="12" name="Rectangle 11"/>
          <p:cNvSpPr/>
          <p:nvPr/>
        </p:nvSpPr>
        <p:spPr>
          <a:xfrm>
            <a:off x="1752600" y="5696074"/>
            <a:ext cx="4572000" cy="646331"/>
          </a:xfrm>
          <a:prstGeom prst="rect">
            <a:avLst/>
          </a:prstGeom>
        </p:spPr>
        <p:txBody>
          <a:bodyPr>
            <a:spAutoFit/>
          </a:bodyPr>
          <a:lstStyle/>
          <a:p>
            <a:r>
              <a:rPr lang="en-US" b="1" dirty="0" err="1"/>
              <a:t>Hendrick</a:t>
            </a:r>
            <a:r>
              <a:rPr lang="en-US" b="1" dirty="0"/>
              <a:t> </a:t>
            </a:r>
            <a:r>
              <a:rPr lang="en-US" b="1" dirty="0" err="1"/>
              <a:t>Martensz</a:t>
            </a:r>
            <a:r>
              <a:rPr lang="en-US" b="1" dirty="0"/>
              <a:t> </a:t>
            </a:r>
            <a:r>
              <a:rPr lang="en-US" b="1" dirty="0" err="1"/>
              <a:t>Sorgh</a:t>
            </a:r>
            <a:r>
              <a:rPr lang="en-US" b="1" dirty="0"/>
              <a:t>, Smoking and drinking farmers in a tavern, ca. 1650</a:t>
            </a:r>
          </a:p>
        </p:txBody>
      </p:sp>
      <p:sp>
        <p:nvSpPr>
          <p:cNvPr id="14" name="TextBox 13"/>
          <p:cNvSpPr txBox="1"/>
          <p:nvPr/>
        </p:nvSpPr>
        <p:spPr>
          <a:xfrm>
            <a:off x="314508" y="762000"/>
            <a:ext cx="2431928" cy="646331"/>
          </a:xfrm>
          <a:prstGeom prst="rect">
            <a:avLst/>
          </a:prstGeom>
          <a:noFill/>
        </p:spPr>
        <p:txBody>
          <a:bodyPr wrap="square" rtlCol="0">
            <a:spAutoFit/>
          </a:bodyPr>
          <a:lstStyle/>
          <a:p>
            <a:r>
              <a:rPr lang="en-US" dirty="0" smtClean="0"/>
              <a:t>17</a:t>
            </a:r>
            <a:r>
              <a:rPr lang="en-US" baseline="30000" dirty="0" smtClean="0"/>
              <a:t>th</a:t>
            </a:r>
            <a:r>
              <a:rPr lang="en-US" dirty="0" smtClean="0"/>
              <a:t> century Dutch “Genre” paintings</a:t>
            </a:r>
            <a:endParaRPr lang="en-US" dirty="0"/>
          </a:p>
        </p:txBody>
      </p:sp>
      <p:pic>
        <p:nvPicPr>
          <p:cNvPr id="15" name="Picture 14"/>
          <p:cNvPicPr>
            <a:picLocks noChangeAspect="1"/>
          </p:cNvPicPr>
          <p:nvPr/>
        </p:nvPicPr>
        <p:blipFill>
          <a:blip r:embed="rId6"/>
          <a:stretch>
            <a:fillRect/>
          </a:stretch>
        </p:blipFill>
        <p:spPr>
          <a:xfrm>
            <a:off x="5965851" y="3436868"/>
            <a:ext cx="2263993" cy="2903922"/>
          </a:xfrm>
          <a:prstGeom prst="rect">
            <a:avLst/>
          </a:prstGeom>
        </p:spPr>
      </p:pic>
      <p:sp>
        <p:nvSpPr>
          <p:cNvPr id="16" name="Rectangle 15"/>
          <p:cNvSpPr/>
          <p:nvPr/>
        </p:nvSpPr>
        <p:spPr>
          <a:xfrm>
            <a:off x="5059758" y="6402110"/>
            <a:ext cx="4321393" cy="369332"/>
          </a:xfrm>
          <a:prstGeom prst="rect">
            <a:avLst/>
          </a:prstGeom>
        </p:spPr>
        <p:txBody>
          <a:bodyPr wrap="square">
            <a:spAutoFit/>
          </a:bodyPr>
          <a:lstStyle/>
          <a:p>
            <a:r>
              <a:rPr lang="en-US" b="1" dirty="0" err="1" smtClean="0"/>
              <a:t>Joos</a:t>
            </a:r>
            <a:r>
              <a:rPr lang="en-US" b="1" dirty="0" smtClean="0"/>
              <a:t> </a:t>
            </a:r>
            <a:r>
              <a:rPr lang="en-US" b="1" dirty="0"/>
              <a:t>van </a:t>
            </a:r>
            <a:r>
              <a:rPr lang="en-US" b="1" dirty="0" err="1" smtClean="0"/>
              <a:t>Craesbeeck</a:t>
            </a:r>
            <a:r>
              <a:rPr lang="en-US" b="1" dirty="0" smtClean="0"/>
              <a:t> “The Smoker” 1635</a:t>
            </a:r>
            <a:endParaRPr lang="en-US" b="1" dirty="0"/>
          </a:p>
        </p:txBody>
      </p:sp>
    </p:spTree>
    <p:extLst>
      <p:ext uri="{BB962C8B-B14F-4D97-AF65-F5344CB8AC3E}">
        <p14:creationId xmlns:p14="http://schemas.microsoft.com/office/powerpoint/2010/main" val="166802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799" y="3670354"/>
            <a:ext cx="4023302" cy="2011651"/>
          </a:xfrm>
          <a:prstGeom prst="rect">
            <a:avLst/>
          </a:prstGeom>
        </p:spPr>
      </p:pic>
      <p:sp>
        <p:nvSpPr>
          <p:cNvPr id="4" name="TextBox 3"/>
          <p:cNvSpPr txBox="1"/>
          <p:nvPr/>
        </p:nvSpPr>
        <p:spPr>
          <a:xfrm>
            <a:off x="916732" y="5872505"/>
            <a:ext cx="2799437" cy="369332"/>
          </a:xfrm>
          <a:prstGeom prst="rect">
            <a:avLst/>
          </a:prstGeom>
          <a:noFill/>
        </p:spPr>
        <p:txBody>
          <a:bodyPr wrap="square" rtlCol="0">
            <a:spAutoFit/>
          </a:bodyPr>
          <a:lstStyle/>
          <a:p>
            <a:r>
              <a:rPr lang="en-US" b="1" dirty="0" smtClean="0"/>
              <a:t>Geisha smoking cannabis.</a:t>
            </a:r>
            <a:endParaRPr lang="en-US" b="1" dirty="0"/>
          </a:p>
        </p:txBody>
      </p:sp>
      <p:sp>
        <p:nvSpPr>
          <p:cNvPr id="15" name="Rectangle 14"/>
          <p:cNvSpPr/>
          <p:nvPr/>
        </p:nvSpPr>
        <p:spPr>
          <a:xfrm>
            <a:off x="820063" y="914400"/>
            <a:ext cx="3733800" cy="2308324"/>
          </a:xfrm>
          <a:prstGeom prst="rect">
            <a:avLst/>
          </a:prstGeom>
        </p:spPr>
        <p:txBody>
          <a:bodyPr wrap="square">
            <a:spAutoFit/>
          </a:bodyPr>
          <a:lstStyle/>
          <a:p>
            <a:r>
              <a:rPr lang="en-US" dirty="0"/>
              <a:t>Basho the Haiku Master writes</a:t>
            </a:r>
            <a:r>
              <a:rPr lang="en-US" dirty="0" smtClean="0"/>
              <a:t>:</a:t>
            </a:r>
          </a:p>
          <a:p>
            <a:endParaRPr lang="en-US" dirty="0"/>
          </a:p>
          <a:p>
            <a:r>
              <a:rPr lang="en-US" dirty="0"/>
              <a:t>The cannabis- How wonderful it is!</a:t>
            </a:r>
            <a:br>
              <a:rPr lang="en-US" dirty="0"/>
            </a:br>
            <a:r>
              <a:rPr lang="en-US" dirty="0"/>
              <a:t>The summer drawing room.</a:t>
            </a:r>
            <a:br>
              <a:rPr lang="en-US" dirty="0"/>
            </a:br>
            <a:r>
              <a:rPr lang="en-US" dirty="0"/>
              <a:t>Trees and stones, just as they are.</a:t>
            </a:r>
            <a:br>
              <a:rPr lang="en-US" dirty="0"/>
            </a:br>
            <a:r>
              <a:rPr lang="en-US" dirty="0"/>
              <a:t>Ah, how glorious!</a:t>
            </a:r>
            <a:br>
              <a:rPr lang="en-US" dirty="0"/>
            </a:br>
            <a:r>
              <a:rPr lang="en-US" dirty="0"/>
              <a:t>The young leaves, the green leaves,</a:t>
            </a:r>
            <a:br>
              <a:rPr lang="en-US" dirty="0"/>
            </a:br>
            <a:r>
              <a:rPr lang="en-US" dirty="0"/>
              <a:t>Glittering in the sunshine!</a:t>
            </a:r>
          </a:p>
        </p:txBody>
      </p:sp>
      <p:pic>
        <p:nvPicPr>
          <p:cNvPr id="18" name="Picture 17"/>
          <p:cNvPicPr>
            <a:picLocks noChangeAspect="1"/>
          </p:cNvPicPr>
          <p:nvPr/>
        </p:nvPicPr>
        <p:blipFill>
          <a:blip r:embed="rId3"/>
          <a:stretch>
            <a:fillRect/>
          </a:stretch>
        </p:blipFill>
        <p:spPr>
          <a:xfrm>
            <a:off x="5410200" y="619224"/>
            <a:ext cx="3124200" cy="2603500"/>
          </a:xfrm>
          <a:prstGeom prst="rect">
            <a:avLst/>
          </a:prstGeom>
        </p:spPr>
      </p:pic>
      <p:sp>
        <p:nvSpPr>
          <p:cNvPr id="19" name="TextBox 18"/>
          <p:cNvSpPr txBox="1"/>
          <p:nvPr/>
        </p:nvSpPr>
        <p:spPr>
          <a:xfrm>
            <a:off x="4686300" y="3479854"/>
            <a:ext cx="4572000" cy="381000"/>
          </a:xfrm>
          <a:prstGeom prst="rect">
            <a:avLst/>
          </a:prstGeom>
          <a:noFill/>
        </p:spPr>
        <p:txBody>
          <a:bodyPr wrap="square" rtlCol="0">
            <a:spAutoFit/>
          </a:bodyPr>
          <a:lstStyle/>
          <a:p>
            <a:r>
              <a:rPr lang="en-US" dirty="0" smtClean="0"/>
              <a:t>Shimizu </a:t>
            </a:r>
            <a:r>
              <a:rPr lang="en-US" dirty="0" err="1" smtClean="0"/>
              <a:t>Taima</a:t>
            </a:r>
            <a:r>
              <a:rPr lang="en-US" dirty="0" smtClean="0"/>
              <a:t> </a:t>
            </a:r>
            <a:r>
              <a:rPr lang="en-US" dirty="0" err="1" smtClean="0"/>
              <a:t>Shukaku</a:t>
            </a:r>
            <a:r>
              <a:rPr lang="en-US" dirty="0" smtClean="0"/>
              <a:t> “Hemp Harvest” 1929</a:t>
            </a:r>
            <a:endParaRPr lang="en-US" dirty="0"/>
          </a:p>
        </p:txBody>
      </p:sp>
    </p:spTree>
    <p:extLst>
      <p:ext uri="{BB962C8B-B14F-4D97-AF65-F5344CB8AC3E}">
        <p14:creationId xmlns:p14="http://schemas.microsoft.com/office/powerpoint/2010/main" val="16363849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65726</TotalTime>
  <Words>1205</Words>
  <Application>Microsoft Macintosh PowerPoint</Application>
  <PresentationFormat>On-screen Show (4:3)</PresentationFormat>
  <Paragraphs>100</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Calibri</vt:lpstr>
      <vt:lpstr>Times New Roman</vt:lpstr>
      <vt:lpstr>Verdana</vt:lpstr>
      <vt:lpstr>Verdana</vt:lpstr>
      <vt:lpstr>Arial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 leake</dc:creator>
  <cp:lastModifiedBy>Microsoft Office User</cp:lastModifiedBy>
  <cp:revision>294</cp:revision>
  <dcterms:created xsi:type="dcterms:W3CDTF">2015-02-21T21:45:04Z</dcterms:created>
  <dcterms:modified xsi:type="dcterms:W3CDTF">2017-01-21T07:32:19Z</dcterms:modified>
</cp:coreProperties>
</file>