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7" r:id="rId2"/>
    <p:sldId id="256" r:id="rId3"/>
    <p:sldId id="278" r:id="rId4"/>
    <p:sldId id="273" r:id="rId5"/>
    <p:sldId id="274" r:id="rId6"/>
    <p:sldId id="257" r:id="rId7"/>
    <p:sldId id="258" r:id="rId8"/>
    <p:sldId id="275" r:id="rId9"/>
    <p:sldId id="259" r:id="rId10"/>
    <p:sldId id="260" r:id="rId11"/>
    <p:sldId id="261" r:id="rId12"/>
    <p:sldId id="263" r:id="rId13"/>
    <p:sldId id="262" r:id="rId14"/>
    <p:sldId id="266" r:id="rId15"/>
    <p:sldId id="264" r:id="rId16"/>
    <p:sldId id="276" r:id="rId17"/>
    <p:sldId id="265" r:id="rId18"/>
    <p:sldId id="267" r:id="rId19"/>
    <p:sldId id="272" r:id="rId20"/>
    <p:sldId id="268" r:id="rId21"/>
    <p:sldId id="269" r:id="rId22"/>
    <p:sldId id="270" r:id="rId23"/>
    <p:sldId id="27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5" d="100"/>
          <a:sy n="55" d="100"/>
        </p:scale>
        <p:origin x="-108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4B5414-3885-2242-813F-0FB61D3016BB}" type="datetimeFigureOut">
              <a:rPr lang="en-US" smtClean="0"/>
              <a:t>9/11/16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5D207-EA81-4543-BA21-A74AC3A7EDC3}" type="slidenum">
              <a:rPr lang="en-US" smtClean="0"/>
              <a:t>‹#›</a:t>
            </a:fld>
            <a:endParaRPr lang="en-US"/>
          </a:p>
        </p:txBody>
      </p:sp>
    </p:spTree>
    <p:extLst>
      <p:ext uri="{BB962C8B-B14F-4D97-AF65-F5344CB8AC3E}">
        <p14:creationId xmlns:p14="http://schemas.microsoft.com/office/powerpoint/2010/main" val="1838525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4B5414-3885-2242-813F-0FB61D3016BB}" type="datetimeFigureOut">
              <a:rPr lang="en-US" smtClean="0"/>
              <a:t>9/11/16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5D207-EA81-4543-BA21-A74AC3A7EDC3}" type="slidenum">
              <a:rPr lang="en-US" smtClean="0"/>
              <a:t>‹#›</a:t>
            </a:fld>
            <a:endParaRPr lang="en-US"/>
          </a:p>
        </p:txBody>
      </p:sp>
    </p:spTree>
    <p:extLst>
      <p:ext uri="{BB962C8B-B14F-4D97-AF65-F5344CB8AC3E}">
        <p14:creationId xmlns:p14="http://schemas.microsoft.com/office/powerpoint/2010/main" val="2669059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4B5414-3885-2242-813F-0FB61D3016BB}" type="datetimeFigureOut">
              <a:rPr lang="en-US" smtClean="0"/>
              <a:t>9/11/16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5D207-EA81-4543-BA21-A74AC3A7EDC3}" type="slidenum">
              <a:rPr lang="en-US" smtClean="0"/>
              <a:t>‹#›</a:t>
            </a:fld>
            <a:endParaRPr lang="en-US"/>
          </a:p>
        </p:txBody>
      </p:sp>
    </p:spTree>
    <p:extLst>
      <p:ext uri="{BB962C8B-B14F-4D97-AF65-F5344CB8AC3E}">
        <p14:creationId xmlns:p14="http://schemas.microsoft.com/office/powerpoint/2010/main" val="2599738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4B5414-3885-2242-813F-0FB61D3016BB}" type="datetimeFigureOut">
              <a:rPr lang="en-US" smtClean="0"/>
              <a:t>9/11/16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5D207-EA81-4543-BA21-A74AC3A7EDC3}" type="slidenum">
              <a:rPr lang="en-US" smtClean="0"/>
              <a:t>‹#›</a:t>
            </a:fld>
            <a:endParaRPr lang="en-US"/>
          </a:p>
        </p:txBody>
      </p:sp>
    </p:spTree>
    <p:extLst>
      <p:ext uri="{BB962C8B-B14F-4D97-AF65-F5344CB8AC3E}">
        <p14:creationId xmlns:p14="http://schemas.microsoft.com/office/powerpoint/2010/main" val="399699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B5414-3885-2242-813F-0FB61D3016BB}" type="datetimeFigureOut">
              <a:rPr lang="en-US" smtClean="0"/>
              <a:t>9/11/16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5D207-EA81-4543-BA21-A74AC3A7EDC3}" type="slidenum">
              <a:rPr lang="en-US" smtClean="0"/>
              <a:t>‹#›</a:t>
            </a:fld>
            <a:endParaRPr lang="en-US"/>
          </a:p>
        </p:txBody>
      </p:sp>
    </p:spTree>
    <p:extLst>
      <p:ext uri="{BB962C8B-B14F-4D97-AF65-F5344CB8AC3E}">
        <p14:creationId xmlns:p14="http://schemas.microsoft.com/office/powerpoint/2010/main" val="281883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4B5414-3885-2242-813F-0FB61D3016BB}" type="datetimeFigureOut">
              <a:rPr lang="en-US" smtClean="0"/>
              <a:t>9/11/16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5D207-EA81-4543-BA21-A74AC3A7EDC3}" type="slidenum">
              <a:rPr lang="en-US" smtClean="0"/>
              <a:t>‹#›</a:t>
            </a:fld>
            <a:endParaRPr lang="en-US"/>
          </a:p>
        </p:txBody>
      </p:sp>
    </p:spTree>
    <p:extLst>
      <p:ext uri="{BB962C8B-B14F-4D97-AF65-F5344CB8AC3E}">
        <p14:creationId xmlns:p14="http://schemas.microsoft.com/office/powerpoint/2010/main" val="6552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4B5414-3885-2242-813F-0FB61D3016BB}" type="datetimeFigureOut">
              <a:rPr lang="en-US" smtClean="0"/>
              <a:t>9/11/16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65D207-EA81-4543-BA21-A74AC3A7EDC3}" type="slidenum">
              <a:rPr lang="en-US" smtClean="0"/>
              <a:t>‹#›</a:t>
            </a:fld>
            <a:endParaRPr lang="en-US"/>
          </a:p>
        </p:txBody>
      </p:sp>
    </p:spTree>
    <p:extLst>
      <p:ext uri="{BB962C8B-B14F-4D97-AF65-F5344CB8AC3E}">
        <p14:creationId xmlns:p14="http://schemas.microsoft.com/office/powerpoint/2010/main" val="1439310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4B5414-3885-2242-813F-0FB61D3016BB}" type="datetimeFigureOut">
              <a:rPr lang="en-US" smtClean="0"/>
              <a:t>9/11/16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65D207-EA81-4543-BA21-A74AC3A7EDC3}" type="slidenum">
              <a:rPr lang="en-US" smtClean="0"/>
              <a:t>‹#›</a:t>
            </a:fld>
            <a:endParaRPr lang="en-US"/>
          </a:p>
        </p:txBody>
      </p:sp>
    </p:spTree>
    <p:extLst>
      <p:ext uri="{BB962C8B-B14F-4D97-AF65-F5344CB8AC3E}">
        <p14:creationId xmlns:p14="http://schemas.microsoft.com/office/powerpoint/2010/main" val="1782559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B5414-3885-2242-813F-0FB61D3016BB}" type="datetimeFigureOut">
              <a:rPr lang="en-US" smtClean="0"/>
              <a:t>9/11/16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65D207-EA81-4543-BA21-A74AC3A7EDC3}" type="slidenum">
              <a:rPr lang="en-US" smtClean="0"/>
              <a:t>‹#›</a:t>
            </a:fld>
            <a:endParaRPr lang="en-US"/>
          </a:p>
        </p:txBody>
      </p:sp>
    </p:spTree>
    <p:extLst>
      <p:ext uri="{BB962C8B-B14F-4D97-AF65-F5344CB8AC3E}">
        <p14:creationId xmlns:p14="http://schemas.microsoft.com/office/powerpoint/2010/main" val="3164130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B5414-3885-2242-813F-0FB61D3016BB}" type="datetimeFigureOut">
              <a:rPr lang="en-US" smtClean="0"/>
              <a:t>9/11/16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5D207-EA81-4543-BA21-A74AC3A7EDC3}" type="slidenum">
              <a:rPr lang="en-US" smtClean="0"/>
              <a:t>‹#›</a:t>
            </a:fld>
            <a:endParaRPr lang="en-US"/>
          </a:p>
        </p:txBody>
      </p:sp>
    </p:spTree>
    <p:extLst>
      <p:ext uri="{BB962C8B-B14F-4D97-AF65-F5344CB8AC3E}">
        <p14:creationId xmlns:p14="http://schemas.microsoft.com/office/powerpoint/2010/main" val="2123633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B5414-3885-2242-813F-0FB61D3016BB}" type="datetimeFigureOut">
              <a:rPr lang="en-US" smtClean="0"/>
              <a:t>9/11/16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5D207-EA81-4543-BA21-A74AC3A7EDC3}" type="slidenum">
              <a:rPr lang="en-US" smtClean="0"/>
              <a:t>‹#›</a:t>
            </a:fld>
            <a:endParaRPr lang="en-US"/>
          </a:p>
        </p:txBody>
      </p:sp>
    </p:spTree>
    <p:extLst>
      <p:ext uri="{BB962C8B-B14F-4D97-AF65-F5344CB8AC3E}">
        <p14:creationId xmlns:p14="http://schemas.microsoft.com/office/powerpoint/2010/main" val="20069741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B5414-3885-2242-813F-0FB61D3016BB}" type="datetimeFigureOut">
              <a:rPr lang="en-US" smtClean="0"/>
              <a:t>9/11/16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5D207-EA81-4543-BA21-A74AC3A7EDC3}" type="slidenum">
              <a:rPr lang="en-US" smtClean="0"/>
              <a:t>‹#›</a:t>
            </a:fld>
            <a:endParaRPr lang="en-US"/>
          </a:p>
        </p:txBody>
      </p:sp>
    </p:spTree>
    <p:extLst>
      <p:ext uri="{BB962C8B-B14F-4D97-AF65-F5344CB8AC3E}">
        <p14:creationId xmlns:p14="http://schemas.microsoft.com/office/powerpoint/2010/main" val="263587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alpha val="5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9167"/>
          </a:xfrm>
        </p:spPr>
        <p:txBody>
          <a:bodyPr/>
          <a:lstStyle/>
          <a:p>
            <a:r>
              <a:rPr lang="en-US" b="1" dirty="0" smtClean="0"/>
              <a:t>Art, Pain &amp; Cannabinoids</a:t>
            </a:r>
            <a:endParaRPr lang="en-US" b="1" dirty="0"/>
          </a:p>
        </p:txBody>
      </p:sp>
      <p:sp>
        <p:nvSpPr>
          <p:cNvPr id="3" name="Content Placeholder 2"/>
          <p:cNvSpPr>
            <a:spLocks noGrp="1"/>
          </p:cNvSpPr>
          <p:nvPr>
            <p:ph idx="1"/>
          </p:nvPr>
        </p:nvSpPr>
        <p:spPr>
          <a:xfrm>
            <a:off x="3675899" y="2554690"/>
            <a:ext cx="5183125" cy="4074619"/>
          </a:xfrm>
        </p:spPr>
        <p:txBody>
          <a:bodyPr>
            <a:noAutofit/>
          </a:bodyPr>
          <a:lstStyle/>
          <a:p>
            <a:pPr>
              <a:lnSpc>
                <a:spcPct val="70000"/>
              </a:lnSpc>
            </a:pPr>
            <a:r>
              <a:rPr lang="en-US" sz="2400" b="1" dirty="0" smtClean="0"/>
              <a:t>Bill Griesar, Ph.D.</a:t>
            </a:r>
            <a:endParaRPr lang="en-US" sz="2400" dirty="0" smtClean="0"/>
          </a:p>
          <a:p>
            <a:pPr lvl="1">
              <a:lnSpc>
                <a:spcPct val="70000"/>
              </a:lnSpc>
            </a:pPr>
            <a:r>
              <a:rPr lang="en-US" sz="1800" dirty="0" smtClean="0"/>
              <a:t>Neuroscience, WSU Vancouver</a:t>
            </a:r>
          </a:p>
          <a:p>
            <a:pPr lvl="1">
              <a:lnSpc>
                <a:spcPct val="70000"/>
              </a:lnSpc>
            </a:pPr>
            <a:r>
              <a:rPr lang="en-US" sz="1800" dirty="0" smtClean="0"/>
              <a:t>Psychology, Portland State University</a:t>
            </a:r>
          </a:p>
          <a:p>
            <a:pPr lvl="1">
              <a:lnSpc>
                <a:spcPct val="70000"/>
              </a:lnSpc>
            </a:pPr>
            <a:r>
              <a:rPr lang="en-US" sz="1800" dirty="0" smtClean="0"/>
              <a:t>Behavioral Neuroscience, OHSU</a:t>
            </a:r>
          </a:p>
          <a:p>
            <a:pPr lvl="1">
              <a:lnSpc>
                <a:spcPct val="70000"/>
              </a:lnSpc>
            </a:pPr>
            <a:r>
              <a:rPr lang="en-US" sz="1800" dirty="0" smtClean="0"/>
              <a:t>NW Noggin</a:t>
            </a:r>
          </a:p>
          <a:p>
            <a:pPr>
              <a:lnSpc>
                <a:spcPct val="70000"/>
              </a:lnSpc>
            </a:pPr>
            <a:r>
              <a:rPr lang="en-US" sz="2400" b="1" dirty="0" smtClean="0"/>
              <a:t>Jeff Leake, M.F.A.</a:t>
            </a:r>
            <a:endParaRPr lang="en-US" sz="2400" dirty="0" smtClean="0"/>
          </a:p>
          <a:p>
            <a:pPr lvl="1">
              <a:lnSpc>
                <a:spcPct val="70000"/>
              </a:lnSpc>
            </a:pPr>
            <a:r>
              <a:rPr lang="en-US" sz="1800" dirty="0" smtClean="0"/>
              <a:t>Neuroscience, WSU Vancouver</a:t>
            </a:r>
          </a:p>
          <a:p>
            <a:pPr lvl="1">
              <a:lnSpc>
                <a:spcPct val="70000"/>
              </a:lnSpc>
            </a:pPr>
            <a:r>
              <a:rPr lang="en-US" sz="1800" dirty="0" smtClean="0"/>
              <a:t>NW Noggin</a:t>
            </a:r>
          </a:p>
          <a:p>
            <a:pPr>
              <a:lnSpc>
                <a:spcPct val="70000"/>
              </a:lnSpc>
            </a:pPr>
            <a:r>
              <a:rPr lang="en-US" sz="2400" b="1" dirty="0" smtClean="0"/>
              <a:t>Ram Kandasamy</a:t>
            </a:r>
            <a:endParaRPr lang="en-US" sz="2400" dirty="0" smtClean="0"/>
          </a:p>
          <a:p>
            <a:pPr lvl="1">
              <a:lnSpc>
                <a:spcPct val="70000"/>
              </a:lnSpc>
            </a:pPr>
            <a:r>
              <a:rPr lang="en-US" sz="1800" dirty="0" smtClean="0"/>
              <a:t>Neuroscience, WSU Vancouver</a:t>
            </a:r>
          </a:p>
          <a:p>
            <a:pPr lvl="1">
              <a:lnSpc>
                <a:spcPct val="70000"/>
              </a:lnSpc>
            </a:pPr>
            <a:r>
              <a:rPr lang="en-US" sz="1800" dirty="0" smtClean="0"/>
              <a:t>NW Noggin</a:t>
            </a:r>
          </a:p>
          <a:p>
            <a:pPr>
              <a:lnSpc>
                <a:spcPct val="70000"/>
              </a:lnSpc>
            </a:pPr>
            <a:r>
              <a:rPr lang="en-US" sz="2400" b="1" dirty="0" smtClean="0"/>
              <a:t>Cole Taylor Dawson</a:t>
            </a:r>
            <a:endParaRPr lang="en-US" sz="2400" dirty="0" smtClean="0"/>
          </a:p>
          <a:p>
            <a:pPr lvl="1">
              <a:lnSpc>
                <a:spcPct val="70000"/>
              </a:lnSpc>
            </a:pPr>
            <a:r>
              <a:rPr lang="en-US" sz="1800" dirty="0" smtClean="0"/>
              <a:t>Neuroscience, WSU Vancouver</a:t>
            </a:r>
          </a:p>
          <a:p>
            <a:pPr lvl="1">
              <a:lnSpc>
                <a:spcPct val="70000"/>
              </a:lnSpc>
            </a:pPr>
            <a:r>
              <a:rPr lang="en-US" sz="1800" dirty="0" smtClean="0"/>
              <a:t>NW Noggin</a:t>
            </a:r>
            <a:endParaRPr lang="en-US" sz="1800" dirty="0"/>
          </a:p>
        </p:txBody>
      </p:sp>
      <p:pic>
        <p:nvPicPr>
          <p:cNvPr id="4" name="Picture 3" descr="Marijuan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348" y="1183805"/>
            <a:ext cx="7641195" cy="1183806"/>
          </a:xfrm>
          <a:prstGeom prst="rect">
            <a:avLst/>
          </a:prstGeom>
        </p:spPr>
      </p:pic>
      <p:pic>
        <p:nvPicPr>
          <p:cNvPr id="5" name="Picture 4"/>
          <p:cNvPicPr>
            <a:picLocks noChangeAspect="1"/>
          </p:cNvPicPr>
          <p:nvPr/>
        </p:nvPicPr>
        <p:blipFill>
          <a:blip r:embed="rId3"/>
          <a:stretch>
            <a:fillRect/>
          </a:stretch>
        </p:blipFill>
        <p:spPr>
          <a:xfrm>
            <a:off x="862348" y="2367611"/>
            <a:ext cx="2527300" cy="2311400"/>
          </a:xfrm>
          <a:prstGeom prst="rect">
            <a:avLst/>
          </a:prstGeom>
        </p:spPr>
      </p:pic>
      <p:pic>
        <p:nvPicPr>
          <p:cNvPr id="6" name="Picture 5" descr="Main Street marijuan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348" y="4679011"/>
            <a:ext cx="2527299" cy="1579562"/>
          </a:xfrm>
          <a:prstGeom prst="rect">
            <a:avLst/>
          </a:prstGeom>
        </p:spPr>
      </p:pic>
    </p:spTree>
    <p:extLst>
      <p:ext uri="{BB962C8B-B14F-4D97-AF65-F5344CB8AC3E}">
        <p14:creationId xmlns:p14="http://schemas.microsoft.com/office/powerpoint/2010/main" val="1870612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35059" y="4143088"/>
            <a:ext cx="5938666" cy="782144"/>
          </a:xfrm>
        </p:spPr>
        <p:txBody>
          <a:bodyPr>
            <a:normAutofit/>
          </a:bodyPr>
          <a:lstStyle/>
          <a:p>
            <a:pPr algn="l"/>
            <a:r>
              <a:rPr lang="en-US" sz="3200" b="1" dirty="0" smtClean="0"/>
              <a:t>Marijuana is</a:t>
            </a:r>
            <a:r>
              <a:rPr lang="en-US" sz="3200" b="1" dirty="0"/>
              <a:t> </a:t>
            </a:r>
            <a:r>
              <a:rPr lang="en-US" sz="3200" b="1" dirty="0" smtClean="0"/>
              <a:t>smoked…and eaten</a:t>
            </a:r>
            <a:endParaRPr lang="en-US" sz="3200" b="1" dirty="0"/>
          </a:p>
        </p:txBody>
      </p:sp>
      <p:sp>
        <p:nvSpPr>
          <p:cNvPr id="5" name="Content Placeholder 2"/>
          <p:cNvSpPr>
            <a:spLocks noGrp="1"/>
          </p:cNvSpPr>
          <p:nvPr>
            <p:ph sz="quarter" idx="4294967295"/>
          </p:nvPr>
        </p:nvSpPr>
        <p:spPr>
          <a:xfrm>
            <a:off x="497749" y="393675"/>
            <a:ext cx="8187119" cy="675689"/>
          </a:xfrm>
          <a:prstGeom prst="rect">
            <a:avLst/>
          </a:prstGeom>
        </p:spPr>
        <p:txBody>
          <a:bodyPr/>
          <a:lstStyle/>
          <a:p>
            <a:pPr marL="0" indent="0">
              <a:buNone/>
            </a:pPr>
            <a:r>
              <a:rPr lang="en-US" sz="3600" b="1" dirty="0" smtClean="0"/>
              <a:t>Method of drug administration matters</a:t>
            </a:r>
          </a:p>
          <a:p>
            <a:pPr marL="0" indent="0">
              <a:buNone/>
            </a:pPr>
            <a:endParaRPr lang="en-US" sz="3600" b="1" dirty="0"/>
          </a:p>
        </p:txBody>
      </p:sp>
      <p:pic>
        <p:nvPicPr>
          <p:cNvPr id="6" name="Picture 5"/>
          <p:cNvPicPr>
            <a:picLocks noChangeAspect="1"/>
          </p:cNvPicPr>
          <p:nvPr/>
        </p:nvPicPr>
        <p:blipFill>
          <a:blip r:embed="rId2"/>
          <a:stretch>
            <a:fillRect/>
          </a:stretch>
        </p:blipFill>
        <p:spPr>
          <a:xfrm>
            <a:off x="1142999" y="1105938"/>
            <a:ext cx="3096381" cy="2322286"/>
          </a:xfrm>
          <a:prstGeom prst="rect">
            <a:avLst/>
          </a:prstGeom>
        </p:spPr>
      </p:pic>
      <p:pic>
        <p:nvPicPr>
          <p:cNvPr id="7" name="Picture 6"/>
          <p:cNvPicPr>
            <a:picLocks noChangeAspect="1"/>
          </p:cNvPicPr>
          <p:nvPr/>
        </p:nvPicPr>
        <p:blipFill>
          <a:blip r:embed="rId3"/>
          <a:stretch>
            <a:fillRect/>
          </a:stretch>
        </p:blipFill>
        <p:spPr>
          <a:xfrm>
            <a:off x="4742087" y="1105938"/>
            <a:ext cx="3483429" cy="2322286"/>
          </a:xfrm>
          <a:prstGeom prst="rect">
            <a:avLst/>
          </a:prstGeom>
        </p:spPr>
      </p:pic>
      <p:sp>
        <p:nvSpPr>
          <p:cNvPr id="8" name="TextBox 7"/>
          <p:cNvSpPr txBox="1"/>
          <p:nvPr/>
        </p:nvSpPr>
        <p:spPr>
          <a:xfrm>
            <a:off x="1054004" y="3435202"/>
            <a:ext cx="7376166" cy="707886"/>
          </a:xfrm>
          <a:prstGeom prst="rect">
            <a:avLst/>
          </a:prstGeom>
          <a:noFill/>
        </p:spPr>
        <p:txBody>
          <a:bodyPr wrap="square" rtlCol="0">
            <a:spAutoFit/>
          </a:bodyPr>
          <a:lstStyle/>
          <a:p>
            <a:r>
              <a:rPr lang="en-US" sz="2000" dirty="0" smtClean="0"/>
              <a:t>Burning vaporizes cannabinoids, which reach the brain in seconds.</a:t>
            </a:r>
          </a:p>
          <a:p>
            <a:r>
              <a:rPr lang="en-US" sz="2000" dirty="0" smtClean="0"/>
              <a:t>Oral administration delivers less THC, CBD, CBN, etc. more slowly…</a:t>
            </a:r>
            <a:endParaRPr lang="en-US" sz="2000" dirty="0"/>
          </a:p>
        </p:txBody>
      </p:sp>
      <p:pic>
        <p:nvPicPr>
          <p:cNvPr id="9" name="Picture 8"/>
          <p:cNvPicPr>
            <a:picLocks noChangeAspect="1"/>
          </p:cNvPicPr>
          <p:nvPr/>
        </p:nvPicPr>
        <p:blipFill>
          <a:blip r:embed="rId4"/>
          <a:stretch>
            <a:fillRect/>
          </a:stretch>
        </p:blipFill>
        <p:spPr>
          <a:xfrm>
            <a:off x="6801571" y="4366715"/>
            <a:ext cx="1557185" cy="1966971"/>
          </a:xfrm>
          <a:prstGeom prst="rect">
            <a:avLst/>
          </a:prstGeom>
        </p:spPr>
      </p:pic>
      <p:sp>
        <p:nvSpPr>
          <p:cNvPr id="10" name="TextBox 9"/>
          <p:cNvSpPr txBox="1"/>
          <p:nvPr/>
        </p:nvSpPr>
        <p:spPr>
          <a:xfrm>
            <a:off x="755205" y="4856358"/>
            <a:ext cx="5465984" cy="1477328"/>
          </a:xfrm>
          <a:prstGeom prst="rect">
            <a:avLst/>
          </a:prstGeom>
          <a:noFill/>
        </p:spPr>
        <p:txBody>
          <a:bodyPr wrap="none" rtlCol="0">
            <a:spAutoFit/>
          </a:bodyPr>
          <a:lstStyle/>
          <a:p>
            <a:r>
              <a:rPr lang="en-US" i="1" dirty="0" smtClean="0"/>
              <a:t>“I </a:t>
            </a:r>
            <a:r>
              <a:rPr lang="en-US" i="1" dirty="0"/>
              <a:t>strained to remember where I was or even what I was </a:t>
            </a:r>
            <a:endParaRPr lang="en-US" i="1" dirty="0" smtClean="0"/>
          </a:p>
          <a:p>
            <a:r>
              <a:rPr lang="en-US" i="1" dirty="0" smtClean="0"/>
              <a:t>wearing</a:t>
            </a:r>
            <a:r>
              <a:rPr lang="en-US" i="1" dirty="0"/>
              <a:t>, touching my green corduroy jeans and staring </a:t>
            </a:r>
            <a:endParaRPr lang="en-US" i="1" dirty="0" smtClean="0"/>
          </a:p>
          <a:p>
            <a:r>
              <a:rPr lang="en-US" i="1" dirty="0" smtClean="0"/>
              <a:t>at </a:t>
            </a:r>
            <a:r>
              <a:rPr lang="en-US" i="1" dirty="0"/>
              <a:t>the exposed-brick wall. As my paranoia deepened, </a:t>
            </a:r>
            <a:endParaRPr lang="en-US" i="1" dirty="0" smtClean="0"/>
          </a:p>
          <a:p>
            <a:r>
              <a:rPr lang="en-US" i="1" dirty="0" smtClean="0"/>
              <a:t>I </a:t>
            </a:r>
            <a:r>
              <a:rPr lang="en-US" i="1" dirty="0"/>
              <a:t>became convinced that I had died and no one </a:t>
            </a:r>
            <a:endParaRPr lang="en-US" i="1" dirty="0" smtClean="0"/>
          </a:p>
          <a:p>
            <a:r>
              <a:rPr lang="en-US" i="1" dirty="0" smtClean="0"/>
              <a:t>was </a:t>
            </a:r>
            <a:r>
              <a:rPr lang="en-US" i="1" dirty="0"/>
              <a:t>telling </a:t>
            </a:r>
            <a:r>
              <a:rPr lang="en-US" i="1" dirty="0" smtClean="0"/>
              <a:t>me…”  New York Times, 6/3/13</a:t>
            </a:r>
            <a:endParaRPr lang="en-US" dirty="0"/>
          </a:p>
        </p:txBody>
      </p:sp>
    </p:spTree>
    <p:extLst>
      <p:ext uri="{BB962C8B-B14F-4D97-AF65-F5344CB8AC3E}">
        <p14:creationId xmlns:p14="http://schemas.microsoft.com/office/powerpoint/2010/main" val="4127757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70856" y="309192"/>
            <a:ext cx="7553250" cy="1303949"/>
          </a:xfrm>
        </p:spPr>
        <p:txBody>
          <a:bodyPr>
            <a:normAutofit fontScale="90000"/>
          </a:bodyPr>
          <a:lstStyle/>
          <a:p>
            <a:r>
              <a:rPr lang="en-US" b="1" dirty="0" smtClean="0"/>
              <a:t>Cannabinoids act at cannabinoid receptors:  CB1 and CB2</a:t>
            </a:r>
            <a:endParaRPr lang="en-US" b="1" dirty="0"/>
          </a:p>
        </p:txBody>
      </p:sp>
      <p:sp>
        <p:nvSpPr>
          <p:cNvPr id="5" name="Content Placeholder 2"/>
          <p:cNvSpPr>
            <a:spLocks noGrp="1"/>
          </p:cNvSpPr>
          <p:nvPr>
            <p:ph sz="quarter" idx="4294967295"/>
          </p:nvPr>
        </p:nvSpPr>
        <p:spPr>
          <a:xfrm>
            <a:off x="6402794" y="1741557"/>
            <a:ext cx="2386702" cy="3409660"/>
          </a:xfrm>
          <a:prstGeom prst="rect">
            <a:avLst/>
          </a:prstGeom>
        </p:spPr>
        <p:txBody>
          <a:bodyPr>
            <a:normAutofit fontScale="85000" lnSpcReduction="20000"/>
          </a:bodyPr>
          <a:lstStyle/>
          <a:p>
            <a:pPr marL="45720" indent="0">
              <a:buNone/>
            </a:pPr>
            <a:r>
              <a:rPr lang="en-US" b="1" u="sng" dirty="0" smtClean="0"/>
              <a:t>CB1 Receptors</a:t>
            </a:r>
            <a:r>
              <a:rPr lang="en-US" b="1" dirty="0" smtClean="0"/>
              <a:t> </a:t>
            </a:r>
          </a:p>
          <a:p>
            <a:pPr marL="45720" indent="0">
              <a:buNone/>
            </a:pPr>
            <a:r>
              <a:rPr lang="en-US" i="1" dirty="0" smtClean="0"/>
              <a:t>Abundant!</a:t>
            </a:r>
          </a:p>
          <a:p>
            <a:pPr marL="45720" indent="0">
              <a:buNone/>
            </a:pPr>
            <a:r>
              <a:rPr lang="en-US" dirty="0" smtClean="0"/>
              <a:t>Cerebellum</a:t>
            </a:r>
          </a:p>
          <a:p>
            <a:pPr marL="45720" indent="0">
              <a:buNone/>
            </a:pPr>
            <a:r>
              <a:rPr lang="en-US" dirty="0" smtClean="0"/>
              <a:t>Basal ganglia</a:t>
            </a:r>
          </a:p>
          <a:p>
            <a:pPr marL="45720" indent="0">
              <a:buNone/>
            </a:pPr>
            <a:r>
              <a:rPr lang="en-US" dirty="0" smtClean="0"/>
              <a:t>Hippocampus</a:t>
            </a:r>
          </a:p>
          <a:p>
            <a:pPr marL="45720" indent="0">
              <a:buNone/>
            </a:pPr>
            <a:r>
              <a:rPr lang="en-US" dirty="0" smtClean="0"/>
              <a:t>Brainstem</a:t>
            </a:r>
          </a:p>
          <a:p>
            <a:pPr marL="45720" indent="0">
              <a:buNone/>
            </a:pPr>
            <a:r>
              <a:rPr lang="en-US" dirty="0" smtClean="0"/>
              <a:t>Spinal cord</a:t>
            </a:r>
          </a:p>
          <a:p>
            <a:pPr marL="45720" indent="0">
              <a:buNone/>
            </a:pPr>
            <a:r>
              <a:rPr lang="en-US" dirty="0" smtClean="0"/>
              <a:t>Neocortex</a:t>
            </a:r>
          </a:p>
          <a:p>
            <a:pPr marL="45720" indent="0">
              <a:buNone/>
            </a:pPr>
            <a:endParaRPr lang="en-US" dirty="0"/>
          </a:p>
        </p:txBody>
      </p:sp>
      <p:pic>
        <p:nvPicPr>
          <p:cNvPr id="6" name="Picture 5"/>
          <p:cNvPicPr>
            <a:picLocks noChangeAspect="1"/>
          </p:cNvPicPr>
          <p:nvPr/>
        </p:nvPicPr>
        <p:blipFill>
          <a:blip r:embed="rId2"/>
          <a:stretch>
            <a:fillRect/>
          </a:stretch>
        </p:blipFill>
        <p:spPr>
          <a:xfrm>
            <a:off x="544285" y="1741557"/>
            <a:ext cx="5624287" cy="3188350"/>
          </a:xfrm>
          <a:prstGeom prst="rect">
            <a:avLst/>
          </a:prstGeom>
        </p:spPr>
      </p:pic>
      <p:sp>
        <p:nvSpPr>
          <p:cNvPr id="7" name="TextBox 6"/>
          <p:cNvSpPr txBox="1"/>
          <p:nvPr/>
        </p:nvSpPr>
        <p:spPr>
          <a:xfrm>
            <a:off x="699218" y="4948050"/>
            <a:ext cx="5247650" cy="369332"/>
          </a:xfrm>
          <a:prstGeom prst="rect">
            <a:avLst/>
          </a:prstGeom>
          <a:noFill/>
        </p:spPr>
        <p:txBody>
          <a:bodyPr wrap="none" rtlCol="0">
            <a:spAutoFit/>
          </a:bodyPr>
          <a:lstStyle/>
          <a:p>
            <a:r>
              <a:rPr lang="da-DK" dirty="0" smtClean="0"/>
              <a:t>SOURCE:  </a:t>
            </a:r>
            <a:r>
              <a:rPr lang="da-DK" i="1" dirty="0" err="1" smtClean="0"/>
              <a:t>Herkenham</a:t>
            </a:r>
            <a:r>
              <a:rPr lang="da-DK" i="1" dirty="0" smtClean="0"/>
              <a:t> </a:t>
            </a:r>
            <a:r>
              <a:rPr lang="da-DK" i="1" dirty="0"/>
              <a:t>et al. (1991) J. </a:t>
            </a:r>
            <a:r>
              <a:rPr lang="da-DK" i="1" dirty="0" err="1"/>
              <a:t>Neurosci</a:t>
            </a:r>
            <a:r>
              <a:rPr lang="da-DK" i="1" dirty="0"/>
              <a:t>. 11: </a:t>
            </a:r>
            <a:r>
              <a:rPr lang="da-DK" i="1" dirty="0" smtClean="0"/>
              <a:t>563</a:t>
            </a:r>
            <a:endParaRPr lang="en-US" dirty="0"/>
          </a:p>
        </p:txBody>
      </p:sp>
      <p:sp>
        <p:nvSpPr>
          <p:cNvPr id="8" name="TextBox 7"/>
          <p:cNvSpPr txBox="1"/>
          <p:nvPr/>
        </p:nvSpPr>
        <p:spPr>
          <a:xfrm>
            <a:off x="544285" y="5473005"/>
            <a:ext cx="8245211" cy="954107"/>
          </a:xfrm>
          <a:prstGeom prst="rect">
            <a:avLst/>
          </a:prstGeom>
          <a:noFill/>
        </p:spPr>
        <p:txBody>
          <a:bodyPr wrap="square" rtlCol="0">
            <a:spAutoFit/>
          </a:bodyPr>
          <a:lstStyle/>
          <a:p>
            <a:pPr algn="ctr"/>
            <a:r>
              <a:rPr lang="en-US" sz="2800" dirty="0" smtClean="0"/>
              <a:t>CNS </a:t>
            </a:r>
            <a:r>
              <a:rPr lang="en-US" sz="2800" dirty="0"/>
              <a:t>expression in areas important for </a:t>
            </a:r>
            <a:r>
              <a:rPr lang="en-US" sz="2800" dirty="0" smtClean="0"/>
              <a:t>motor </a:t>
            </a:r>
            <a:r>
              <a:rPr lang="en-US" sz="2800" dirty="0"/>
              <a:t>coordination, </a:t>
            </a:r>
            <a:r>
              <a:rPr lang="en-US" sz="2800" dirty="0" smtClean="0"/>
              <a:t>memory, nausea, decision making, pain…</a:t>
            </a:r>
            <a:endParaRPr lang="en-US" sz="2800" dirty="0"/>
          </a:p>
        </p:txBody>
      </p:sp>
    </p:spTree>
    <p:extLst>
      <p:ext uri="{BB962C8B-B14F-4D97-AF65-F5344CB8AC3E}">
        <p14:creationId xmlns:p14="http://schemas.microsoft.com/office/powerpoint/2010/main" val="1257990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15432" y="321993"/>
            <a:ext cx="7789334" cy="1335628"/>
          </a:xfrm>
        </p:spPr>
        <p:txBody>
          <a:bodyPr>
            <a:normAutofit fontScale="90000"/>
          </a:bodyPr>
          <a:lstStyle/>
          <a:p>
            <a:r>
              <a:rPr lang="en-US" b="1" dirty="0" smtClean="0"/>
              <a:t>Endogenous cannabinoid neurotransmitters</a:t>
            </a:r>
            <a:endParaRPr lang="en-US" b="1" dirty="0"/>
          </a:p>
        </p:txBody>
      </p:sp>
      <p:sp>
        <p:nvSpPr>
          <p:cNvPr id="5" name="Content Placeholder 2"/>
          <p:cNvSpPr>
            <a:spLocks noGrp="1"/>
          </p:cNvSpPr>
          <p:nvPr>
            <p:ph sz="quarter" idx="4294967295"/>
          </p:nvPr>
        </p:nvSpPr>
        <p:spPr>
          <a:xfrm>
            <a:off x="1092705" y="1657621"/>
            <a:ext cx="7222067" cy="1575699"/>
          </a:xfrm>
          <a:prstGeom prst="rect">
            <a:avLst/>
          </a:prstGeom>
        </p:spPr>
        <p:txBody>
          <a:bodyPr/>
          <a:lstStyle/>
          <a:p>
            <a:pPr marL="0" indent="0">
              <a:buNone/>
            </a:pPr>
            <a:r>
              <a:rPr lang="en-US" sz="2800" i="1" dirty="0" smtClean="0"/>
              <a:t>If we have receptors for cannabinoids like THC, why are they there?  </a:t>
            </a:r>
            <a:r>
              <a:rPr lang="en-US" sz="2800" dirty="0" smtClean="0"/>
              <a:t>What neurotransmitters act at these endogenous receptors..?</a:t>
            </a:r>
            <a:endParaRPr lang="en-US" sz="2800" dirty="0"/>
          </a:p>
        </p:txBody>
      </p:sp>
      <p:pic>
        <p:nvPicPr>
          <p:cNvPr id="6" name="Picture 5"/>
          <p:cNvPicPr>
            <a:picLocks noChangeAspect="1"/>
          </p:cNvPicPr>
          <p:nvPr/>
        </p:nvPicPr>
        <p:blipFill>
          <a:blip r:embed="rId2"/>
          <a:stretch>
            <a:fillRect/>
          </a:stretch>
        </p:blipFill>
        <p:spPr>
          <a:xfrm>
            <a:off x="1142999" y="3503647"/>
            <a:ext cx="2004983" cy="1934633"/>
          </a:xfrm>
          <a:prstGeom prst="rect">
            <a:avLst/>
          </a:prstGeom>
        </p:spPr>
      </p:pic>
      <p:pic>
        <p:nvPicPr>
          <p:cNvPr id="7" name="Picture 6"/>
          <p:cNvPicPr>
            <a:picLocks noChangeAspect="1"/>
          </p:cNvPicPr>
          <p:nvPr/>
        </p:nvPicPr>
        <p:blipFill>
          <a:blip r:embed="rId3"/>
          <a:stretch>
            <a:fillRect/>
          </a:stretch>
        </p:blipFill>
        <p:spPr>
          <a:xfrm>
            <a:off x="5350933" y="3080174"/>
            <a:ext cx="1600200" cy="1600200"/>
          </a:xfrm>
          <a:prstGeom prst="rect">
            <a:avLst/>
          </a:prstGeom>
        </p:spPr>
      </p:pic>
      <p:pic>
        <p:nvPicPr>
          <p:cNvPr id="8" name="Picture 7"/>
          <p:cNvPicPr>
            <a:picLocks noChangeAspect="1"/>
          </p:cNvPicPr>
          <p:nvPr/>
        </p:nvPicPr>
        <p:blipFill>
          <a:blip r:embed="rId4"/>
          <a:stretch>
            <a:fillRect/>
          </a:stretch>
        </p:blipFill>
        <p:spPr>
          <a:xfrm>
            <a:off x="7027333" y="4470964"/>
            <a:ext cx="1477433" cy="1711482"/>
          </a:xfrm>
          <a:prstGeom prst="rect">
            <a:avLst/>
          </a:prstGeom>
        </p:spPr>
      </p:pic>
      <p:sp>
        <p:nvSpPr>
          <p:cNvPr id="9" name="TextBox 8"/>
          <p:cNvSpPr txBox="1"/>
          <p:nvPr/>
        </p:nvSpPr>
        <p:spPr>
          <a:xfrm>
            <a:off x="1142999" y="5438280"/>
            <a:ext cx="4235955" cy="830997"/>
          </a:xfrm>
          <a:prstGeom prst="rect">
            <a:avLst/>
          </a:prstGeom>
          <a:noFill/>
        </p:spPr>
        <p:txBody>
          <a:bodyPr wrap="none" rtlCol="0">
            <a:spAutoFit/>
          </a:bodyPr>
          <a:lstStyle/>
          <a:p>
            <a:r>
              <a:rPr lang="en-US" sz="2400" dirty="0" smtClean="0"/>
              <a:t>Derived from arachidonic acid,</a:t>
            </a:r>
          </a:p>
          <a:p>
            <a:r>
              <a:rPr lang="en-US" sz="2400" dirty="0"/>
              <a:t>a</a:t>
            </a:r>
            <a:r>
              <a:rPr lang="en-US" sz="2400" dirty="0" smtClean="0"/>
              <a:t> fatty acid found in membranes</a:t>
            </a:r>
            <a:endParaRPr lang="en-US" sz="2400" dirty="0"/>
          </a:p>
        </p:txBody>
      </p:sp>
      <p:sp>
        <p:nvSpPr>
          <p:cNvPr id="10" name="TextBox 9"/>
          <p:cNvSpPr txBox="1"/>
          <p:nvPr/>
        </p:nvSpPr>
        <p:spPr>
          <a:xfrm>
            <a:off x="6847816" y="3601482"/>
            <a:ext cx="1816573" cy="461665"/>
          </a:xfrm>
          <a:prstGeom prst="rect">
            <a:avLst/>
          </a:prstGeom>
          <a:noFill/>
        </p:spPr>
        <p:txBody>
          <a:bodyPr wrap="none" rtlCol="0">
            <a:spAutoFit/>
          </a:bodyPr>
          <a:lstStyle/>
          <a:p>
            <a:r>
              <a:rPr lang="en-US" sz="2400" b="1" dirty="0" smtClean="0"/>
              <a:t>Anandamide</a:t>
            </a:r>
            <a:endParaRPr lang="en-US" sz="2400" b="1" dirty="0"/>
          </a:p>
        </p:txBody>
      </p:sp>
      <p:sp>
        <p:nvSpPr>
          <p:cNvPr id="11" name="TextBox 10"/>
          <p:cNvSpPr txBox="1"/>
          <p:nvPr/>
        </p:nvSpPr>
        <p:spPr>
          <a:xfrm>
            <a:off x="6674412" y="5773009"/>
            <a:ext cx="817501" cy="461665"/>
          </a:xfrm>
          <a:prstGeom prst="rect">
            <a:avLst/>
          </a:prstGeom>
          <a:noFill/>
        </p:spPr>
        <p:txBody>
          <a:bodyPr wrap="none" rtlCol="0">
            <a:spAutoFit/>
          </a:bodyPr>
          <a:lstStyle/>
          <a:p>
            <a:r>
              <a:rPr lang="en-US" sz="2400" b="1" dirty="0" smtClean="0"/>
              <a:t>2-AG</a:t>
            </a:r>
            <a:endParaRPr lang="en-US" sz="2400" b="1" dirty="0"/>
          </a:p>
        </p:txBody>
      </p:sp>
      <p:sp>
        <p:nvSpPr>
          <p:cNvPr id="12" name="Right Arrow 11"/>
          <p:cNvSpPr/>
          <p:nvPr/>
        </p:nvSpPr>
        <p:spPr>
          <a:xfrm>
            <a:off x="3386667" y="3728498"/>
            <a:ext cx="2065866" cy="484632"/>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3386666" y="4846098"/>
            <a:ext cx="3429969" cy="484632"/>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2379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4562" y="274638"/>
            <a:ext cx="7458723" cy="872672"/>
          </a:xfrm>
        </p:spPr>
        <p:txBody>
          <a:bodyPr>
            <a:normAutofit/>
          </a:bodyPr>
          <a:lstStyle/>
          <a:p>
            <a:r>
              <a:rPr lang="en-US" b="1" dirty="0" smtClean="0"/>
              <a:t>Anxiety:  Genetic protection?</a:t>
            </a:r>
            <a:endParaRPr lang="en-US" b="1" dirty="0"/>
          </a:p>
        </p:txBody>
      </p:sp>
      <p:sp>
        <p:nvSpPr>
          <p:cNvPr id="5" name="Content Placeholder 2"/>
          <p:cNvSpPr>
            <a:spLocks noGrp="1"/>
          </p:cNvSpPr>
          <p:nvPr>
            <p:ph idx="1"/>
          </p:nvPr>
        </p:nvSpPr>
        <p:spPr>
          <a:xfrm>
            <a:off x="457200" y="1006123"/>
            <a:ext cx="8229600" cy="540656"/>
          </a:xfrm>
        </p:spPr>
        <p:txBody>
          <a:bodyPr>
            <a:normAutofit/>
          </a:bodyPr>
          <a:lstStyle/>
          <a:p>
            <a:pPr marL="0" indent="0">
              <a:buNone/>
            </a:pPr>
            <a:r>
              <a:rPr lang="en-US" sz="2400" dirty="0"/>
              <a:t>Decreased anxiety in humans and mice with FAAH C385</a:t>
            </a:r>
            <a:r>
              <a:rPr lang="en-US" sz="2400" u="sng" dirty="0"/>
              <a:t>A</a:t>
            </a:r>
          </a:p>
        </p:txBody>
      </p:sp>
      <p:pic>
        <p:nvPicPr>
          <p:cNvPr id="6" name="Picture 5"/>
          <p:cNvPicPr>
            <a:picLocks noChangeAspect="1"/>
          </p:cNvPicPr>
          <p:nvPr/>
        </p:nvPicPr>
        <p:blipFill>
          <a:blip r:embed="rId2"/>
          <a:stretch>
            <a:fillRect/>
          </a:stretch>
        </p:blipFill>
        <p:spPr>
          <a:xfrm>
            <a:off x="2376715" y="1524326"/>
            <a:ext cx="6497469" cy="4498776"/>
          </a:xfrm>
          <a:prstGeom prst="rect">
            <a:avLst/>
          </a:prstGeom>
        </p:spPr>
      </p:pic>
      <p:pic>
        <p:nvPicPr>
          <p:cNvPr id="7" name="Picture 6"/>
          <p:cNvPicPr>
            <a:picLocks noChangeAspect="1"/>
          </p:cNvPicPr>
          <p:nvPr/>
        </p:nvPicPr>
        <p:blipFill>
          <a:blip r:embed="rId3"/>
          <a:stretch>
            <a:fillRect/>
          </a:stretch>
        </p:blipFill>
        <p:spPr>
          <a:xfrm>
            <a:off x="457200" y="1973460"/>
            <a:ext cx="1600200" cy="1600200"/>
          </a:xfrm>
          <a:prstGeom prst="rect">
            <a:avLst/>
          </a:prstGeom>
        </p:spPr>
      </p:pic>
      <p:cxnSp>
        <p:nvCxnSpPr>
          <p:cNvPr id="8" name="Straight Arrow Connector 7"/>
          <p:cNvCxnSpPr/>
          <p:nvPr/>
        </p:nvCxnSpPr>
        <p:spPr>
          <a:xfrm flipH="1">
            <a:off x="1251857" y="3773714"/>
            <a:ext cx="1" cy="5597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24562" y="4370507"/>
            <a:ext cx="2032377" cy="1200328"/>
          </a:xfrm>
          <a:prstGeom prst="rect">
            <a:avLst/>
          </a:prstGeom>
          <a:noFill/>
        </p:spPr>
        <p:txBody>
          <a:bodyPr wrap="none" rtlCol="0">
            <a:spAutoFit/>
          </a:bodyPr>
          <a:lstStyle/>
          <a:p>
            <a:r>
              <a:rPr lang="en-US" sz="2400" b="1" dirty="0" smtClean="0"/>
              <a:t>Breakdown by</a:t>
            </a:r>
          </a:p>
          <a:p>
            <a:r>
              <a:rPr lang="en-US" sz="2400" b="1" dirty="0" smtClean="0"/>
              <a:t>FAAH;  several</a:t>
            </a:r>
          </a:p>
          <a:p>
            <a:r>
              <a:rPr lang="en-US" sz="2400" b="1" dirty="0" smtClean="0"/>
              <a:t>Forms (A, C)</a:t>
            </a:r>
            <a:endParaRPr lang="en-US" sz="2400" b="1" dirty="0"/>
          </a:p>
        </p:txBody>
      </p:sp>
      <p:sp>
        <p:nvSpPr>
          <p:cNvPr id="10" name="TextBox 9"/>
          <p:cNvSpPr txBox="1"/>
          <p:nvPr/>
        </p:nvSpPr>
        <p:spPr>
          <a:xfrm>
            <a:off x="2630428" y="5993291"/>
            <a:ext cx="5915101" cy="584776"/>
          </a:xfrm>
          <a:prstGeom prst="rect">
            <a:avLst/>
          </a:prstGeom>
          <a:noFill/>
        </p:spPr>
        <p:txBody>
          <a:bodyPr wrap="none" rtlCol="0">
            <a:spAutoFit/>
          </a:bodyPr>
          <a:lstStyle/>
          <a:p>
            <a:pPr algn="ctr"/>
            <a:r>
              <a:rPr lang="en-US" sz="1600" dirty="0"/>
              <a:t>FAAH genetic variation enhances fronto-amygdala function in mouse </a:t>
            </a:r>
            <a:endParaRPr lang="en-US" sz="1600" dirty="0" smtClean="0"/>
          </a:p>
          <a:p>
            <a:pPr algn="ctr"/>
            <a:r>
              <a:rPr lang="en-US" sz="1600" dirty="0" smtClean="0"/>
              <a:t>and human, Nature Communications, Iva </a:t>
            </a:r>
            <a:r>
              <a:rPr lang="en-US" sz="1600" dirty="0" err="1" smtClean="0"/>
              <a:t>Dincheva</a:t>
            </a:r>
            <a:r>
              <a:rPr lang="en-US" sz="1600" dirty="0" smtClean="0"/>
              <a:t> et al (2015)</a:t>
            </a:r>
            <a:endParaRPr lang="en-US" sz="1600" dirty="0"/>
          </a:p>
        </p:txBody>
      </p:sp>
      <p:sp>
        <p:nvSpPr>
          <p:cNvPr id="12" name="TextBox 11"/>
          <p:cNvSpPr txBox="1"/>
          <p:nvPr/>
        </p:nvSpPr>
        <p:spPr>
          <a:xfrm>
            <a:off x="457200" y="5660676"/>
            <a:ext cx="1685077" cy="923330"/>
          </a:xfrm>
          <a:prstGeom prst="rect">
            <a:avLst/>
          </a:prstGeom>
          <a:noFill/>
        </p:spPr>
        <p:txBody>
          <a:bodyPr wrap="none" rtlCol="0">
            <a:spAutoFit/>
          </a:bodyPr>
          <a:lstStyle/>
          <a:p>
            <a:r>
              <a:rPr lang="en-US" dirty="0" smtClean="0"/>
              <a:t>A less common;</a:t>
            </a:r>
          </a:p>
          <a:p>
            <a:r>
              <a:rPr lang="en-US" dirty="0" smtClean="0"/>
              <a:t>Less effective at </a:t>
            </a:r>
          </a:p>
          <a:p>
            <a:r>
              <a:rPr lang="en-US" dirty="0" smtClean="0"/>
              <a:t>breakdown</a:t>
            </a:r>
            <a:endParaRPr lang="en-US" dirty="0"/>
          </a:p>
        </p:txBody>
      </p:sp>
      <p:sp>
        <p:nvSpPr>
          <p:cNvPr id="13" name="TextBox 12"/>
          <p:cNvSpPr txBox="1"/>
          <p:nvPr/>
        </p:nvSpPr>
        <p:spPr>
          <a:xfrm>
            <a:off x="680701" y="1644439"/>
            <a:ext cx="1376699" cy="369332"/>
          </a:xfrm>
          <a:prstGeom prst="rect">
            <a:avLst/>
          </a:prstGeom>
          <a:noFill/>
        </p:spPr>
        <p:txBody>
          <a:bodyPr wrap="none" rtlCol="0">
            <a:spAutoFit/>
          </a:bodyPr>
          <a:lstStyle/>
          <a:p>
            <a:r>
              <a:rPr lang="en-US" dirty="0" smtClean="0"/>
              <a:t>Anandamide</a:t>
            </a:r>
            <a:endParaRPr lang="en-US" dirty="0"/>
          </a:p>
        </p:txBody>
      </p:sp>
    </p:spTree>
    <p:extLst>
      <p:ext uri="{BB962C8B-B14F-4D97-AF65-F5344CB8AC3E}">
        <p14:creationId xmlns:p14="http://schemas.microsoft.com/office/powerpoint/2010/main" val="86502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80449" y="396197"/>
            <a:ext cx="6939602" cy="945440"/>
          </a:xfrm>
        </p:spPr>
        <p:txBody>
          <a:bodyPr>
            <a:normAutofit/>
          </a:bodyPr>
          <a:lstStyle/>
          <a:p>
            <a:r>
              <a:rPr lang="en-US" b="1" dirty="0" smtClean="0"/>
              <a:t>Cannabinoids reduce pain</a:t>
            </a:r>
            <a:endParaRPr lang="en-US" b="1" dirty="0"/>
          </a:p>
        </p:txBody>
      </p:sp>
      <p:sp>
        <p:nvSpPr>
          <p:cNvPr id="5" name="Content Placeholder 2"/>
          <p:cNvSpPr>
            <a:spLocks noGrp="1"/>
          </p:cNvSpPr>
          <p:nvPr>
            <p:ph sz="quarter" idx="4294967295"/>
          </p:nvPr>
        </p:nvSpPr>
        <p:spPr>
          <a:xfrm>
            <a:off x="642412" y="1341637"/>
            <a:ext cx="7692265" cy="2235274"/>
          </a:xfrm>
          <a:prstGeom prst="rect">
            <a:avLst/>
          </a:prstGeom>
        </p:spPr>
        <p:txBody>
          <a:bodyPr>
            <a:normAutofit/>
          </a:bodyPr>
          <a:lstStyle/>
          <a:p>
            <a:pPr marL="0" indent="0">
              <a:buNone/>
            </a:pPr>
            <a:r>
              <a:rPr lang="en-US" dirty="0"/>
              <a:t>A large body of literature indicates that cannabinoids suppress behavioral responses to acute and persistent noxious </a:t>
            </a:r>
            <a:r>
              <a:rPr lang="en-US" dirty="0" smtClean="0"/>
              <a:t>stimulation…</a:t>
            </a:r>
            <a:r>
              <a:rPr lang="en-US" sz="2400" dirty="0" smtClean="0"/>
              <a:t>(Walker JM, Hohmann AG, 2005)</a:t>
            </a:r>
          </a:p>
        </p:txBody>
      </p:sp>
      <p:sp>
        <p:nvSpPr>
          <p:cNvPr id="6" name="TextBox 5"/>
          <p:cNvSpPr txBox="1"/>
          <p:nvPr/>
        </p:nvSpPr>
        <p:spPr>
          <a:xfrm>
            <a:off x="642412" y="3574919"/>
            <a:ext cx="4642417" cy="2800767"/>
          </a:xfrm>
          <a:prstGeom prst="rect">
            <a:avLst/>
          </a:prstGeom>
          <a:noFill/>
        </p:spPr>
        <p:txBody>
          <a:bodyPr wrap="none" rtlCol="0">
            <a:spAutoFit/>
          </a:bodyPr>
          <a:lstStyle/>
          <a:p>
            <a:r>
              <a:rPr lang="en-US" sz="3200" b="1" dirty="0"/>
              <a:t>Co-administration of </a:t>
            </a:r>
            <a:endParaRPr lang="en-US" sz="3200" b="1" dirty="0" smtClean="0"/>
          </a:p>
          <a:p>
            <a:r>
              <a:rPr lang="en-US" sz="3200" b="1" dirty="0" smtClean="0"/>
              <a:t>cannabinoids and opioids</a:t>
            </a:r>
          </a:p>
          <a:p>
            <a:r>
              <a:rPr lang="en-US" sz="3200" b="1" dirty="0" smtClean="0"/>
              <a:t>allows </a:t>
            </a:r>
            <a:r>
              <a:rPr lang="en-US" sz="3200" b="1" dirty="0"/>
              <a:t>for pain relief </a:t>
            </a:r>
            <a:r>
              <a:rPr lang="en-US" sz="3200" b="1" dirty="0" smtClean="0"/>
              <a:t>with </a:t>
            </a:r>
          </a:p>
          <a:p>
            <a:r>
              <a:rPr lang="en-US" sz="3200" b="1" dirty="0" smtClean="0"/>
              <a:t>a </a:t>
            </a:r>
            <a:r>
              <a:rPr lang="en-US" sz="3200" b="1" dirty="0"/>
              <a:t>lower </a:t>
            </a:r>
            <a:r>
              <a:rPr lang="en-US" sz="3200" b="1" dirty="0" smtClean="0"/>
              <a:t>opioid dose! </a:t>
            </a:r>
          </a:p>
          <a:p>
            <a:r>
              <a:rPr lang="en-US" sz="2400" dirty="0" smtClean="0"/>
              <a:t>(</a:t>
            </a:r>
            <a:r>
              <a:rPr lang="en-US" sz="2400" dirty="0"/>
              <a:t>e.g., Wilson AR, Maher L, </a:t>
            </a:r>
            <a:endParaRPr lang="en-US" sz="2400" dirty="0" smtClean="0"/>
          </a:p>
          <a:p>
            <a:r>
              <a:rPr lang="en-US" sz="2400" dirty="0" smtClean="0"/>
              <a:t>Morgan </a:t>
            </a:r>
            <a:r>
              <a:rPr lang="en-US" sz="2400" dirty="0"/>
              <a:t>MM, 2008</a:t>
            </a:r>
            <a:r>
              <a:rPr lang="en-US" sz="2400" dirty="0" smtClean="0"/>
              <a:t>)</a:t>
            </a:r>
            <a:endParaRPr lang="en-US" sz="2400" dirty="0"/>
          </a:p>
        </p:txBody>
      </p:sp>
      <p:pic>
        <p:nvPicPr>
          <p:cNvPr id="7" name="Picture 6"/>
          <p:cNvPicPr>
            <a:picLocks noChangeAspect="1"/>
          </p:cNvPicPr>
          <p:nvPr/>
        </p:nvPicPr>
        <p:blipFill>
          <a:blip r:embed="rId2"/>
          <a:stretch>
            <a:fillRect/>
          </a:stretch>
        </p:blipFill>
        <p:spPr>
          <a:xfrm>
            <a:off x="5029685" y="3345148"/>
            <a:ext cx="3787904" cy="3166262"/>
          </a:xfrm>
          <a:prstGeom prst="rect">
            <a:avLst/>
          </a:prstGeom>
        </p:spPr>
      </p:pic>
    </p:spTree>
    <p:extLst>
      <p:ext uri="{BB962C8B-B14F-4D97-AF65-F5344CB8AC3E}">
        <p14:creationId xmlns:p14="http://schemas.microsoft.com/office/powerpoint/2010/main" val="2521234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b="1" dirty="0" smtClean="0"/>
              <a:t>More therapeutic effects</a:t>
            </a:r>
            <a:endParaRPr lang="en-US" b="1" dirty="0"/>
          </a:p>
        </p:txBody>
      </p:sp>
      <p:sp>
        <p:nvSpPr>
          <p:cNvPr id="5" name="Content Placeholder 2"/>
          <p:cNvSpPr>
            <a:spLocks noGrp="1"/>
          </p:cNvSpPr>
          <p:nvPr>
            <p:ph sz="quarter" idx="4294967295"/>
          </p:nvPr>
        </p:nvSpPr>
        <p:spPr>
          <a:xfrm>
            <a:off x="2728408" y="1417637"/>
            <a:ext cx="5833193" cy="5008561"/>
          </a:xfrm>
          <a:prstGeom prst="rect">
            <a:avLst/>
          </a:prstGeom>
        </p:spPr>
        <p:txBody>
          <a:bodyPr>
            <a:normAutofit fontScale="85000" lnSpcReduction="10000"/>
          </a:bodyPr>
          <a:lstStyle/>
          <a:p>
            <a:r>
              <a:rPr lang="en-US" sz="2800" b="1" dirty="0" smtClean="0"/>
              <a:t>Appetite stimulation</a:t>
            </a:r>
            <a:endParaRPr lang="en-US" dirty="0" smtClean="0"/>
          </a:p>
          <a:p>
            <a:pPr marL="365760" lvl="1" indent="0">
              <a:buNone/>
            </a:pPr>
            <a:r>
              <a:rPr lang="en-US" dirty="0" smtClean="0"/>
              <a:t>(e.g., Foltin, 1988;  </a:t>
            </a:r>
            <a:r>
              <a:rPr lang="en-US" dirty="0" err="1" smtClean="0"/>
              <a:t>Grotenhermen</a:t>
            </a:r>
            <a:r>
              <a:rPr lang="en-US" dirty="0" smtClean="0"/>
              <a:t>, 2012)  </a:t>
            </a:r>
          </a:p>
          <a:p>
            <a:pPr marL="365760" lvl="1" indent="0">
              <a:buNone/>
            </a:pPr>
            <a:r>
              <a:rPr lang="en-US" dirty="0"/>
              <a:t>	</a:t>
            </a:r>
            <a:r>
              <a:rPr lang="en-US" i="1" dirty="0" smtClean="0"/>
              <a:t>Why is this therapeutic?</a:t>
            </a:r>
          </a:p>
          <a:p>
            <a:pPr marL="365760" lvl="1" indent="0">
              <a:buNone/>
            </a:pPr>
            <a:endParaRPr lang="en-US" i="1" dirty="0" smtClean="0"/>
          </a:p>
          <a:p>
            <a:r>
              <a:rPr lang="en-US" sz="2800" b="1" dirty="0" smtClean="0"/>
              <a:t>Nausea relief </a:t>
            </a:r>
          </a:p>
          <a:p>
            <a:pPr marL="365760" lvl="1" indent="0">
              <a:buNone/>
            </a:pPr>
            <a:r>
              <a:rPr lang="en-US" dirty="0" smtClean="0"/>
              <a:t>(e.g., Parker et al (2011); “The </a:t>
            </a:r>
            <a:r>
              <a:rPr lang="en-US" dirty="0"/>
              <a:t>anti-emetic effect of cannabinoids has been shown across a wide variety of animals that are capable of vomiting in response to a toxic challenge</a:t>
            </a:r>
            <a:r>
              <a:rPr lang="en-US" dirty="0" smtClean="0"/>
              <a:t>.”</a:t>
            </a:r>
            <a:r>
              <a:rPr lang="en-US" dirty="0"/>
              <a:t> </a:t>
            </a:r>
            <a:r>
              <a:rPr lang="en-US" dirty="0" smtClean="0"/>
              <a:t>Also studies referenced by the National Cancer Institute at cancer.gov;  though chronic use linked to hyperemesis syndrome;  Soriano-Co M, 2010)</a:t>
            </a:r>
          </a:p>
        </p:txBody>
      </p:sp>
      <p:pic>
        <p:nvPicPr>
          <p:cNvPr id="6" name="Picture 5"/>
          <p:cNvPicPr>
            <a:picLocks noChangeAspect="1"/>
          </p:cNvPicPr>
          <p:nvPr/>
        </p:nvPicPr>
        <p:blipFill>
          <a:blip r:embed="rId2"/>
          <a:stretch>
            <a:fillRect/>
          </a:stretch>
        </p:blipFill>
        <p:spPr>
          <a:xfrm>
            <a:off x="556329" y="1263407"/>
            <a:ext cx="2019451" cy="2819400"/>
          </a:xfrm>
          <a:prstGeom prst="rect">
            <a:avLst/>
          </a:prstGeom>
        </p:spPr>
      </p:pic>
      <p:pic>
        <p:nvPicPr>
          <p:cNvPr id="7" name="Picture 6"/>
          <p:cNvPicPr>
            <a:picLocks noChangeAspect="1"/>
          </p:cNvPicPr>
          <p:nvPr/>
        </p:nvPicPr>
        <p:blipFill>
          <a:blip r:embed="rId3"/>
          <a:stretch>
            <a:fillRect/>
          </a:stretch>
        </p:blipFill>
        <p:spPr>
          <a:xfrm>
            <a:off x="556328" y="4189057"/>
            <a:ext cx="2297279" cy="2237141"/>
          </a:xfrm>
          <a:prstGeom prst="rect">
            <a:avLst/>
          </a:prstGeom>
        </p:spPr>
      </p:pic>
    </p:spTree>
    <p:extLst>
      <p:ext uri="{BB962C8B-B14F-4D97-AF65-F5344CB8AC3E}">
        <p14:creationId xmlns:p14="http://schemas.microsoft.com/office/powerpoint/2010/main" val="1540971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0400"/>
            <a:ext cx="3276600" cy="1778000"/>
          </a:xfrm>
        </p:spPr>
        <p:txBody>
          <a:bodyPr>
            <a:normAutofit fontScale="90000"/>
          </a:bodyPr>
          <a:lstStyle/>
          <a:p>
            <a:pPr algn="l"/>
            <a:r>
              <a:rPr lang="en-US" b="1" dirty="0" smtClean="0"/>
              <a:t>STILL MORE </a:t>
            </a:r>
            <a:br>
              <a:rPr lang="en-US" b="1" dirty="0" smtClean="0"/>
            </a:br>
            <a:r>
              <a:rPr lang="en-US" b="1" dirty="0" smtClean="0"/>
              <a:t>therapeutic </a:t>
            </a:r>
            <a:br>
              <a:rPr lang="en-US" b="1" dirty="0" smtClean="0"/>
            </a:br>
            <a:r>
              <a:rPr lang="en-US" b="1" dirty="0" smtClean="0"/>
              <a:t>effects</a:t>
            </a:r>
            <a:endParaRPr lang="en-US" b="1" dirty="0"/>
          </a:p>
        </p:txBody>
      </p:sp>
      <p:sp>
        <p:nvSpPr>
          <p:cNvPr id="3" name="Content Placeholder 2"/>
          <p:cNvSpPr>
            <a:spLocks noGrp="1"/>
          </p:cNvSpPr>
          <p:nvPr>
            <p:ph idx="1"/>
          </p:nvPr>
        </p:nvSpPr>
        <p:spPr>
          <a:xfrm>
            <a:off x="457200" y="2616201"/>
            <a:ext cx="8229600" cy="4038599"/>
          </a:xfrm>
        </p:spPr>
        <p:txBody>
          <a:bodyPr>
            <a:normAutofit/>
          </a:bodyPr>
          <a:lstStyle/>
          <a:p>
            <a:r>
              <a:rPr lang="en-US" dirty="0" smtClean="0"/>
              <a:t>Multiple sclerosis</a:t>
            </a:r>
          </a:p>
          <a:p>
            <a:pPr lvl="1"/>
            <a:r>
              <a:rPr lang="en-US" sz="2200" dirty="0" smtClean="0"/>
              <a:t>E.g., “</a:t>
            </a:r>
            <a:r>
              <a:rPr lang="en-US" sz="2200" dirty="0"/>
              <a:t>Current status of cannabis treatment of multiple </a:t>
            </a:r>
            <a:r>
              <a:rPr lang="en-US" sz="2200" dirty="0" smtClean="0"/>
              <a:t>sclerosis,” Deutsch et al (2008)</a:t>
            </a:r>
            <a:endParaRPr lang="en-US" sz="2200" dirty="0"/>
          </a:p>
          <a:p>
            <a:r>
              <a:rPr lang="en-US" dirty="0" smtClean="0"/>
              <a:t>Epilepsy</a:t>
            </a:r>
          </a:p>
          <a:p>
            <a:pPr lvl="1"/>
            <a:r>
              <a:rPr lang="en-US" sz="2200" dirty="0" smtClean="0"/>
              <a:t>E.g., “</a:t>
            </a:r>
            <a:r>
              <a:rPr lang="en-US" sz="2200" dirty="0"/>
              <a:t>The case for medical marijuana in </a:t>
            </a:r>
            <a:r>
              <a:rPr lang="en-US" sz="2200" dirty="0" smtClean="0"/>
              <a:t>epilepsy,” </a:t>
            </a:r>
            <a:r>
              <a:rPr lang="en-US" sz="2200" dirty="0" err="1" smtClean="0"/>
              <a:t>Maa</a:t>
            </a:r>
            <a:r>
              <a:rPr lang="en-US" sz="2200" dirty="0" smtClean="0"/>
              <a:t> (2014)</a:t>
            </a:r>
          </a:p>
          <a:p>
            <a:r>
              <a:rPr lang="en-US" dirty="0" smtClean="0"/>
              <a:t>Cancer</a:t>
            </a:r>
          </a:p>
          <a:p>
            <a:pPr lvl="1"/>
            <a:r>
              <a:rPr lang="en-US" sz="2200" dirty="0" smtClean="0"/>
              <a:t>E.g., “</a:t>
            </a:r>
            <a:r>
              <a:rPr lang="en-US" sz="2200" dirty="0"/>
              <a:t>The combination of cannabidiol and Δ9</a:t>
            </a:r>
            <a:r>
              <a:rPr lang="en-US" sz="2200" dirty="0" smtClean="0"/>
              <a:t>-THC enhances </a:t>
            </a:r>
            <a:r>
              <a:rPr lang="en-US" sz="2200" dirty="0"/>
              <a:t>the anticancer effects of radiation in an </a:t>
            </a:r>
            <a:r>
              <a:rPr lang="en-US" sz="2200" dirty="0" err="1"/>
              <a:t>orthotopic</a:t>
            </a:r>
            <a:r>
              <a:rPr lang="en-US" sz="2200" dirty="0"/>
              <a:t> murine </a:t>
            </a:r>
            <a:r>
              <a:rPr lang="en-US" sz="2200" dirty="0" err="1"/>
              <a:t>glioma</a:t>
            </a:r>
            <a:r>
              <a:rPr lang="en-US" sz="2200" dirty="0"/>
              <a:t> </a:t>
            </a:r>
            <a:r>
              <a:rPr lang="en-US" sz="2200" dirty="0" smtClean="0"/>
              <a:t>model,” Scott et al (2014)</a:t>
            </a:r>
          </a:p>
        </p:txBody>
      </p:sp>
      <p:pic>
        <p:nvPicPr>
          <p:cNvPr id="4" name="Picture 3"/>
          <p:cNvPicPr>
            <a:picLocks noChangeAspect="1"/>
          </p:cNvPicPr>
          <p:nvPr/>
        </p:nvPicPr>
        <p:blipFill>
          <a:blip r:embed="rId2"/>
          <a:stretch>
            <a:fillRect/>
          </a:stretch>
        </p:blipFill>
        <p:spPr>
          <a:xfrm>
            <a:off x="4876800" y="452438"/>
            <a:ext cx="3606800" cy="2408233"/>
          </a:xfrm>
          <a:prstGeom prst="rect">
            <a:avLst/>
          </a:prstGeom>
        </p:spPr>
      </p:pic>
    </p:spTree>
    <p:extLst>
      <p:ext uri="{BB962C8B-B14F-4D97-AF65-F5344CB8AC3E}">
        <p14:creationId xmlns:p14="http://schemas.microsoft.com/office/powerpoint/2010/main" val="2840897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68137" y="1962746"/>
            <a:ext cx="2400130" cy="4272754"/>
          </a:xfrm>
          <a:prstGeom prst="rect">
            <a:avLst/>
          </a:prstGeom>
        </p:spPr>
      </p:pic>
      <p:sp>
        <p:nvSpPr>
          <p:cNvPr id="5" name="Title 1"/>
          <p:cNvSpPr>
            <a:spLocks noGrp="1"/>
          </p:cNvSpPr>
          <p:nvPr>
            <p:ph type="title"/>
          </p:nvPr>
        </p:nvSpPr>
        <p:spPr>
          <a:xfrm>
            <a:off x="541867" y="405503"/>
            <a:ext cx="8026400" cy="1143000"/>
          </a:xfrm>
        </p:spPr>
        <p:txBody>
          <a:bodyPr>
            <a:normAutofit fontScale="90000"/>
          </a:bodyPr>
          <a:lstStyle/>
          <a:p>
            <a:r>
              <a:rPr lang="en-US" b="1" dirty="0" smtClean="0"/>
              <a:t>Marijuana impairs cognition, memory, motor coordination</a:t>
            </a:r>
            <a:endParaRPr lang="en-US" b="1" dirty="0"/>
          </a:p>
        </p:txBody>
      </p:sp>
      <p:sp>
        <p:nvSpPr>
          <p:cNvPr id="6" name="Content Placeholder 2"/>
          <p:cNvSpPr>
            <a:spLocks noGrp="1"/>
          </p:cNvSpPr>
          <p:nvPr>
            <p:ph sz="quarter" idx="4294967295"/>
          </p:nvPr>
        </p:nvSpPr>
        <p:spPr>
          <a:xfrm>
            <a:off x="554737" y="2105853"/>
            <a:ext cx="5613400" cy="4272754"/>
          </a:xfrm>
          <a:prstGeom prst="rect">
            <a:avLst/>
          </a:prstGeom>
        </p:spPr>
        <p:txBody>
          <a:bodyPr>
            <a:normAutofit fontScale="92500" lnSpcReduction="20000"/>
          </a:bodyPr>
          <a:lstStyle/>
          <a:p>
            <a:r>
              <a:rPr lang="en-US" dirty="0"/>
              <a:t>D</a:t>
            </a:r>
            <a:r>
              <a:rPr lang="en-US" dirty="0" smtClean="0"/>
              <a:t>eficits in acute verbal and spatial memory (e.g., Curran et al, 2002)</a:t>
            </a:r>
          </a:p>
          <a:p>
            <a:r>
              <a:rPr lang="en-US" dirty="0" smtClean="0"/>
              <a:t>Deficits </a:t>
            </a:r>
            <a:r>
              <a:rPr lang="en-US" dirty="0"/>
              <a:t>in </a:t>
            </a:r>
            <a:r>
              <a:rPr lang="en-US" dirty="0" smtClean="0"/>
              <a:t>working/short</a:t>
            </a:r>
            <a:r>
              <a:rPr lang="en-US" dirty="0"/>
              <a:t>-term </a:t>
            </a:r>
            <a:r>
              <a:rPr lang="en-US" dirty="0" smtClean="0"/>
              <a:t>memory (</a:t>
            </a:r>
            <a:r>
              <a:rPr lang="en-US" dirty="0" err="1" smtClean="0"/>
              <a:t>Schoeler</a:t>
            </a:r>
            <a:r>
              <a:rPr lang="en-US" dirty="0" smtClean="0"/>
              <a:t> 2013)</a:t>
            </a:r>
          </a:p>
          <a:p>
            <a:r>
              <a:rPr lang="en-US" dirty="0" smtClean="0"/>
              <a:t>Cannabis and alcohol both impair skills critical for driving (Sewell RA et al, 2009)</a:t>
            </a:r>
          </a:p>
          <a:p>
            <a:r>
              <a:rPr lang="en-US" dirty="0" smtClean="0"/>
              <a:t>Differential effects on socialization (</a:t>
            </a:r>
            <a:r>
              <a:rPr lang="en-US" dirty="0" err="1" smtClean="0"/>
              <a:t>Atakan</a:t>
            </a:r>
            <a:r>
              <a:rPr lang="en-US" dirty="0" smtClean="0"/>
              <a:t>, 2012)</a:t>
            </a:r>
          </a:p>
          <a:p>
            <a:endParaRPr lang="en-US" dirty="0"/>
          </a:p>
        </p:txBody>
      </p:sp>
    </p:spTree>
    <p:extLst>
      <p:ext uri="{BB962C8B-B14F-4D97-AF65-F5344CB8AC3E}">
        <p14:creationId xmlns:p14="http://schemas.microsoft.com/office/powerpoint/2010/main" val="4102521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33309" y="284412"/>
            <a:ext cx="7744453" cy="1143000"/>
          </a:xfrm>
        </p:spPr>
        <p:txBody>
          <a:bodyPr>
            <a:noAutofit/>
          </a:bodyPr>
          <a:lstStyle/>
          <a:p>
            <a:r>
              <a:rPr lang="en-US" sz="3600" b="1" dirty="0" smtClean="0"/>
              <a:t>Early chronic marijuana exposure linked to decline in IQ</a:t>
            </a:r>
            <a:endParaRPr lang="en-US" sz="3600" b="1" dirty="0"/>
          </a:p>
        </p:txBody>
      </p:sp>
      <p:sp>
        <p:nvSpPr>
          <p:cNvPr id="5" name="Content Placeholder 2"/>
          <p:cNvSpPr>
            <a:spLocks noGrp="1"/>
          </p:cNvSpPr>
          <p:nvPr>
            <p:ph sz="quarter" idx="4294967295"/>
          </p:nvPr>
        </p:nvSpPr>
        <p:spPr>
          <a:xfrm>
            <a:off x="474393" y="5529147"/>
            <a:ext cx="8149184" cy="905223"/>
          </a:xfrm>
          <a:prstGeom prst="rect">
            <a:avLst/>
          </a:prstGeom>
        </p:spPr>
        <p:txBody>
          <a:bodyPr>
            <a:normAutofit/>
          </a:bodyPr>
          <a:lstStyle/>
          <a:p>
            <a:pPr marL="45720" indent="0" algn="ctr">
              <a:lnSpc>
                <a:spcPct val="110000"/>
              </a:lnSpc>
              <a:buNone/>
            </a:pPr>
            <a:r>
              <a:rPr lang="en-US" sz="2000" dirty="0"/>
              <a:t>Meier, M.H</a:t>
            </a:r>
            <a:r>
              <a:rPr lang="en-US" sz="2000" dirty="0" smtClean="0"/>
              <a:t>. et al. </a:t>
            </a:r>
            <a:r>
              <a:rPr lang="en-US" sz="2000" dirty="0"/>
              <a:t>Persistent cannabis users show neuropsychological decline from childhood to midlife. </a:t>
            </a:r>
            <a:r>
              <a:rPr lang="en-US" sz="2000" i="1" dirty="0" smtClean="0"/>
              <a:t>PNAS </a:t>
            </a:r>
            <a:r>
              <a:rPr lang="en-US" sz="2000" dirty="0" smtClean="0"/>
              <a:t>109</a:t>
            </a:r>
            <a:r>
              <a:rPr lang="en-US" sz="2000" dirty="0"/>
              <a:t>(40):E2657–E2664, 2012.</a:t>
            </a:r>
          </a:p>
        </p:txBody>
      </p:sp>
      <p:pic>
        <p:nvPicPr>
          <p:cNvPr id="2" name="Picture 1"/>
          <p:cNvPicPr>
            <a:picLocks noChangeAspect="1"/>
          </p:cNvPicPr>
          <p:nvPr/>
        </p:nvPicPr>
        <p:blipFill>
          <a:blip r:embed="rId2"/>
          <a:stretch>
            <a:fillRect/>
          </a:stretch>
        </p:blipFill>
        <p:spPr>
          <a:xfrm>
            <a:off x="474393" y="1670788"/>
            <a:ext cx="4295678" cy="3823153"/>
          </a:xfrm>
          <a:prstGeom prst="rect">
            <a:avLst/>
          </a:prstGeom>
        </p:spPr>
      </p:pic>
      <p:sp>
        <p:nvSpPr>
          <p:cNvPr id="8" name="Content Placeholder 2"/>
          <p:cNvSpPr>
            <a:spLocks noGrp="1"/>
          </p:cNvSpPr>
          <p:nvPr>
            <p:ph sz="quarter" idx="4294967295"/>
          </p:nvPr>
        </p:nvSpPr>
        <p:spPr>
          <a:xfrm>
            <a:off x="4770071" y="1949148"/>
            <a:ext cx="3853505" cy="3601301"/>
          </a:xfrm>
          <a:prstGeom prst="rect">
            <a:avLst/>
          </a:prstGeom>
        </p:spPr>
        <p:txBody>
          <a:bodyPr>
            <a:normAutofit fontScale="70000" lnSpcReduction="20000"/>
          </a:bodyPr>
          <a:lstStyle/>
          <a:p>
            <a:pPr marL="45720" indent="0">
              <a:lnSpc>
                <a:spcPct val="110000"/>
              </a:lnSpc>
              <a:buNone/>
            </a:pPr>
            <a:r>
              <a:rPr lang="en-US" dirty="0"/>
              <a:t>Regular cannabis use that starts in adolescence strips away IQ, a NIDA-supported 25-year study of 1,000 individuals suggests. Study participants who initiated weekly cannabis use before age 18 dropped IQ points in proportion to how long they persisted in using the drug, while nonusers gained a fraction of a point.</a:t>
            </a:r>
          </a:p>
        </p:txBody>
      </p:sp>
    </p:spTree>
    <p:extLst>
      <p:ext uri="{BB962C8B-B14F-4D97-AF65-F5344CB8AC3E}">
        <p14:creationId xmlns:p14="http://schemas.microsoft.com/office/powerpoint/2010/main" val="170756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Risks of chronic adolescent use</a:t>
            </a:r>
            <a:endParaRPr lang="en-US" b="1" dirty="0"/>
          </a:p>
        </p:txBody>
      </p:sp>
      <p:sp>
        <p:nvSpPr>
          <p:cNvPr id="3" name="Content Placeholder 2"/>
          <p:cNvSpPr>
            <a:spLocks noGrp="1"/>
          </p:cNvSpPr>
          <p:nvPr>
            <p:ph idx="1"/>
          </p:nvPr>
        </p:nvSpPr>
        <p:spPr/>
        <p:txBody>
          <a:bodyPr>
            <a:noAutofit/>
          </a:bodyPr>
          <a:lstStyle/>
          <a:p>
            <a:r>
              <a:rPr lang="en-US" sz="2000" b="1" dirty="0"/>
              <a:t>Cognitive </a:t>
            </a:r>
            <a:r>
              <a:rPr lang="en-US" sz="2000" b="1" dirty="0" smtClean="0"/>
              <a:t>impairment</a:t>
            </a:r>
            <a:r>
              <a:rPr lang="en-US" sz="2000" dirty="0" smtClean="0"/>
              <a:t>:  IQ drop</a:t>
            </a:r>
            <a:endParaRPr lang="en-US" sz="2000" b="1" dirty="0" smtClean="0"/>
          </a:p>
          <a:p>
            <a:pPr marL="0" indent="0">
              <a:buNone/>
            </a:pPr>
            <a:endParaRPr lang="en-US" sz="800" dirty="0"/>
          </a:p>
          <a:p>
            <a:r>
              <a:rPr lang="en-US" sz="2000" b="1" dirty="0"/>
              <a:t>Risk of dependence</a:t>
            </a:r>
            <a:r>
              <a:rPr lang="en-US" sz="2000" dirty="0"/>
              <a:t>:  9% of those who experiment;  1 in 6 of those who start using in adolescence, and 25 – 50% of those who smoke daily…</a:t>
            </a:r>
          </a:p>
          <a:p>
            <a:pPr marL="0" indent="0">
              <a:buNone/>
            </a:pPr>
            <a:endParaRPr lang="en-US" sz="800" dirty="0"/>
          </a:p>
          <a:p>
            <a:r>
              <a:rPr lang="en-US" sz="2000" b="1" dirty="0"/>
              <a:t>Changes in functional </a:t>
            </a:r>
            <a:r>
              <a:rPr lang="en-US" sz="2000" b="1" dirty="0" smtClean="0"/>
              <a:t>connectivity</a:t>
            </a:r>
          </a:p>
          <a:p>
            <a:pPr marL="0" indent="0">
              <a:buNone/>
            </a:pPr>
            <a:endParaRPr lang="en-US" sz="800" b="1" dirty="0" smtClean="0"/>
          </a:p>
          <a:p>
            <a:r>
              <a:rPr lang="en-US" sz="2000" b="1" dirty="0" smtClean="0"/>
              <a:t>Increased </a:t>
            </a:r>
            <a:r>
              <a:rPr lang="en-US" sz="2000" b="1" dirty="0"/>
              <a:t>risk of anxiety and depression, and schizophrenia/psychosis</a:t>
            </a:r>
            <a:r>
              <a:rPr lang="en-US" sz="2000" dirty="0"/>
              <a:t> in those with a preexisting genetic vulnerability  </a:t>
            </a:r>
            <a:r>
              <a:rPr lang="en-US" sz="2000" b="1" dirty="0" smtClean="0"/>
              <a:t>(But </a:t>
            </a:r>
            <a:r>
              <a:rPr lang="en-US" sz="2000" b="1" dirty="0"/>
              <a:t>from Volkow article:  </a:t>
            </a:r>
            <a:r>
              <a:rPr lang="en-US" sz="2000" b="1" i="1" dirty="0"/>
              <a:t>“It is inherently difficult to establish causality in these types of studies because factors other than marijuana use may be directly associated with the risk of mental illness…</a:t>
            </a:r>
            <a:r>
              <a:rPr lang="en-US" sz="2000" b="1" i="1" dirty="0" smtClean="0"/>
              <a:t>”)</a:t>
            </a:r>
            <a:endParaRPr lang="en-US" sz="2000" b="1" dirty="0"/>
          </a:p>
          <a:p>
            <a:pPr marL="0" indent="0">
              <a:buNone/>
            </a:pPr>
            <a:endParaRPr lang="en-US" sz="800" dirty="0" smtClean="0"/>
          </a:p>
          <a:p>
            <a:r>
              <a:rPr lang="en-US" sz="2000" b="1" dirty="0" smtClean="0"/>
              <a:t>School </a:t>
            </a:r>
            <a:r>
              <a:rPr lang="en-US" sz="2000" b="1" dirty="0"/>
              <a:t>performance</a:t>
            </a:r>
            <a:r>
              <a:rPr lang="en-US" sz="2000" dirty="0"/>
              <a:t>:  “Early marijuana use is associated with impaired school </a:t>
            </a:r>
            <a:r>
              <a:rPr lang="en-US" sz="2000" dirty="0" smtClean="0"/>
              <a:t>performance</a:t>
            </a:r>
            <a:r>
              <a:rPr lang="is-IS" sz="2000" dirty="0" smtClean="0"/>
              <a:t>…</a:t>
            </a:r>
            <a:r>
              <a:rPr lang="en-US" sz="2000" b="1" i="1" dirty="0" smtClean="0"/>
              <a:t>although </a:t>
            </a:r>
            <a:r>
              <a:rPr lang="en-US" sz="2000" b="1" i="1" dirty="0"/>
              <a:t>reports of shared environmental factors…suggest that the relationship may be more complex…”</a:t>
            </a:r>
            <a:r>
              <a:rPr lang="en-US" sz="2000" b="1" i="1" dirty="0" smtClean="0">
                <a:effectLst/>
              </a:rPr>
              <a:t> </a:t>
            </a:r>
            <a:endParaRPr lang="en-US" sz="2000" b="1" i="1" dirty="0"/>
          </a:p>
        </p:txBody>
      </p:sp>
      <p:sp>
        <p:nvSpPr>
          <p:cNvPr id="7" name="TextBox 6"/>
          <p:cNvSpPr txBox="1"/>
          <p:nvPr/>
        </p:nvSpPr>
        <p:spPr>
          <a:xfrm>
            <a:off x="4918459" y="1417638"/>
            <a:ext cx="3536545" cy="461665"/>
          </a:xfrm>
          <a:prstGeom prst="rect">
            <a:avLst/>
          </a:prstGeom>
          <a:noFill/>
        </p:spPr>
        <p:txBody>
          <a:bodyPr wrap="none" rtlCol="0">
            <a:spAutoFit/>
          </a:bodyPr>
          <a:lstStyle/>
          <a:p>
            <a:r>
              <a:rPr lang="en-US" sz="2400" b="1" dirty="0"/>
              <a:t>Volkow et al (2014), NEJM</a:t>
            </a:r>
            <a:r>
              <a:rPr lang="en-US" sz="2400" b="1" dirty="0" smtClean="0">
                <a:effectLst/>
              </a:rPr>
              <a:t> </a:t>
            </a:r>
            <a:endParaRPr lang="en-US" sz="2400" b="1" dirty="0"/>
          </a:p>
        </p:txBody>
      </p:sp>
    </p:spTree>
    <p:extLst>
      <p:ext uri="{BB962C8B-B14F-4D97-AF65-F5344CB8AC3E}">
        <p14:creationId xmlns:p14="http://schemas.microsoft.com/office/powerpoint/2010/main" val="875515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98428" y="3964383"/>
            <a:ext cx="5314223"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t>The most popular “illicit” drug</a:t>
            </a:r>
            <a:endParaRPr lang="en-US" b="1" dirty="0"/>
          </a:p>
        </p:txBody>
      </p:sp>
      <p:sp>
        <p:nvSpPr>
          <p:cNvPr id="5" name="TextBox 4"/>
          <p:cNvSpPr txBox="1"/>
          <p:nvPr/>
        </p:nvSpPr>
        <p:spPr>
          <a:xfrm>
            <a:off x="352095" y="369946"/>
            <a:ext cx="7902374" cy="461665"/>
          </a:xfrm>
          <a:prstGeom prst="rect">
            <a:avLst/>
          </a:prstGeom>
          <a:noFill/>
        </p:spPr>
        <p:txBody>
          <a:bodyPr wrap="none" rtlCol="0">
            <a:spAutoFit/>
          </a:bodyPr>
          <a:lstStyle/>
          <a:p>
            <a:r>
              <a:rPr lang="en-US" sz="2400" b="1" dirty="0"/>
              <a:t>Past Month Illicit Drug Use among Persons </a:t>
            </a:r>
            <a:r>
              <a:rPr lang="en-US" sz="2400" b="1" dirty="0" smtClean="0"/>
              <a:t>12 </a:t>
            </a:r>
            <a:r>
              <a:rPr lang="en-US" sz="2400" b="1" dirty="0"/>
              <a:t>or Older: </a:t>
            </a:r>
            <a:r>
              <a:rPr lang="en-US" sz="2400" b="1" dirty="0" smtClean="0"/>
              <a:t>2014</a:t>
            </a:r>
            <a:endParaRPr lang="en-US" sz="2400" dirty="0"/>
          </a:p>
        </p:txBody>
      </p:sp>
      <p:sp>
        <p:nvSpPr>
          <p:cNvPr id="6" name="TextBox 5"/>
          <p:cNvSpPr txBox="1"/>
          <p:nvPr/>
        </p:nvSpPr>
        <p:spPr>
          <a:xfrm>
            <a:off x="536816" y="6080562"/>
            <a:ext cx="8255034" cy="523220"/>
          </a:xfrm>
          <a:prstGeom prst="rect">
            <a:avLst/>
          </a:prstGeom>
          <a:noFill/>
        </p:spPr>
        <p:txBody>
          <a:bodyPr wrap="none" rtlCol="0">
            <a:spAutoFit/>
          </a:bodyPr>
          <a:lstStyle/>
          <a:p>
            <a:r>
              <a:rPr lang="en-US" sz="1400" dirty="0" smtClean="0"/>
              <a:t>SOURCE:  Substance Abuse and Mental Health Services Administration, Health &amp; Human Services (2015)</a:t>
            </a:r>
          </a:p>
          <a:p>
            <a:r>
              <a:rPr lang="en-US" sz="1400" dirty="0" smtClean="0"/>
              <a:t>http</a:t>
            </a:r>
            <a:r>
              <a:rPr lang="en-US" sz="1400" dirty="0"/>
              <a:t>://</a:t>
            </a:r>
            <a:r>
              <a:rPr lang="en-US" sz="1400" dirty="0" err="1"/>
              <a:t>www.samhsa.gov</a:t>
            </a:r>
            <a:r>
              <a:rPr lang="en-US" sz="1400" dirty="0"/>
              <a:t>/data/sites/default/files/NSDUHresultsPDFWHTML2013/Web/NSDUHresults2013.htm</a:t>
            </a:r>
          </a:p>
        </p:txBody>
      </p:sp>
      <p:sp>
        <p:nvSpPr>
          <p:cNvPr id="7" name="Rectangle 6"/>
          <p:cNvSpPr/>
          <p:nvPr/>
        </p:nvSpPr>
        <p:spPr>
          <a:xfrm>
            <a:off x="4479667" y="3244334"/>
            <a:ext cx="184666" cy="369332"/>
          </a:xfrm>
          <a:prstGeom prst="rect">
            <a:avLst/>
          </a:prstGeom>
        </p:spPr>
        <p:txBody>
          <a:bodyPr wrap="none">
            <a:spAutoFit/>
          </a:bodyPr>
          <a:lstStyle/>
          <a:p>
            <a:r>
              <a:rPr lang="en-US" dirty="0"/>
              <a:t>￼</a:t>
            </a:r>
          </a:p>
        </p:txBody>
      </p:sp>
      <p:pic>
        <p:nvPicPr>
          <p:cNvPr id="8" name="Picture 7"/>
          <p:cNvPicPr>
            <a:picLocks noChangeAspect="1"/>
          </p:cNvPicPr>
          <p:nvPr/>
        </p:nvPicPr>
        <p:blipFill>
          <a:blip r:embed="rId2"/>
          <a:stretch>
            <a:fillRect/>
          </a:stretch>
        </p:blipFill>
        <p:spPr>
          <a:xfrm>
            <a:off x="804981" y="1015738"/>
            <a:ext cx="6461624" cy="5064824"/>
          </a:xfrm>
          <a:prstGeom prst="rect">
            <a:avLst/>
          </a:prstGeom>
        </p:spPr>
      </p:pic>
      <p:pic>
        <p:nvPicPr>
          <p:cNvPr id="9" name="Picture 8"/>
          <p:cNvPicPr>
            <a:picLocks noChangeAspect="1"/>
          </p:cNvPicPr>
          <p:nvPr/>
        </p:nvPicPr>
        <p:blipFill>
          <a:blip r:embed="rId3"/>
          <a:stretch>
            <a:fillRect/>
          </a:stretch>
        </p:blipFill>
        <p:spPr>
          <a:xfrm>
            <a:off x="4479667" y="2454036"/>
            <a:ext cx="1959629" cy="1308526"/>
          </a:xfrm>
          <a:prstGeom prst="rect">
            <a:avLst/>
          </a:prstGeom>
        </p:spPr>
      </p:pic>
      <p:pic>
        <p:nvPicPr>
          <p:cNvPr id="10" name="Picture 9"/>
          <p:cNvPicPr>
            <a:picLocks noChangeAspect="1"/>
          </p:cNvPicPr>
          <p:nvPr/>
        </p:nvPicPr>
        <p:blipFill>
          <a:blip r:embed="rId4"/>
          <a:stretch>
            <a:fillRect/>
          </a:stretch>
        </p:blipFill>
        <p:spPr>
          <a:xfrm>
            <a:off x="6439296" y="2212075"/>
            <a:ext cx="2226566" cy="1752308"/>
          </a:xfrm>
          <a:prstGeom prst="rect">
            <a:avLst/>
          </a:prstGeom>
        </p:spPr>
      </p:pic>
      <p:sp>
        <p:nvSpPr>
          <p:cNvPr id="2" name="Rectangle 1"/>
          <p:cNvSpPr/>
          <p:nvPr/>
        </p:nvSpPr>
        <p:spPr>
          <a:xfrm>
            <a:off x="1377789" y="1015738"/>
            <a:ext cx="1162510" cy="533971"/>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377789" y="1679838"/>
            <a:ext cx="1162510" cy="533971"/>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55989" y="2215543"/>
            <a:ext cx="1884310" cy="533971"/>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stCxn id="12" idx="1"/>
          </p:cNvCxnSpPr>
          <p:nvPr/>
        </p:nvCxnSpPr>
        <p:spPr>
          <a:xfrm>
            <a:off x="655989" y="2482529"/>
            <a:ext cx="0" cy="18006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38795" y="4283223"/>
            <a:ext cx="1312003" cy="646331"/>
          </a:xfrm>
          <a:prstGeom prst="rect">
            <a:avLst/>
          </a:prstGeom>
          <a:noFill/>
          <a:ln>
            <a:solidFill>
              <a:schemeClr val="tx1"/>
            </a:solidFill>
          </a:ln>
        </p:spPr>
        <p:txBody>
          <a:bodyPr wrap="none" rtlCol="0">
            <a:spAutoFit/>
          </a:bodyPr>
          <a:lstStyle/>
          <a:p>
            <a:pPr algn="ctr"/>
            <a:r>
              <a:rPr lang="en-US" b="1" dirty="0" smtClean="0"/>
              <a:t>18.9 million</a:t>
            </a:r>
          </a:p>
          <a:p>
            <a:pPr algn="ctr"/>
            <a:r>
              <a:rPr lang="en-US" b="1" dirty="0" smtClean="0"/>
              <a:t>In 2015!!</a:t>
            </a:r>
            <a:endParaRPr lang="en-US" b="1" dirty="0"/>
          </a:p>
        </p:txBody>
      </p:sp>
      <p:sp>
        <p:nvSpPr>
          <p:cNvPr id="3" name="TextBox 2"/>
          <p:cNvSpPr txBox="1"/>
          <p:nvPr/>
        </p:nvSpPr>
        <p:spPr>
          <a:xfrm>
            <a:off x="6000569" y="1778061"/>
            <a:ext cx="593920" cy="369332"/>
          </a:xfrm>
          <a:prstGeom prst="rect">
            <a:avLst/>
          </a:prstGeom>
          <a:solidFill>
            <a:schemeClr val="bg1"/>
          </a:solidFill>
        </p:spPr>
        <p:txBody>
          <a:bodyPr wrap="none" rtlCol="0">
            <a:spAutoFit/>
          </a:bodyPr>
          <a:lstStyle/>
          <a:p>
            <a:r>
              <a:rPr lang="en-US" dirty="0" smtClean="0"/>
              <a:t>22.2</a:t>
            </a:r>
            <a:endParaRPr lang="en-US" dirty="0"/>
          </a:p>
        </p:txBody>
      </p:sp>
    </p:spTree>
    <p:extLst>
      <p:ext uri="{BB962C8B-B14F-4D97-AF65-F5344CB8AC3E}">
        <p14:creationId xmlns:p14="http://schemas.microsoft.com/office/powerpoint/2010/main" val="3352978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90490" y="3005026"/>
            <a:ext cx="4168196" cy="3528594"/>
          </a:xfrm>
          <a:prstGeom prst="rect">
            <a:avLst/>
          </a:prstGeom>
        </p:spPr>
      </p:pic>
      <p:sp>
        <p:nvSpPr>
          <p:cNvPr id="5" name="Title 1"/>
          <p:cNvSpPr>
            <a:spLocks noGrp="1"/>
          </p:cNvSpPr>
          <p:nvPr>
            <p:ph type="title"/>
          </p:nvPr>
        </p:nvSpPr>
        <p:spPr>
          <a:xfrm>
            <a:off x="457200" y="274638"/>
            <a:ext cx="8229600" cy="1143000"/>
          </a:xfrm>
        </p:spPr>
        <p:txBody>
          <a:bodyPr/>
          <a:lstStyle/>
          <a:p>
            <a:r>
              <a:rPr lang="en-US" b="1" dirty="0" smtClean="0"/>
              <a:t>However…we’re still learning</a:t>
            </a:r>
            <a:endParaRPr lang="en-US" b="1" dirty="0"/>
          </a:p>
        </p:txBody>
      </p:sp>
      <p:sp>
        <p:nvSpPr>
          <p:cNvPr id="6" name="Content Placeholder 2"/>
          <p:cNvSpPr>
            <a:spLocks noGrp="1"/>
          </p:cNvSpPr>
          <p:nvPr>
            <p:ph idx="1"/>
          </p:nvPr>
        </p:nvSpPr>
        <p:spPr>
          <a:xfrm>
            <a:off x="457200" y="1471304"/>
            <a:ext cx="8229600" cy="2480315"/>
          </a:xfrm>
        </p:spPr>
        <p:txBody>
          <a:bodyPr>
            <a:normAutofit/>
          </a:bodyPr>
          <a:lstStyle/>
          <a:p>
            <a:r>
              <a:rPr lang="fr-FR" sz="3600" b="1" dirty="0" smtClean="0"/>
              <a:t>Cannabis </a:t>
            </a:r>
            <a:r>
              <a:rPr lang="fr-FR" sz="3600" b="1" dirty="0"/>
              <a:t>use </a:t>
            </a:r>
            <a:r>
              <a:rPr lang="fr-FR" sz="3600" b="1" i="1" dirty="0" err="1" smtClean="0"/>
              <a:t>is</a:t>
            </a:r>
            <a:r>
              <a:rPr lang="fr-FR" sz="3600" b="1" i="1" dirty="0" smtClean="0"/>
              <a:t> </a:t>
            </a:r>
            <a:r>
              <a:rPr lang="fr-FR" sz="3600" b="1" i="1" dirty="0" err="1" smtClean="0"/>
              <a:t>quantitatively</a:t>
            </a:r>
            <a:r>
              <a:rPr lang="fr-FR" sz="3600" b="1" i="1" dirty="0" smtClean="0"/>
              <a:t> </a:t>
            </a:r>
            <a:r>
              <a:rPr lang="fr-FR" sz="3600" b="1" i="1" dirty="0" err="1"/>
              <a:t>associated</a:t>
            </a:r>
            <a:r>
              <a:rPr lang="fr-FR" sz="3600" b="1" dirty="0"/>
              <a:t> </a:t>
            </a:r>
            <a:r>
              <a:rPr lang="fr-FR" sz="3600" b="1" dirty="0" err="1"/>
              <a:t>with</a:t>
            </a:r>
            <a:r>
              <a:rPr lang="fr-FR" sz="3600" b="1" dirty="0"/>
              <a:t> nucleus accumbens and amygdala </a:t>
            </a:r>
            <a:r>
              <a:rPr lang="fr-FR" sz="3600" b="1" dirty="0" err="1"/>
              <a:t>abnormalities</a:t>
            </a:r>
            <a:r>
              <a:rPr lang="fr-FR" sz="3600" b="1" dirty="0"/>
              <a:t> in </a:t>
            </a:r>
            <a:r>
              <a:rPr lang="fr-FR" sz="3600" b="1" dirty="0" err="1"/>
              <a:t>young</a:t>
            </a:r>
            <a:r>
              <a:rPr lang="fr-FR" sz="3600" b="1" dirty="0"/>
              <a:t> </a:t>
            </a:r>
            <a:r>
              <a:rPr lang="fr-FR" sz="3600" b="1" dirty="0" err="1"/>
              <a:t>adult</a:t>
            </a:r>
            <a:r>
              <a:rPr lang="fr-FR" sz="3600" b="1" dirty="0"/>
              <a:t> </a:t>
            </a:r>
            <a:r>
              <a:rPr lang="fr-FR" sz="3600" b="1" dirty="0" err="1"/>
              <a:t>recreational</a:t>
            </a:r>
            <a:r>
              <a:rPr lang="fr-FR" sz="3600" b="1" dirty="0"/>
              <a:t> </a:t>
            </a:r>
            <a:r>
              <a:rPr lang="fr-FR" sz="3600" b="1" dirty="0" err="1"/>
              <a:t>users</a:t>
            </a:r>
            <a:r>
              <a:rPr lang="fr-FR" sz="3600" b="1" dirty="0" smtClean="0"/>
              <a:t>.</a:t>
            </a:r>
            <a:endParaRPr lang="fr-FR" sz="3600" b="1" dirty="0"/>
          </a:p>
        </p:txBody>
      </p:sp>
      <p:sp>
        <p:nvSpPr>
          <p:cNvPr id="7" name="TextBox 6"/>
          <p:cNvSpPr txBox="1"/>
          <p:nvPr/>
        </p:nvSpPr>
        <p:spPr>
          <a:xfrm>
            <a:off x="615958" y="5477899"/>
            <a:ext cx="4821489" cy="923330"/>
          </a:xfrm>
          <a:prstGeom prst="rect">
            <a:avLst/>
          </a:prstGeom>
          <a:noFill/>
        </p:spPr>
        <p:txBody>
          <a:bodyPr wrap="none" rtlCol="0">
            <a:spAutoFit/>
          </a:bodyPr>
          <a:lstStyle/>
          <a:p>
            <a:r>
              <a:rPr lang="en-US" dirty="0"/>
              <a:t>Gilman JM1, </a:t>
            </a:r>
            <a:r>
              <a:rPr lang="en-US" dirty="0" err="1"/>
              <a:t>Kuster</a:t>
            </a:r>
            <a:r>
              <a:rPr lang="en-US" dirty="0"/>
              <a:t> JK, Lee S, Lee MJ, Kim BW, </a:t>
            </a:r>
            <a:endParaRPr lang="en-US" dirty="0" smtClean="0"/>
          </a:p>
          <a:p>
            <a:r>
              <a:rPr lang="en-US" dirty="0" err="1" smtClean="0"/>
              <a:t>Makris</a:t>
            </a:r>
            <a:r>
              <a:rPr lang="en-US" dirty="0" smtClean="0"/>
              <a:t> </a:t>
            </a:r>
            <a:r>
              <a:rPr lang="en-US" dirty="0"/>
              <a:t>N, van der </a:t>
            </a:r>
            <a:r>
              <a:rPr lang="en-US" dirty="0" err="1"/>
              <a:t>Kouwe</a:t>
            </a:r>
            <a:r>
              <a:rPr lang="en-US" dirty="0"/>
              <a:t> A, Blood AJ, </a:t>
            </a:r>
            <a:r>
              <a:rPr lang="en-US" dirty="0" err="1"/>
              <a:t>Breiter</a:t>
            </a:r>
            <a:r>
              <a:rPr lang="en-US" dirty="0"/>
              <a:t> HC., </a:t>
            </a:r>
            <a:endParaRPr lang="en-US" dirty="0" smtClean="0"/>
          </a:p>
          <a:p>
            <a:r>
              <a:rPr lang="fr-FR" dirty="0" smtClean="0"/>
              <a:t>J </a:t>
            </a:r>
            <a:r>
              <a:rPr lang="fr-FR" dirty="0" err="1"/>
              <a:t>Neurosci</a:t>
            </a:r>
            <a:r>
              <a:rPr lang="fr-FR" dirty="0"/>
              <a:t>. 2014 </a:t>
            </a:r>
            <a:r>
              <a:rPr lang="fr-FR" dirty="0" err="1"/>
              <a:t>Apr</a:t>
            </a:r>
            <a:r>
              <a:rPr lang="fr-FR" dirty="0"/>
              <a:t> 16;34(16):5529-</a:t>
            </a:r>
            <a:r>
              <a:rPr lang="fr-FR" dirty="0" smtClean="0"/>
              <a:t>38 (2014)</a:t>
            </a:r>
            <a:endParaRPr lang="en-US" dirty="0"/>
          </a:p>
        </p:txBody>
      </p:sp>
      <p:sp>
        <p:nvSpPr>
          <p:cNvPr id="8" name="TextBox 7"/>
          <p:cNvSpPr txBox="1"/>
          <p:nvPr/>
        </p:nvSpPr>
        <p:spPr>
          <a:xfrm>
            <a:off x="457200" y="3951619"/>
            <a:ext cx="4477458" cy="1200328"/>
          </a:xfrm>
          <a:prstGeom prst="rect">
            <a:avLst/>
          </a:prstGeom>
          <a:noFill/>
        </p:spPr>
        <p:txBody>
          <a:bodyPr wrap="none" rtlCol="0">
            <a:spAutoFit/>
          </a:bodyPr>
          <a:lstStyle/>
          <a:p>
            <a:r>
              <a:rPr lang="en-US" sz="2400" dirty="0" smtClean="0"/>
              <a:t>Nucleus accumbens, amygdala</a:t>
            </a:r>
          </a:p>
          <a:p>
            <a:r>
              <a:rPr lang="en-US" sz="2400" dirty="0"/>
              <a:t>a</a:t>
            </a:r>
            <a:r>
              <a:rPr lang="en-US" sz="2400" dirty="0" smtClean="0"/>
              <a:t>re part of motivational networks </a:t>
            </a:r>
          </a:p>
          <a:p>
            <a:r>
              <a:rPr lang="en-US" sz="2400" dirty="0" smtClean="0"/>
              <a:t>(what you seek, what you avoid…)</a:t>
            </a:r>
            <a:endParaRPr lang="en-US" sz="2400" dirty="0"/>
          </a:p>
        </p:txBody>
      </p:sp>
    </p:spTree>
    <p:extLst>
      <p:ext uri="{BB962C8B-B14F-4D97-AF65-F5344CB8AC3E}">
        <p14:creationId xmlns:p14="http://schemas.microsoft.com/office/powerpoint/2010/main" val="3216904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33250" y="3221878"/>
            <a:ext cx="3842650" cy="3253002"/>
          </a:xfrm>
          <a:prstGeom prst="rect">
            <a:avLst/>
          </a:prstGeom>
        </p:spPr>
      </p:pic>
      <p:sp>
        <p:nvSpPr>
          <p:cNvPr id="5" name="Title 1"/>
          <p:cNvSpPr>
            <a:spLocks noGrp="1"/>
          </p:cNvSpPr>
          <p:nvPr>
            <p:ph type="title"/>
          </p:nvPr>
        </p:nvSpPr>
        <p:spPr>
          <a:xfrm>
            <a:off x="457200" y="274638"/>
            <a:ext cx="8229600" cy="1143000"/>
          </a:xfrm>
        </p:spPr>
        <p:txBody>
          <a:bodyPr/>
          <a:lstStyle/>
          <a:p>
            <a:r>
              <a:rPr lang="en-US" b="1" dirty="0" smtClean="0"/>
              <a:t>But wait  -  </a:t>
            </a:r>
            <a:r>
              <a:rPr lang="en-US" b="1" i="1" dirty="0" smtClean="0"/>
              <a:t>which is it..?</a:t>
            </a:r>
            <a:endParaRPr lang="en-US" b="1" i="1" dirty="0"/>
          </a:p>
        </p:txBody>
      </p:sp>
      <p:sp>
        <p:nvSpPr>
          <p:cNvPr id="6" name="Content Placeholder 2"/>
          <p:cNvSpPr>
            <a:spLocks noGrp="1"/>
          </p:cNvSpPr>
          <p:nvPr>
            <p:ph idx="1"/>
          </p:nvPr>
        </p:nvSpPr>
        <p:spPr>
          <a:xfrm>
            <a:off x="457200" y="1600200"/>
            <a:ext cx="8229600" cy="1892749"/>
          </a:xfrm>
        </p:spPr>
        <p:txBody>
          <a:bodyPr>
            <a:normAutofit/>
          </a:bodyPr>
          <a:lstStyle/>
          <a:p>
            <a:r>
              <a:rPr lang="en-US" sz="3600" b="1" dirty="0" smtClean="0"/>
              <a:t>Daily </a:t>
            </a:r>
            <a:r>
              <a:rPr lang="en-US" sz="3600" b="1" dirty="0"/>
              <a:t>Marijuana Use </a:t>
            </a:r>
            <a:r>
              <a:rPr lang="en-US" sz="3600" b="1" i="1" dirty="0"/>
              <a:t>Is</a:t>
            </a:r>
            <a:r>
              <a:rPr lang="en-US" sz="3600" b="1" dirty="0"/>
              <a:t> </a:t>
            </a:r>
            <a:r>
              <a:rPr lang="en-US" sz="3600" b="1" i="1" dirty="0"/>
              <a:t>Not Associated </a:t>
            </a:r>
            <a:r>
              <a:rPr lang="en-US" sz="3600" b="1" dirty="0"/>
              <a:t>with Brain Morphometric Measures in Adolescents or </a:t>
            </a:r>
            <a:r>
              <a:rPr lang="en-US" sz="3600" b="1" dirty="0" smtClean="0"/>
              <a:t>Adults</a:t>
            </a:r>
            <a:endParaRPr lang="en-US" sz="3600" b="1" dirty="0"/>
          </a:p>
        </p:txBody>
      </p:sp>
      <p:sp>
        <p:nvSpPr>
          <p:cNvPr id="7" name="TextBox 6"/>
          <p:cNvSpPr txBox="1"/>
          <p:nvPr/>
        </p:nvSpPr>
        <p:spPr>
          <a:xfrm>
            <a:off x="501403" y="3527866"/>
            <a:ext cx="4431847" cy="1200329"/>
          </a:xfrm>
          <a:prstGeom prst="rect">
            <a:avLst/>
          </a:prstGeom>
          <a:noFill/>
        </p:spPr>
        <p:txBody>
          <a:bodyPr wrap="none" rtlCol="0">
            <a:spAutoFit/>
          </a:bodyPr>
          <a:lstStyle/>
          <a:p>
            <a:r>
              <a:rPr lang="en-US" dirty="0"/>
              <a:t>Barbara J. </a:t>
            </a:r>
            <a:r>
              <a:rPr lang="en-US" dirty="0" err="1"/>
              <a:t>Weiland</a:t>
            </a:r>
            <a:r>
              <a:rPr lang="en-US" dirty="0"/>
              <a:t>, Rachel Thayer, </a:t>
            </a:r>
            <a:endParaRPr lang="en-US" dirty="0" smtClean="0"/>
          </a:p>
          <a:p>
            <a:r>
              <a:rPr lang="en-US" dirty="0" smtClean="0"/>
              <a:t>Brendan </a:t>
            </a:r>
            <a:r>
              <a:rPr lang="en-US" dirty="0"/>
              <a:t>E. </a:t>
            </a:r>
            <a:r>
              <a:rPr lang="en-US" dirty="0" err="1"/>
              <a:t>Depue</a:t>
            </a:r>
            <a:r>
              <a:rPr lang="en-US" dirty="0"/>
              <a:t>, </a:t>
            </a:r>
            <a:r>
              <a:rPr lang="en-US" dirty="0" err="1"/>
              <a:t>Amithrupa</a:t>
            </a:r>
            <a:r>
              <a:rPr lang="en-US" dirty="0"/>
              <a:t> </a:t>
            </a:r>
            <a:r>
              <a:rPr lang="en-US" dirty="0" err="1"/>
              <a:t>Sabbineni</a:t>
            </a:r>
            <a:r>
              <a:rPr lang="en-US" dirty="0" smtClean="0"/>
              <a:t>,</a:t>
            </a:r>
          </a:p>
          <a:p>
            <a:r>
              <a:rPr lang="en-US" dirty="0" smtClean="0"/>
              <a:t> </a:t>
            </a:r>
            <a:r>
              <a:rPr lang="en-US" dirty="0"/>
              <a:t>Angela Bryan, Kent E. Hutchison, The Journal </a:t>
            </a:r>
            <a:endParaRPr lang="en-US" dirty="0" smtClean="0"/>
          </a:p>
          <a:p>
            <a:r>
              <a:rPr lang="en-US" dirty="0" smtClean="0"/>
              <a:t>of </a:t>
            </a:r>
            <a:r>
              <a:rPr lang="en-US" dirty="0"/>
              <a:t>Neuroscience, 28 January </a:t>
            </a:r>
            <a:r>
              <a:rPr lang="en-US" dirty="0" smtClean="0"/>
              <a:t>2015</a:t>
            </a:r>
            <a:endParaRPr lang="en-US" dirty="0"/>
          </a:p>
        </p:txBody>
      </p:sp>
      <p:sp>
        <p:nvSpPr>
          <p:cNvPr id="8" name="TextBox 7"/>
          <p:cNvSpPr txBox="1"/>
          <p:nvPr/>
        </p:nvSpPr>
        <p:spPr>
          <a:xfrm>
            <a:off x="677800" y="5089885"/>
            <a:ext cx="5445834" cy="1384995"/>
          </a:xfrm>
          <a:prstGeom prst="rect">
            <a:avLst/>
          </a:prstGeom>
          <a:noFill/>
        </p:spPr>
        <p:txBody>
          <a:bodyPr wrap="none" rtlCol="0">
            <a:spAutoFit/>
          </a:bodyPr>
          <a:lstStyle/>
          <a:p>
            <a:r>
              <a:rPr lang="en-US" sz="2800" dirty="0" smtClean="0"/>
              <a:t>Same journal</a:t>
            </a:r>
          </a:p>
          <a:p>
            <a:r>
              <a:rPr lang="en-US" sz="2800" dirty="0" smtClean="0"/>
              <a:t>Different research group</a:t>
            </a:r>
          </a:p>
          <a:p>
            <a:r>
              <a:rPr lang="en-US" sz="2800" b="1" i="1" dirty="0" smtClean="0"/>
              <a:t>* Controlled for alcohol exposure…</a:t>
            </a:r>
            <a:endParaRPr lang="en-US" sz="2800" b="1" i="1" dirty="0"/>
          </a:p>
        </p:txBody>
      </p:sp>
    </p:spTree>
    <p:extLst>
      <p:ext uri="{BB962C8B-B14F-4D97-AF65-F5344CB8AC3E}">
        <p14:creationId xmlns:p14="http://schemas.microsoft.com/office/powerpoint/2010/main" val="3813326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764453"/>
          </a:xfrm>
        </p:spPr>
        <p:txBody>
          <a:bodyPr/>
          <a:lstStyle/>
          <a:p>
            <a:r>
              <a:rPr lang="en-US" b="1" dirty="0" smtClean="0"/>
              <a:t>Past Month Illicit Drug Use</a:t>
            </a:r>
            <a:endParaRPr lang="en-US" b="1" dirty="0"/>
          </a:p>
        </p:txBody>
      </p:sp>
      <p:sp>
        <p:nvSpPr>
          <p:cNvPr id="5" name="Content Placeholder 2"/>
          <p:cNvSpPr>
            <a:spLocks noGrp="1"/>
          </p:cNvSpPr>
          <p:nvPr>
            <p:ph idx="1"/>
          </p:nvPr>
        </p:nvSpPr>
        <p:spPr>
          <a:xfrm>
            <a:off x="809694" y="5375601"/>
            <a:ext cx="7257320" cy="1136035"/>
          </a:xfrm>
        </p:spPr>
        <p:txBody>
          <a:bodyPr>
            <a:normAutofit fontScale="92500" lnSpcReduction="20000"/>
          </a:bodyPr>
          <a:lstStyle/>
          <a:p>
            <a:pPr marL="0" indent="0" algn="ctr">
              <a:buNone/>
            </a:pPr>
            <a:r>
              <a:rPr lang="en-US" b="1" dirty="0" smtClean="0"/>
              <a:t>Youths </a:t>
            </a:r>
            <a:r>
              <a:rPr lang="en-US" b="1" dirty="0"/>
              <a:t>Aged 12 to 17: 2002-</a:t>
            </a:r>
            <a:r>
              <a:rPr lang="en-US" b="1" dirty="0" smtClean="0"/>
              <a:t>2013</a:t>
            </a:r>
          </a:p>
          <a:p>
            <a:pPr marL="0" indent="0" algn="ctr">
              <a:buNone/>
            </a:pPr>
            <a:r>
              <a:rPr lang="en-US" sz="2000" dirty="0" smtClean="0"/>
              <a:t>Substance Abuse and Mental Health Services Administration</a:t>
            </a:r>
          </a:p>
          <a:p>
            <a:pPr marL="0" indent="0" algn="ctr">
              <a:buNone/>
            </a:pPr>
            <a:r>
              <a:rPr lang="en-US" sz="2000" dirty="0" smtClean="0"/>
              <a:t>National Survey on Drug Use and Health, 2013</a:t>
            </a:r>
            <a:endParaRPr lang="en-US" sz="2000" dirty="0"/>
          </a:p>
        </p:txBody>
      </p:sp>
      <p:pic>
        <p:nvPicPr>
          <p:cNvPr id="6" name="Picture 5"/>
          <p:cNvPicPr>
            <a:picLocks noChangeAspect="1"/>
          </p:cNvPicPr>
          <p:nvPr/>
        </p:nvPicPr>
        <p:blipFill>
          <a:blip r:embed="rId2"/>
          <a:stretch>
            <a:fillRect/>
          </a:stretch>
        </p:blipFill>
        <p:spPr>
          <a:xfrm>
            <a:off x="1224400" y="1039091"/>
            <a:ext cx="6657887" cy="4276527"/>
          </a:xfrm>
          <a:prstGeom prst="rect">
            <a:avLst/>
          </a:prstGeom>
        </p:spPr>
      </p:pic>
    </p:spTree>
    <p:extLst>
      <p:ext uri="{BB962C8B-B14F-4D97-AF65-F5344CB8AC3E}">
        <p14:creationId xmlns:p14="http://schemas.microsoft.com/office/powerpoint/2010/main" val="3998770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929480"/>
          </a:xfrm>
        </p:spPr>
        <p:txBody>
          <a:bodyPr>
            <a:noAutofit/>
          </a:bodyPr>
          <a:lstStyle/>
          <a:p>
            <a:r>
              <a:rPr lang="en-US" sz="2800" b="1" i="1" dirty="0"/>
              <a:t>Alcohol Use in the Past Month among Youths </a:t>
            </a:r>
            <a:r>
              <a:rPr lang="en-US" sz="2800" b="1" i="1" dirty="0" smtClean="0"/>
              <a:t/>
            </a:r>
            <a:br>
              <a:rPr lang="en-US" sz="2800" b="1" i="1" dirty="0" smtClean="0"/>
            </a:br>
            <a:r>
              <a:rPr lang="en-US" sz="2800" b="1" i="1" dirty="0" smtClean="0"/>
              <a:t>Aged </a:t>
            </a:r>
            <a:r>
              <a:rPr lang="en-US" sz="2800" b="1" i="1" dirty="0"/>
              <a:t>12 to 17</a:t>
            </a:r>
            <a:r>
              <a:rPr lang="en-US" sz="2800" b="1" dirty="0"/>
              <a:t>, by </a:t>
            </a:r>
            <a:r>
              <a:rPr lang="en-US" sz="2800" b="1" dirty="0" smtClean="0"/>
              <a:t>State;  SAMHSA NSDUH</a:t>
            </a:r>
            <a:endParaRPr lang="en-US" sz="2800" b="1" dirty="0"/>
          </a:p>
        </p:txBody>
      </p:sp>
      <p:sp>
        <p:nvSpPr>
          <p:cNvPr id="5" name="Content Placeholder 2"/>
          <p:cNvSpPr>
            <a:spLocks noGrp="1"/>
          </p:cNvSpPr>
          <p:nvPr>
            <p:ph idx="1"/>
          </p:nvPr>
        </p:nvSpPr>
        <p:spPr>
          <a:xfrm>
            <a:off x="634962" y="6006418"/>
            <a:ext cx="8051838" cy="583391"/>
          </a:xfrm>
        </p:spPr>
        <p:txBody>
          <a:bodyPr>
            <a:normAutofit/>
          </a:bodyPr>
          <a:lstStyle/>
          <a:p>
            <a:pPr marL="0" indent="0" algn="ctr">
              <a:buNone/>
            </a:pPr>
            <a:r>
              <a:rPr lang="en-US" sz="2000" b="1" dirty="0"/>
              <a:t>Percentages, Annual Averages Based on 2013 and 2014 NSDUHs</a:t>
            </a:r>
            <a:endParaRPr lang="en-US" sz="2000" dirty="0"/>
          </a:p>
        </p:txBody>
      </p:sp>
      <p:pic>
        <p:nvPicPr>
          <p:cNvPr id="7" name="Picture 6"/>
          <p:cNvPicPr>
            <a:picLocks noChangeAspect="1"/>
          </p:cNvPicPr>
          <p:nvPr/>
        </p:nvPicPr>
        <p:blipFill>
          <a:blip r:embed="rId2"/>
          <a:stretch>
            <a:fillRect/>
          </a:stretch>
        </p:blipFill>
        <p:spPr>
          <a:xfrm>
            <a:off x="1453783" y="1204117"/>
            <a:ext cx="6347215" cy="4798193"/>
          </a:xfrm>
          <a:prstGeom prst="rect">
            <a:avLst/>
          </a:prstGeom>
        </p:spPr>
      </p:pic>
    </p:spTree>
    <p:extLst>
      <p:ext uri="{BB962C8B-B14F-4D97-AF65-F5344CB8AC3E}">
        <p14:creationId xmlns:p14="http://schemas.microsoft.com/office/powerpoint/2010/main" val="3823014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157119" y="1780694"/>
            <a:ext cx="2238662" cy="1852923"/>
          </a:xfrm>
          <a:prstGeom prst="rect">
            <a:avLst/>
          </a:prstGeom>
        </p:spPr>
      </p:pic>
      <p:sp>
        <p:nvSpPr>
          <p:cNvPr id="2" name="Title 1"/>
          <p:cNvSpPr>
            <a:spLocks noGrp="1"/>
          </p:cNvSpPr>
          <p:nvPr>
            <p:ph type="title"/>
          </p:nvPr>
        </p:nvSpPr>
        <p:spPr>
          <a:xfrm>
            <a:off x="457200" y="274638"/>
            <a:ext cx="8229600" cy="1247262"/>
          </a:xfrm>
        </p:spPr>
        <p:txBody>
          <a:bodyPr>
            <a:normAutofit fontScale="90000"/>
          </a:bodyPr>
          <a:lstStyle/>
          <a:p>
            <a:r>
              <a:rPr lang="en-US" b="1" dirty="0" smtClean="0"/>
              <a:t>NSDUH Report on Prescription Psychotherapeutics 2015</a:t>
            </a:r>
            <a:endParaRPr lang="en-US" b="1" dirty="0"/>
          </a:p>
        </p:txBody>
      </p:sp>
      <p:pic>
        <p:nvPicPr>
          <p:cNvPr id="6" name="Picture 5"/>
          <p:cNvPicPr>
            <a:picLocks noChangeAspect="1"/>
          </p:cNvPicPr>
          <p:nvPr/>
        </p:nvPicPr>
        <p:blipFill>
          <a:blip r:embed="rId3"/>
          <a:stretch>
            <a:fillRect/>
          </a:stretch>
        </p:blipFill>
        <p:spPr>
          <a:xfrm>
            <a:off x="457200" y="3575325"/>
            <a:ext cx="8519689" cy="2902805"/>
          </a:xfrm>
          <a:prstGeom prst="rect">
            <a:avLst/>
          </a:prstGeom>
        </p:spPr>
      </p:pic>
      <p:sp>
        <p:nvSpPr>
          <p:cNvPr id="7" name="TextBox 6"/>
          <p:cNvSpPr txBox="1"/>
          <p:nvPr/>
        </p:nvSpPr>
        <p:spPr>
          <a:xfrm>
            <a:off x="844703" y="1673095"/>
            <a:ext cx="4668165" cy="1760482"/>
          </a:xfrm>
          <a:prstGeom prst="rect">
            <a:avLst/>
          </a:prstGeom>
          <a:noFill/>
        </p:spPr>
        <p:txBody>
          <a:bodyPr wrap="none" rtlCol="0">
            <a:spAutoFit/>
          </a:bodyPr>
          <a:lstStyle/>
          <a:p>
            <a:pPr>
              <a:lnSpc>
                <a:spcPct val="90000"/>
              </a:lnSpc>
            </a:pPr>
            <a:r>
              <a:rPr lang="en-US" sz="2400" dirty="0"/>
              <a:t>In 2015, </a:t>
            </a:r>
            <a:r>
              <a:rPr lang="en-US" sz="2400" b="1" i="1" dirty="0" smtClean="0"/>
              <a:t>119.0</a:t>
            </a:r>
            <a:r>
              <a:rPr lang="en-US" sz="2400" b="1" i="1" dirty="0"/>
              <a:t> million Americans </a:t>
            </a:r>
            <a:endParaRPr lang="en-US" sz="2400" b="1" i="1" dirty="0" smtClean="0"/>
          </a:p>
          <a:p>
            <a:pPr>
              <a:lnSpc>
                <a:spcPct val="90000"/>
              </a:lnSpc>
            </a:pPr>
            <a:r>
              <a:rPr lang="en-US" sz="2400" dirty="0" smtClean="0"/>
              <a:t>aged </a:t>
            </a:r>
            <a:r>
              <a:rPr lang="en-US" sz="2400" dirty="0"/>
              <a:t>12 or </a:t>
            </a:r>
            <a:r>
              <a:rPr lang="en-US" sz="2400" dirty="0" smtClean="0"/>
              <a:t>older </a:t>
            </a:r>
            <a:r>
              <a:rPr lang="en-US" sz="2400" i="1" dirty="0" smtClean="0"/>
              <a:t>used</a:t>
            </a:r>
            <a:r>
              <a:rPr lang="en-US" sz="2400" dirty="0" smtClean="0"/>
              <a:t> prescription </a:t>
            </a:r>
          </a:p>
          <a:p>
            <a:pPr>
              <a:lnSpc>
                <a:spcPct val="90000"/>
              </a:lnSpc>
            </a:pPr>
            <a:r>
              <a:rPr lang="en-US" sz="2400" dirty="0" smtClean="0"/>
              <a:t>psychotherapeutic </a:t>
            </a:r>
            <a:r>
              <a:rPr lang="en-US" sz="2400" dirty="0"/>
              <a:t>drugs in the past </a:t>
            </a:r>
            <a:endParaRPr lang="en-US" sz="2400" dirty="0" smtClean="0"/>
          </a:p>
          <a:p>
            <a:pPr>
              <a:lnSpc>
                <a:spcPct val="90000"/>
              </a:lnSpc>
            </a:pPr>
            <a:r>
              <a:rPr lang="en-US" sz="2400" dirty="0" smtClean="0"/>
              <a:t>year</a:t>
            </a:r>
            <a:r>
              <a:rPr lang="en-US" sz="2400" dirty="0"/>
              <a:t>, </a:t>
            </a:r>
            <a:r>
              <a:rPr lang="en-US" sz="2400" dirty="0" smtClean="0"/>
              <a:t>representing </a:t>
            </a:r>
            <a:r>
              <a:rPr lang="en-US" sz="2400" b="1" dirty="0"/>
              <a:t>44.5 percent </a:t>
            </a:r>
            <a:endParaRPr lang="en-US" sz="2400" b="1" dirty="0" smtClean="0"/>
          </a:p>
          <a:p>
            <a:pPr>
              <a:lnSpc>
                <a:spcPct val="90000"/>
              </a:lnSpc>
            </a:pPr>
            <a:r>
              <a:rPr lang="en-US" sz="2400" dirty="0" smtClean="0"/>
              <a:t>of </a:t>
            </a:r>
            <a:r>
              <a:rPr lang="en-US" sz="2400" dirty="0"/>
              <a:t>the </a:t>
            </a:r>
            <a:r>
              <a:rPr lang="en-US" sz="2400" dirty="0" smtClean="0"/>
              <a:t>population. (SAMHSA)</a:t>
            </a:r>
            <a:endParaRPr lang="en-US" sz="2400" dirty="0"/>
          </a:p>
        </p:txBody>
      </p:sp>
      <p:sp>
        <p:nvSpPr>
          <p:cNvPr id="8" name="TextBox 7"/>
          <p:cNvSpPr txBox="1"/>
          <p:nvPr/>
        </p:nvSpPr>
        <p:spPr>
          <a:xfrm>
            <a:off x="5035253" y="6293464"/>
            <a:ext cx="3360528" cy="369332"/>
          </a:xfrm>
          <a:prstGeom prst="rect">
            <a:avLst/>
          </a:prstGeom>
          <a:noFill/>
        </p:spPr>
        <p:txBody>
          <a:bodyPr wrap="none" rtlCol="0">
            <a:spAutoFit/>
          </a:bodyPr>
          <a:lstStyle/>
          <a:p>
            <a:r>
              <a:rPr lang="en-US" dirty="0" smtClean="0"/>
              <a:t>Report issued in September, 2016</a:t>
            </a:r>
            <a:endParaRPr lang="en-US" dirty="0"/>
          </a:p>
        </p:txBody>
      </p:sp>
    </p:spTree>
    <p:extLst>
      <p:ext uri="{BB962C8B-B14F-4D97-AF65-F5344CB8AC3E}">
        <p14:creationId xmlns:p14="http://schemas.microsoft.com/office/powerpoint/2010/main" val="510253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2960"/>
            <a:ext cx="7726793" cy="961169"/>
          </a:xfrm>
        </p:spPr>
        <p:txBody>
          <a:bodyPr>
            <a:noAutofit/>
          </a:bodyPr>
          <a:lstStyle/>
          <a:p>
            <a:r>
              <a:rPr lang="en-US" sz="2400" b="1" dirty="0"/>
              <a:t>Marijuana use in the past month among youths aged 12 to 17, by state: percentages, annual averages, 2013-</a:t>
            </a:r>
            <a:r>
              <a:rPr lang="en-US" sz="2400" b="1" dirty="0" smtClean="0"/>
              <a:t>2014;  SAMHSA NSDUH</a:t>
            </a:r>
            <a:endParaRPr lang="en-US" sz="2400" dirty="0"/>
          </a:p>
        </p:txBody>
      </p:sp>
      <p:pic>
        <p:nvPicPr>
          <p:cNvPr id="4" name="Content Placeholder 3"/>
          <p:cNvPicPr>
            <a:picLocks noGrp="1" noChangeAspect="1"/>
          </p:cNvPicPr>
          <p:nvPr>
            <p:ph idx="1"/>
          </p:nvPr>
        </p:nvPicPr>
        <p:blipFill rotWithShape="1">
          <a:blip r:embed="rId2"/>
          <a:srcRect t="-6773" b="843"/>
          <a:stretch/>
        </p:blipFill>
        <p:spPr>
          <a:xfrm>
            <a:off x="457200" y="1148878"/>
            <a:ext cx="8229600" cy="5442057"/>
          </a:xfrm>
        </p:spPr>
      </p:pic>
      <p:pic>
        <p:nvPicPr>
          <p:cNvPr id="5" name="Picture 4"/>
          <p:cNvPicPr>
            <a:picLocks noChangeAspect="1"/>
          </p:cNvPicPr>
          <p:nvPr/>
        </p:nvPicPr>
        <p:blipFill>
          <a:blip r:embed="rId3"/>
          <a:stretch>
            <a:fillRect/>
          </a:stretch>
        </p:blipFill>
        <p:spPr>
          <a:xfrm>
            <a:off x="49094" y="1171107"/>
            <a:ext cx="816211" cy="545018"/>
          </a:xfrm>
          <a:prstGeom prst="rect">
            <a:avLst/>
          </a:prstGeom>
        </p:spPr>
      </p:pic>
      <p:pic>
        <p:nvPicPr>
          <p:cNvPr id="6" name="Picture 5"/>
          <p:cNvPicPr>
            <a:picLocks noChangeAspect="1"/>
          </p:cNvPicPr>
          <p:nvPr/>
        </p:nvPicPr>
        <p:blipFill>
          <a:blip r:embed="rId3">
            <a:duotone>
              <a:prstClr val="black"/>
              <a:schemeClr val="accent2">
                <a:tint val="45000"/>
                <a:satMod val="400000"/>
              </a:schemeClr>
            </a:duotone>
          </a:blip>
          <a:stretch>
            <a:fillRect/>
          </a:stretch>
        </p:blipFill>
        <p:spPr>
          <a:xfrm>
            <a:off x="2763321" y="3540452"/>
            <a:ext cx="816211" cy="545018"/>
          </a:xfrm>
          <a:prstGeom prst="rect">
            <a:avLst/>
          </a:prstGeom>
        </p:spPr>
      </p:pic>
      <p:pic>
        <p:nvPicPr>
          <p:cNvPr id="7" name="Picture 6"/>
          <p:cNvPicPr>
            <a:picLocks noChangeAspect="1"/>
          </p:cNvPicPr>
          <p:nvPr/>
        </p:nvPicPr>
        <p:blipFill>
          <a:blip r:embed="rId3"/>
          <a:stretch>
            <a:fillRect/>
          </a:stretch>
        </p:blipFill>
        <p:spPr>
          <a:xfrm>
            <a:off x="1399317" y="6198430"/>
            <a:ext cx="816211" cy="545018"/>
          </a:xfrm>
          <a:prstGeom prst="rect">
            <a:avLst/>
          </a:prstGeom>
        </p:spPr>
      </p:pic>
      <p:pic>
        <p:nvPicPr>
          <p:cNvPr id="8" name="Picture 7"/>
          <p:cNvPicPr>
            <a:picLocks noChangeAspect="1"/>
          </p:cNvPicPr>
          <p:nvPr/>
        </p:nvPicPr>
        <p:blipFill>
          <a:blip r:embed="rId3"/>
          <a:stretch>
            <a:fillRect/>
          </a:stretch>
        </p:blipFill>
        <p:spPr>
          <a:xfrm>
            <a:off x="8278694" y="2239994"/>
            <a:ext cx="816211" cy="545018"/>
          </a:xfrm>
          <a:prstGeom prst="rect">
            <a:avLst/>
          </a:prstGeom>
        </p:spPr>
      </p:pic>
    </p:spTree>
    <p:extLst>
      <p:ext uri="{BB962C8B-B14F-4D97-AF65-F5344CB8AC3E}">
        <p14:creationId xmlns:p14="http://schemas.microsoft.com/office/powerpoint/2010/main" val="3077431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4864"/>
          </a:xfrm>
        </p:spPr>
        <p:txBody>
          <a:bodyPr>
            <a:noAutofit/>
          </a:bodyPr>
          <a:lstStyle/>
          <a:p>
            <a:r>
              <a:rPr lang="en-US" sz="2400" b="1" dirty="0"/>
              <a:t>Perceptions of great risk of harm from smoking marijuana once a month among youths aged 12 to 17, by state: percentages, annual averages, 2013-</a:t>
            </a:r>
            <a:r>
              <a:rPr lang="en-US" sz="2400" b="1" dirty="0" smtClean="0"/>
              <a:t>2014;  SAMHSA  NSDUH</a:t>
            </a:r>
            <a:endParaRPr lang="en-US" sz="2400" dirty="0"/>
          </a:p>
        </p:txBody>
      </p:sp>
      <p:pic>
        <p:nvPicPr>
          <p:cNvPr id="4" name="Content Placeholder 3"/>
          <p:cNvPicPr>
            <a:picLocks noGrp="1" noChangeAspect="1"/>
          </p:cNvPicPr>
          <p:nvPr>
            <p:ph idx="1"/>
          </p:nvPr>
        </p:nvPicPr>
        <p:blipFill>
          <a:blip r:embed="rId2"/>
          <a:srcRect t="2009" b="2009"/>
          <a:stretch>
            <a:fillRect/>
          </a:stretch>
        </p:blipFill>
        <p:spPr>
          <a:xfrm>
            <a:off x="457200" y="1450581"/>
            <a:ext cx="8229600" cy="4957763"/>
          </a:xfrm>
        </p:spPr>
      </p:pic>
    </p:spTree>
    <p:extLst>
      <p:ext uri="{BB962C8B-B14F-4D97-AF65-F5344CB8AC3E}">
        <p14:creationId xmlns:p14="http://schemas.microsoft.com/office/powerpoint/2010/main" val="409329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4571" y="5515168"/>
            <a:ext cx="7801429" cy="1143000"/>
          </a:xfrm>
        </p:spPr>
        <p:txBody>
          <a:bodyPr/>
          <a:lstStyle/>
          <a:p>
            <a:r>
              <a:rPr lang="en-US" b="1" dirty="0" smtClean="0"/>
              <a:t>A history of demonization</a:t>
            </a:r>
            <a:endParaRPr lang="en-US" b="1" dirty="0"/>
          </a:p>
        </p:txBody>
      </p:sp>
      <p:sp>
        <p:nvSpPr>
          <p:cNvPr id="5" name="Content Placeholder 6"/>
          <p:cNvSpPr>
            <a:spLocks noGrp="1"/>
          </p:cNvSpPr>
          <p:nvPr>
            <p:ph sz="quarter" idx="4294967295"/>
          </p:nvPr>
        </p:nvSpPr>
        <p:spPr>
          <a:xfrm>
            <a:off x="2917841" y="433312"/>
            <a:ext cx="5921502" cy="3474720"/>
          </a:xfrm>
          <a:prstGeom prst="rect">
            <a:avLst/>
          </a:prstGeom>
        </p:spPr>
        <p:txBody>
          <a:bodyPr>
            <a:normAutofit fontScale="77500" lnSpcReduction="20000"/>
          </a:bodyPr>
          <a:lstStyle/>
          <a:p>
            <a:r>
              <a:rPr lang="en-US" b="1" dirty="0" smtClean="0">
                <a:latin typeface="Avenir Book"/>
                <a:cs typeface="Avenir Book"/>
              </a:rPr>
              <a:t>Harry Anslinger</a:t>
            </a:r>
            <a:r>
              <a:rPr lang="en-US" dirty="0" smtClean="0">
                <a:latin typeface="Avenir Book"/>
                <a:cs typeface="Avenir Book"/>
              </a:rPr>
              <a:t>, first Commissioner   of Narcotics, Bureau of Narcotics</a:t>
            </a:r>
          </a:p>
          <a:p>
            <a:endParaRPr lang="en-US" sz="800" dirty="0">
              <a:latin typeface="Avenir Book"/>
              <a:cs typeface="Avenir Book"/>
            </a:endParaRPr>
          </a:p>
          <a:p>
            <a:pPr>
              <a:lnSpc>
                <a:spcPct val="120000"/>
              </a:lnSpc>
            </a:pPr>
            <a:r>
              <a:rPr lang="en-US" i="1" dirty="0">
                <a:latin typeface="Avenir Book"/>
                <a:cs typeface="Avenir Book"/>
              </a:rPr>
              <a:t>“Those who are habitually accustomed to use of the drug are said to develop a </a:t>
            </a:r>
            <a:r>
              <a:rPr lang="en-US" b="1" i="1" dirty="0">
                <a:latin typeface="Avenir Book"/>
                <a:cs typeface="Avenir Book"/>
              </a:rPr>
              <a:t>delirious rage</a:t>
            </a:r>
            <a:r>
              <a:rPr lang="en-US" i="1" dirty="0">
                <a:latin typeface="Avenir Book"/>
                <a:cs typeface="Avenir Book"/>
              </a:rPr>
              <a:t> after its administration, during which they are temporarily, at least, irresponsible and liable to commit </a:t>
            </a:r>
            <a:r>
              <a:rPr lang="en-US" b="1" i="1" dirty="0">
                <a:latin typeface="Avenir Book"/>
                <a:cs typeface="Avenir Book"/>
              </a:rPr>
              <a:t>violent </a:t>
            </a:r>
            <a:r>
              <a:rPr lang="en-US" b="1" i="1" dirty="0" smtClean="0">
                <a:latin typeface="Avenir Book"/>
                <a:cs typeface="Avenir Book"/>
              </a:rPr>
              <a:t>crimes</a:t>
            </a:r>
            <a:r>
              <a:rPr lang="en-US" i="1" dirty="0">
                <a:latin typeface="Avenir Book"/>
                <a:cs typeface="Avenir Book"/>
              </a:rPr>
              <a:t>.</a:t>
            </a:r>
            <a:r>
              <a:rPr lang="en-US" i="1" dirty="0" smtClean="0">
                <a:latin typeface="Avenir Book"/>
                <a:cs typeface="Avenir Book"/>
              </a:rPr>
              <a:t>” </a:t>
            </a:r>
            <a:endParaRPr lang="en-US" i="1" dirty="0">
              <a:latin typeface="Avenir Book"/>
              <a:cs typeface="Avenir Book"/>
            </a:endParaRPr>
          </a:p>
        </p:txBody>
      </p:sp>
      <p:pic>
        <p:nvPicPr>
          <p:cNvPr id="6" name="Picture 5"/>
          <p:cNvPicPr>
            <a:picLocks noChangeAspect="1"/>
          </p:cNvPicPr>
          <p:nvPr/>
        </p:nvPicPr>
        <p:blipFill>
          <a:blip r:embed="rId2"/>
          <a:stretch>
            <a:fillRect/>
          </a:stretch>
        </p:blipFill>
        <p:spPr>
          <a:xfrm>
            <a:off x="834571" y="568234"/>
            <a:ext cx="1905000" cy="2146300"/>
          </a:xfrm>
          <a:prstGeom prst="rect">
            <a:avLst/>
          </a:prstGeom>
        </p:spPr>
      </p:pic>
      <p:pic>
        <p:nvPicPr>
          <p:cNvPr id="7" name="Picture 6"/>
          <p:cNvPicPr>
            <a:picLocks noChangeAspect="1"/>
          </p:cNvPicPr>
          <p:nvPr/>
        </p:nvPicPr>
        <p:blipFill>
          <a:blip r:embed="rId3"/>
          <a:stretch>
            <a:fillRect/>
          </a:stretch>
        </p:blipFill>
        <p:spPr>
          <a:xfrm>
            <a:off x="3937000" y="3821835"/>
            <a:ext cx="4354286" cy="1693333"/>
          </a:xfrm>
          <a:prstGeom prst="rect">
            <a:avLst/>
          </a:prstGeom>
        </p:spPr>
      </p:pic>
      <p:pic>
        <p:nvPicPr>
          <p:cNvPr id="8" name="Picture 7"/>
          <p:cNvPicPr>
            <a:picLocks noChangeAspect="1"/>
          </p:cNvPicPr>
          <p:nvPr/>
        </p:nvPicPr>
        <p:blipFill>
          <a:blip r:embed="rId4"/>
          <a:stretch>
            <a:fillRect/>
          </a:stretch>
        </p:blipFill>
        <p:spPr>
          <a:xfrm>
            <a:off x="662933" y="3490062"/>
            <a:ext cx="2531383" cy="2025106"/>
          </a:xfrm>
          <a:prstGeom prst="rect">
            <a:avLst/>
          </a:prstGeom>
        </p:spPr>
      </p:pic>
    </p:spTree>
    <p:extLst>
      <p:ext uri="{BB962C8B-B14F-4D97-AF65-F5344CB8AC3E}">
        <p14:creationId xmlns:p14="http://schemas.microsoft.com/office/powerpoint/2010/main" val="94795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71458" y="949234"/>
            <a:ext cx="2612571" cy="1469571"/>
          </a:xfrm>
          <a:prstGeom prst="rect">
            <a:avLst/>
          </a:prstGeom>
        </p:spPr>
      </p:pic>
      <p:sp>
        <p:nvSpPr>
          <p:cNvPr id="5" name="Title 1"/>
          <p:cNvSpPr>
            <a:spLocks noGrp="1"/>
          </p:cNvSpPr>
          <p:nvPr>
            <p:ph type="title"/>
          </p:nvPr>
        </p:nvSpPr>
        <p:spPr>
          <a:xfrm>
            <a:off x="2302129" y="5125096"/>
            <a:ext cx="5981900" cy="1143000"/>
          </a:xfrm>
        </p:spPr>
        <p:txBody>
          <a:bodyPr>
            <a:normAutofit fontScale="90000"/>
          </a:bodyPr>
          <a:lstStyle/>
          <a:p>
            <a:r>
              <a:rPr lang="en-US" b="1" dirty="0" smtClean="0"/>
              <a:t>Marijuana is </a:t>
            </a:r>
            <a:r>
              <a:rPr lang="en-US" b="1" i="1" dirty="0" smtClean="0"/>
              <a:t>still</a:t>
            </a:r>
            <a:r>
              <a:rPr lang="en-US" b="1" dirty="0" smtClean="0"/>
              <a:t> a Schedule I substance</a:t>
            </a:r>
            <a:endParaRPr lang="en-US" b="1" dirty="0"/>
          </a:p>
        </p:txBody>
      </p:sp>
      <p:sp>
        <p:nvSpPr>
          <p:cNvPr id="6" name="Content Placeholder 2"/>
          <p:cNvSpPr>
            <a:spLocks noGrp="1"/>
          </p:cNvSpPr>
          <p:nvPr>
            <p:ph sz="quarter" idx="4294967295"/>
          </p:nvPr>
        </p:nvSpPr>
        <p:spPr>
          <a:xfrm>
            <a:off x="1143000" y="731519"/>
            <a:ext cx="6718008" cy="4112623"/>
          </a:xfrm>
          <a:prstGeom prst="rect">
            <a:avLst/>
          </a:prstGeom>
        </p:spPr>
        <p:txBody>
          <a:bodyPr>
            <a:normAutofit fontScale="85000" lnSpcReduction="10000"/>
          </a:bodyPr>
          <a:lstStyle/>
          <a:p>
            <a:pPr marL="0" indent="0">
              <a:buNone/>
            </a:pPr>
            <a:r>
              <a:rPr lang="en-US" sz="3800" b="1" dirty="0" smtClean="0"/>
              <a:t>Controlled Substances Act </a:t>
            </a:r>
            <a:r>
              <a:rPr lang="en-US" sz="3800" dirty="0" smtClean="0"/>
              <a:t>(1970)</a:t>
            </a:r>
          </a:p>
          <a:p>
            <a:endParaRPr lang="en-US" dirty="0" smtClean="0"/>
          </a:p>
          <a:p>
            <a:pPr marL="45720" indent="0">
              <a:buNone/>
            </a:pPr>
            <a:endParaRPr lang="en-US" sz="800" dirty="0"/>
          </a:p>
          <a:p>
            <a:pPr>
              <a:lnSpc>
                <a:spcPct val="120000"/>
              </a:lnSpc>
            </a:pPr>
            <a:r>
              <a:rPr lang="en-US" dirty="0" smtClean="0"/>
              <a:t>The drug or other substance…</a:t>
            </a:r>
          </a:p>
          <a:p>
            <a:pPr marL="45720" indent="0">
              <a:lnSpc>
                <a:spcPct val="120000"/>
              </a:lnSpc>
              <a:buNone/>
            </a:pPr>
            <a:r>
              <a:rPr lang="en-US" dirty="0"/>
              <a:t> </a:t>
            </a:r>
            <a:r>
              <a:rPr lang="en-US" dirty="0" smtClean="0"/>
              <a:t>   1. …has a high potential for abuse</a:t>
            </a:r>
          </a:p>
          <a:p>
            <a:pPr marL="45720" indent="0">
              <a:lnSpc>
                <a:spcPct val="120000"/>
              </a:lnSpc>
              <a:buNone/>
            </a:pPr>
            <a:r>
              <a:rPr lang="en-US" dirty="0"/>
              <a:t> </a:t>
            </a:r>
            <a:r>
              <a:rPr lang="en-US" dirty="0" smtClean="0"/>
              <a:t>   2. …has no currently accepted medical use</a:t>
            </a:r>
          </a:p>
          <a:p>
            <a:pPr>
              <a:lnSpc>
                <a:spcPct val="120000"/>
              </a:lnSpc>
            </a:pPr>
            <a:r>
              <a:rPr lang="en-US" dirty="0" smtClean="0"/>
              <a:t>There is a lack of accepted safety for use of the drug…under medical supervision…</a:t>
            </a:r>
          </a:p>
        </p:txBody>
      </p:sp>
    </p:spTree>
    <p:extLst>
      <p:ext uri="{BB962C8B-B14F-4D97-AF65-F5344CB8AC3E}">
        <p14:creationId xmlns:p14="http://schemas.microsoft.com/office/powerpoint/2010/main" val="1992825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DEA Rejects Attempt To Loosen Federal Restrictions On Marijuana</a:t>
            </a:r>
          </a:p>
        </p:txBody>
      </p:sp>
      <p:sp>
        <p:nvSpPr>
          <p:cNvPr id="3" name="Content Placeholder 2"/>
          <p:cNvSpPr>
            <a:spLocks noGrp="1"/>
          </p:cNvSpPr>
          <p:nvPr>
            <p:ph idx="1"/>
          </p:nvPr>
        </p:nvSpPr>
        <p:spPr>
          <a:xfrm>
            <a:off x="457200" y="4670806"/>
            <a:ext cx="8229600" cy="1983994"/>
          </a:xfrm>
        </p:spPr>
        <p:txBody>
          <a:bodyPr>
            <a:noAutofit/>
          </a:bodyPr>
          <a:lstStyle/>
          <a:p>
            <a:r>
              <a:rPr lang="en-US" sz="2800" dirty="0" smtClean="0"/>
              <a:t>From August 2016:  </a:t>
            </a:r>
            <a:r>
              <a:rPr lang="en-US" sz="2800" i="1" dirty="0" smtClean="0"/>
              <a:t>more sources now permitted for research</a:t>
            </a:r>
            <a:r>
              <a:rPr lang="is-IS" sz="2800" i="1" dirty="0" smtClean="0"/>
              <a:t>… </a:t>
            </a:r>
            <a:r>
              <a:rPr lang="is-IS" sz="2800" dirty="0" smtClean="0"/>
              <a:t>Up until now, the DEA only certified ONE supplier, the University of Mississippi, known for shipping freeze-dried, re-hydrated samples...</a:t>
            </a:r>
            <a:endParaRPr lang="en-US" sz="2800" dirty="0"/>
          </a:p>
        </p:txBody>
      </p:sp>
      <p:sp>
        <p:nvSpPr>
          <p:cNvPr id="4" name="TextBox 3"/>
          <p:cNvSpPr txBox="1"/>
          <p:nvPr/>
        </p:nvSpPr>
        <p:spPr>
          <a:xfrm>
            <a:off x="1346200" y="1457399"/>
            <a:ext cx="4741352" cy="369332"/>
          </a:xfrm>
          <a:prstGeom prst="rect">
            <a:avLst/>
          </a:prstGeom>
          <a:noFill/>
        </p:spPr>
        <p:txBody>
          <a:bodyPr wrap="none" rtlCol="0">
            <a:spAutoFit/>
          </a:bodyPr>
          <a:lstStyle/>
          <a:p>
            <a:r>
              <a:rPr lang="en-US" dirty="0" smtClean="0"/>
              <a:t>SOURCE:  National Public Radio, August 10, 2016 </a:t>
            </a:r>
            <a:endParaRPr lang="en-US" dirty="0"/>
          </a:p>
        </p:txBody>
      </p:sp>
      <p:pic>
        <p:nvPicPr>
          <p:cNvPr id="5" name="Picture 4"/>
          <p:cNvPicPr>
            <a:picLocks noChangeAspect="1"/>
          </p:cNvPicPr>
          <p:nvPr/>
        </p:nvPicPr>
        <p:blipFill>
          <a:blip r:embed="rId2"/>
          <a:stretch>
            <a:fillRect/>
          </a:stretch>
        </p:blipFill>
        <p:spPr>
          <a:xfrm>
            <a:off x="4646566" y="1882603"/>
            <a:ext cx="4040234" cy="1727200"/>
          </a:xfrm>
          <a:prstGeom prst="rect">
            <a:avLst/>
          </a:prstGeom>
        </p:spPr>
      </p:pic>
      <p:sp>
        <p:nvSpPr>
          <p:cNvPr id="6" name="TextBox 5"/>
          <p:cNvSpPr txBox="1"/>
          <p:nvPr/>
        </p:nvSpPr>
        <p:spPr>
          <a:xfrm>
            <a:off x="635000" y="1958802"/>
            <a:ext cx="7288098" cy="2554545"/>
          </a:xfrm>
          <a:prstGeom prst="rect">
            <a:avLst/>
          </a:prstGeom>
          <a:noFill/>
        </p:spPr>
        <p:txBody>
          <a:bodyPr wrap="none" rtlCol="0">
            <a:spAutoFit/>
          </a:bodyPr>
          <a:lstStyle/>
          <a:p>
            <a:r>
              <a:rPr lang="en-US" sz="2000" dirty="0"/>
              <a:t>“We had them smoke it in the lab, </a:t>
            </a:r>
            <a:endParaRPr lang="en-US" sz="2000" dirty="0" smtClean="0"/>
          </a:p>
          <a:p>
            <a:r>
              <a:rPr lang="en-US" sz="2000" dirty="0" smtClean="0"/>
              <a:t>then </a:t>
            </a:r>
            <a:r>
              <a:rPr lang="en-US" sz="2000" dirty="0"/>
              <a:t>studied their mood and cognition,” </a:t>
            </a:r>
            <a:endParaRPr lang="en-US" sz="2000" dirty="0" smtClean="0"/>
          </a:p>
          <a:p>
            <a:r>
              <a:rPr lang="en-US" sz="2000" dirty="0" smtClean="0"/>
              <a:t>recalls </a:t>
            </a:r>
            <a:r>
              <a:rPr lang="en-US" sz="2000" dirty="0"/>
              <a:t>Dr. </a:t>
            </a:r>
            <a:r>
              <a:rPr lang="en-US" sz="2000" dirty="0" smtClean="0"/>
              <a:t>Hutchinson*</a:t>
            </a:r>
            <a:r>
              <a:rPr lang="is-IS" sz="2000" dirty="0" smtClean="0"/>
              <a:t>…</a:t>
            </a:r>
            <a:r>
              <a:rPr lang="en-US" sz="2000" dirty="0" smtClean="0"/>
              <a:t>  “</a:t>
            </a:r>
            <a:r>
              <a:rPr lang="en-US" sz="2000" dirty="0"/>
              <a:t>And what they </a:t>
            </a:r>
            <a:endParaRPr lang="en-US" sz="2000" dirty="0" smtClean="0"/>
          </a:p>
          <a:p>
            <a:r>
              <a:rPr lang="en-US" sz="2000" dirty="0" smtClean="0"/>
              <a:t>told </a:t>
            </a:r>
            <a:r>
              <a:rPr lang="en-US" sz="2000" dirty="0"/>
              <a:t>me was ‘that was disgusting, what </a:t>
            </a:r>
            <a:endParaRPr lang="en-US" sz="2000" dirty="0" smtClean="0"/>
          </a:p>
          <a:p>
            <a:r>
              <a:rPr lang="en-US" sz="2000" dirty="0" smtClean="0"/>
              <a:t>are </a:t>
            </a:r>
            <a:r>
              <a:rPr lang="en-US" sz="2000" dirty="0"/>
              <a:t>you giving me? I would never, </a:t>
            </a:r>
            <a:endParaRPr lang="en-US" sz="2000" dirty="0" smtClean="0"/>
          </a:p>
          <a:p>
            <a:r>
              <a:rPr lang="en-US" sz="2000" dirty="0" smtClean="0"/>
              <a:t>ever </a:t>
            </a:r>
            <a:r>
              <a:rPr lang="en-US" sz="2000" dirty="0"/>
              <a:t>smoke that stuff.’</a:t>
            </a:r>
            <a:r>
              <a:rPr lang="en-US" sz="2000" dirty="0" smtClean="0"/>
              <a:t>”</a:t>
            </a:r>
          </a:p>
          <a:p>
            <a:endParaRPr lang="en-US" sz="800" dirty="0" smtClean="0"/>
          </a:p>
          <a:p>
            <a:r>
              <a:rPr lang="en-US" sz="2000" dirty="0" smtClean="0"/>
              <a:t>-Scientists Frustrated with Low Quality Weed from the Government,</a:t>
            </a:r>
          </a:p>
          <a:p>
            <a:r>
              <a:rPr lang="en-US" sz="1200" dirty="0"/>
              <a:t> https://</a:t>
            </a:r>
            <a:r>
              <a:rPr lang="en-US" sz="1200" dirty="0" err="1"/>
              <a:t>massroots.com</a:t>
            </a:r>
            <a:r>
              <a:rPr lang="en-US" sz="1200" dirty="0"/>
              <a:t>/blog/scientists-frustrated-with-low-quality-weed-from-government-want-dispensary-pot</a:t>
            </a:r>
          </a:p>
        </p:txBody>
      </p:sp>
      <p:sp>
        <p:nvSpPr>
          <p:cNvPr id="7" name="TextBox 6"/>
          <p:cNvSpPr txBox="1"/>
          <p:nvPr/>
        </p:nvSpPr>
        <p:spPr>
          <a:xfrm>
            <a:off x="4265566" y="3579025"/>
            <a:ext cx="4357395" cy="307777"/>
          </a:xfrm>
          <a:prstGeom prst="rect">
            <a:avLst/>
          </a:prstGeom>
          <a:noFill/>
        </p:spPr>
        <p:txBody>
          <a:bodyPr wrap="none" rtlCol="0">
            <a:spAutoFit/>
          </a:bodyPr>
          <a:lstStyle/>
          <a:p>
            <a:r>
              <a:rPr lang="en-US" sz="1400" dirty="0" smtClean="0"/>
              <a:t>*http</a:t>
            </a:r>
            <a:r>
              <a:rPr lang="en-US" sz="1400" dirty="0"/>
              <a:t>://</a:t>
            </a:r>
            <a:r>
              <a:rPr lang="en-US" sz="1400" dirty="0" err="1"/>
              <a:t>www.colorado.edu</a:t>
            </a:r>
            <a:r>
              <a:rPr lang="en-US" sz="1400" dirty="0"/>
              <a:t>/</a:t>
            </a:r>
            <a:r>
              <a:rPr lang="en-US" sz="1400" dirty="0" err="1"/>
              <a:t>changelab</a:t>
            </a:r>
            <a:r>
              <a:rPr lang="en-US" sz="1400" dirty="0"/>
              <a:t>/</a:t>
            </a:r>
            <a:r>
              <a:rPr lang="en-US" sz="1400" dirty="0" err="1"/>
              <a:t>dr-kent-hutchison</a:t>
            </a:r>
            <a:endParaRPr lang="en-US" sz="1400" dirty="0"/>
          </a:p>
        </p:txBody>
      </p:sp>
    </p:spTree>
    <p:extLst>
      <p:ext uri="{BB962C8B-B14F-4D97-AF65-F5344CB8AC3E}">
        <p14:creationId xmlns:p14="http://schemas.microsoft.com/office/powerpoint/2010/main" val="4115728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79539" y="177800"/>
            <a:ext cx="7584922" cy="838201"/>
          </a:xfrm>
        </p:spPr>
        <p:txBody>
          <a:bodyPr>
            <a:normAutofit/>
          </a:bodyPr>
          <a:lstStyle/>
          <a:p>
            <a:r>
              <a:rPr lang="en-US" b="1" dirty="0" smtClean="0"/>
              <a:t>Cannabis contains cannabinoids</a:t>
            </a:r>
            <a:endParaRPr lang="en-US" b="1" dirty="0"/>
          </a:p>
        </p:txBody>
      </p:sp>
      <p:sp>
        <p:nvSpPr>
          <p:cNvPr id="5" name="Content Placeholder 2"/>
          <p:cNvSpPr>
            <a:spLocks noGrp="1"/>
          </p:cNvSpPr>
          <p:nvPr>
            <p:ph sz="quarter" idx="4294967295"/>
          </p:nvPr>
        </p:nvSpPr>
        <p:spPr>
          <a:xfrm>
            <a:off x="493509" y="5271551"/>
            <a:ext cx="8293871" cy="1346931"/>
          </a:xfrm>
          <a:prstGeom prst="rect">
            <a:avLst/>
          </a:prstGeom>
        </p:spPr>
        <p:txBody>
          <a:bodyPr>
            <a:normAutofit fontScale="85000" lnSpcReduction="20000"/>
          </a:bodyPr>
          <a:lstStyle/>
          <a:p>
            <a:r>
              <a:rPr lang="en-US" dirty="0" smtClean="0"/>
              <a:t>More than 80!</a:t>
            </a:r>
            <a:endParaRPr lang="en-US" dirty="0"/>
          </a:p>
          <a:p>
            <a:r>
              <a:rPr lang="en-US" dirty="0" smtClean="0"/>
              <a:t>Concentrated in resin</a:t>
            </a:r>
          </a:p>
          <a:p>
            <a:r>
              <a:rPr lang="en-US" i="1" dirty="0" smtClean="0"/>
              <a:t>Lots of variability, </a:t>
            </a:r>
            <a:r>
              <a:rPr lang="en-US" dirty="0" smtClean="0"/>
              <a:t>depending on strain, other factors…</a:t>
            </a:r>
          </a:p>
        </p:txBody>
      </p:sp>
      <p:pic>
        <p:nvPicPr>
          <p:cNvPr id="6" name="Picture 5"/>
          <p:cNvPicPr>
            <a:picLocks noChangeAspect="1"/>
          </p:cNvPicPr>
          <p:nvPr/>
        </p:nvPicPr>
        <p:blipFill>
          <a:blip r:embed="rId2"/>
          <a:stretch>
            <a:fillRect/>
          </a:stretch>
        </p:blipFill>
        <p:spPr>
          <a:xfrm>
            <a:off x="3565875" y="1775657"/>
            <a:ext cx="4347797" cy="3978644"/>
          </a:xfrm>
          <a:prstGeom prst="rect">
            <a:avLst/>
          </a:prstGeom>
        </p:spPr>
      </p:pic>
      <p:pic>
        <p:nvPicPr>
          <p:cNvPr id="7" name="Picture 6"/>
          <p:cNvPicPr>
            <a:picLocks noChangeAspect="1"/>
          </p:cNvPicPr>
          <p:nvPr/>
        </p:nvPicPr>
        <p:blipFill>
          <a:blip r:embed="rId3"/>
          <a:stretch>
            <a:fillRect/>
          </a:stretch>
        </p:blipFill>
        <p:spPr>
          <a:xfrm>
            <a:off x="559083" y="1775657"/>
            <a:ext cx="3193143" cy="3193143"/>
          </a:xfrm>
          <a:prstGeom prst="rect">
            <a:avLst/>
          </a:prstGeom>
        </p:spPr>
      </p:pic>
      <p:sp>
        <p:nvSpPr>
          <p:cNvPr id="8" name="Up Arrow 7"/>
          <p:cNvSpPr/>
          <p:nvPr/>
        </p:nvSpPr>
        <p:spPr>
          <a:xfrm>
            <a:off x="5007254" y="1775657"/>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290734" y="1474811"/>
            <a:ext cx="838691" cy="369332"/>
          </a:xfrm>
          <a:prstGeom prst="rect">
            <a:avLst/>
          </a:prstGeom>
          <a:noFill/>
        </p:spPr>
        <p:txBody>
          <a:bodyPr wrap="none" rtlCol="0">
            <a:spAutoFit/>
          </a:bodyPr>
          <a:lstStyle/>
          <a:p>
            <a:r>
              <a:rPr lang="en-US" dirty="0" smtClean="0"/>
              <a:t>Indicas</a:t>
            </a:r>
            <a:endParaRPr lang="en-US" dirty="0"/>
          </a:p>
        </p:txBody>
      </p:sp>
      <p:sp>
        <p:nvSpPr>
          <p:cNvPr id="10" name="Up Arrow 9"/>
          <p:cNvSpPr/>
          <p:nvPr/>
        </p:nvSpPr>
        <p:spPr>
          <a:xfrm>
            <a:off x="7143010" y="3580830"/>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317923" y="3571658"/>
            <a:ext cx="838691" cy="369332"/>
          </a:xfrm>
          <a:prstGeom prst="rect">
            <a:avLst/>
          </a:prstGeom>
          <a:noFill/>
        </p:spPr>
        <p:txBody>
          <a:bodyPr wrap="none" rtlCol="0">
            <a:spAutoFit/>
          </a:bodyPr>
          <a:lstStyle/>
          <a:p>
            <a:r>
              <a:rPr lang="en-US" dirty="0" smtClean="0"/>
              <a:t>Sativas</a:t>
            </a:r>
            <a:endParaRPr lang="en-US" dirty="0"/>
          </a:p>
        </p:txBody>
      </p:sp>
      <p:sp>
        <p:nvSpPr>
          <p:cNvPr id="2" name="TextBox 1"/>
          <p:cNvSpPr txBox="1"/>
          <p:nvPr/>
        </p:nvSpPr>
        <p:spPr>
          <a:xfrm>
            <a:off x="559083" y="858919"/>
            <a:ext cx="8228297" cy="307777"/>
          </a:xfrm>
          <a:prstGeom prst="rect">
            <a:avLst/>
          </a:prstGeom>
          <a:noFill/>
        </p:spPr>
        <p:txBody>
          <a:bodyPr wrap="none" rtlCol="0">
            <a:spAutoFit/>
          </a:bodyPr>
          <a:lstStyle/>
          <a:p>
            <a:r>
              <a:rPr lang="en-US" sz="1400" dirty="0" smtClean="0"/>
              <a:t>SOURCE:  </a:t>
            </a:r>
            <a:r>
              <a:rPr lang="en-US" sz="1400" dirty="0"/>
              <a:t>Cannabis, a complex plant: different compounds and different effects on </a:t>
            </a:r>
            <a:r>
              <a:rPr lang="en-US" sz="1400" dirty="0" smtClean="0"/>
              <a:t>individuals, </a:t>
            </a:r>
            <a:r>
              <a:rPr lang="en-US" sz="1400" dirty="0" err="1" smtClean="0"/>
              <a:t>Atakan</a:t>
            </a:r>
            <a:r>
              <a:rPr lang="en-US" sz="1400" dirty="0" smtClean="0"/>
              <a:t> (2012)</a:t>
            </a:r>
            <a:endParaRPr lang="en-US" sz="1400" dirty="0"/>
          </a:p>
        </p:txBody>
      </p:sp>
      <p:pic>
        <p:nvPicPr>
          <p:cNvPr id="3" name="Picture 2"/>
          <p:cNvPicPr>
            <a:picLocks noChangeAspect="1"/>
          </p:cNvPicPr>
          <p:nvPr/>
        </p:nvPicPr>
        <p:blipFill>
          <a:blip r:embed="rId4"/>
          <a:stretch>
            <a:fillRect/>
          </a:stretch>
        </p:blipFill>
        <p:spPr>
          <a:xfrm>
            <a:off x="7181341" y="1308796"/>
            <a:ext cx="1606039" cy="1070693"/>
          </a:xfrm>
          <a:prstGeom prst="rect">
            <a:avLst/>
          </a:prstGeom>
        </p:spPr>
      </p:pic>
    </p:spTree>
    <p:extLst>
      <p:ext uri="{BB962C8B-B14F-4D97-AF65-F5344CB8AC3E}">
        <p14:creationId xmlns:p14="http://schemas.microsoft.com/office/powerpoint/2010/main" val="2281210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1289</TotalTime>
  <Words>1358</Words>
  <Application>Microsoft Macintosh PowerPoint</Application>
  <PresentationFormat>On-screen Show (4:3)</PresentationFormat>
  <Paragraphs>165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Art, Pain &amp; Cannabinoids</vt:lpstr>
      <vt:lpstr>PowerPoint Presentation</vt:lpstr>
      <vt:lpstr>NSDUH Report on Prescription Psychotherapeutics 2015</vt:lpstr>
      <vt:lpstr>Marijuana use in the past month among youths aged 12 to 17, by state: percentages, annual averages, 2013-2014;  SAMHSA NSDUH</vt:lpstr>
      <vt:lpstr>Perceptions of great risk of harm from smoking marijuana once a month among youths aged 12 to 17, by state: percentages, annual averages, 2013-2014;  SAMHSA  NSDUH</vt:lpstr>
      <vt:lpstr>A history of demonization</vt:lpstr>
      <vt:lpstr>Marijuana is still a Schedule I substance</vt:lpstr>
      <vt:lpstr>DEA Rejects Attempt To Loosen Federal Restrictions On Marijuana</vt:lpstr>
      <vt:lpstr>Cannabis contains cannabinoids</vt:lpstr>
      <vt:lpstr>Marijuana is smoked…and eaten</vt:lpstr>
      <vt:lpstr>Cannabinoids act at cannabinoid receptors:  CB1 and CB2</vt:lpstr>
      <vt:lpstr>Endogenous cannabinoid neurotransmitters</vt:lpstr>
      <vt:lpstr>Anxiety:  Genetic protection?</vt:lpstr>
      <vt:lpstr>Cannabinoids reduce pain</vt:lpstr>
      <vt:lpstr>More therapeutic effects</vt:lpstr>
      <vt:lpstr>STILL MORE  therapeutic  effects</vt:lpstr>
      <vt:lpstr>Marijuana impairs cognition, memory, motor coordination</vt:lpstr>
      <vt:lpstr>Early chronic marijuana exposure linked to decline in IQ</vt:lpstr>
      <vt:lpstr>Risks of chronic adolescent use</vt:lpstr>
      <vt:lpstr>However…we’re still learning</vt:lpstr>
      <vt:lpstr>But wait  -  which is it..?</vt:lpstr>
      <vt:lpstr>Past Month Illicit Drug Use</vt:lpstr>
      <vt:lpstr>Alcohol Use in the Past Month among Youths  Aged 12 to 17, by State;  SAMHSA NSDUH</vt:lpstr>
    </vt:vector>
  </TitlesOfParts>
  <Company>The Bill, Bob, Dominic, Jack &amp; Ingmar Show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Griesar</dc:creator>
  <cp:lastModifiedBy>William Griesar</cp:lastModifiedBy>
  <cp:revision>28</cp:revision>
  <dcterms:created xsi:type="dcterms:W3CDTF">2016-03-20T19:21:03Z</dcterms:created>
  <dcterms:modified xsi:type="dcterms:W3CDTF">2016-09-11T20:04:11Z</dcterms:modified>
</cp:coreProperties>
</file>