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1" r:id="rId2"/>
    <p:sldId id="256" r:id="rId3"/>
    <p:sldId id="257" r:id="rId4"/>
    <p:sldId id="258" r:id="rId5"/>
    <p:sldId id="259" r:id="rId6"/>
    <p:sldId id="260" r:id="rId7"/>
    <p:sldId id="261" r:id="rId8"/>
    <p:sldId id="262" r:id="rId9"/>
    <p:sldId id="263" r:id="rId10"/>
    <p:sldId id="266" r:id="rId11"/>
    <p:sldId id="264" r:id="rId12"/>
    <p:sldId id="265" r:id="rId13"/>
    <p:sldId id="267" r:id="rId14"/>
    <p:sldId id="271" r:id="rId15"/>
    <p:sldId id="270" r:id="rId16"/>
    <p:sldId id="268" r:id="rId17"/>
    <p:sldId id="269" r:id="rId18"/>
    <p:sldId id="272" r:id="rId19"/>
    <p:sldId id="273" r:id="rId20"/>
    <p:sldId id="274" r:id="rId21"/>
    <p:sldId id="276" r:id="rId22"/>
    <p:sldId id="277" r:id="rId23"/>
    <p:sldId id="278" r:id="rId24"/>
    <p:sldId id="279" r:id="rId25"/>
    <p:sldId id="280" r:id="rId26"/>
    <p:sldId id="275"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5" d="100"/>
          <a:sy n="75" d="100"/>
        </p:scale>
        <p:origin x="-1224" y="24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C2C43F-B304-C24C-BF8E-A95D0DD5732A}" type="datetimeFigureOut">
              <a:rPr lang="en-US" smtClean="0"/>
              <a:t>11/4/15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F56F5-2F9F-F14C-B77A-48170382A75A}" type="slidenum">
              <a:rPr lang="en-US" smtClean="0"/>
              <a:t>‹#›</a:t>
            </a:fld>
            <a:endParaRPr lang="en-US"/>
          </a:p>
        </p:txBody>
      </p:sp>
    </p:spTree>
    <p:extLst>
      <p:ext uri="{BB962C8B-B14F-4D97-AF65-F5344CB8AC3E}">
        <p14:creationId xmlns:p14="http://schemas.microsoft.com/office/powerpoint/2010/main" val="3620156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C2C43F-B304-C24C-BF8E-A95D0DD5732A}" type="datetimeFigureOut">
              <a:rPr lang="en-US" smtClean="0"/>
              <a:t>11/4/15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F56F5-2F9F-F14C-B77A-48170382A75A}" type="slidenum">
              <a:rPr lang="en-US" smtClean="0"/>
              <a:t>‹#›</a:t>
            </a:fld>
            <a:endParaRPr lang="en-US"/>
          </a:p>
        </p:txBody>
      </p:sp>
    </p:spTree>
    <p:extLst>
      <p:ext uri="{BB962C8B-B14F-4D97-AF65-F5344CB8AC3E}">
        <p14:creationId xmlns:p14="http://schemas.microsoft.com/office/powerpoint/2010/main" val="1056180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C2C43F-B304-C24C-BF8E-A95D0DD5732A}" type="datetimeFigureOut">
              <a:rPr lang="en-US" smtClean="0"/>
              <a:t>11/4/15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F56F5-2F9F-F14C-B77A-48170382A75A}" type="slidenum">
              <a:rPr lang="en-US" smtClean="0"/>
              <a:t>‹#›</a:t>
            </a:fld>
            <a:endParaRPr lang="en-US"/>
          </a:p>
        </p:txBody>
      </p:sp>
    </p:spTree>
    <p:extLst>
      <p:ext uri="{BB962C8B-B14F-4D97-AF65-F5344CB8AC3E}">
        <p14:creationId xmlns:p14="http://schemas.microsoft.com/office/powerpoint/2010/main" val="381679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C2C43F-B304-C24C-BF8E-A95D0DD5732A}" type="datetimeFigureOut">
              <a:rPr lang="en-US" smtClean="0"/>
              <a:t>11/4/15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F56F5-2F9F-F14C-B77A-48170382A75A}" type="slidenum">
              <a:rPr lang="en-US" smtClean="0"/>
              <a:t>‹#›</a:t>
            </a:fld>
            <a:endParaRPr lang="en-US"/>
          </a:p>
        </p:txBody>
      </p:sp>
    </p:spTree>
    <p:extLst>
      <p:ext uri="{BB962C8B-B14F-4D97-AF65-F5344CB8AC3E}">
        <p14:creationId xmlns:p14="http://schemas.microsoft.com/office/powerpoint/2010/main" val="2290873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C2C43F-B304-C24C-BF8E-A95D0DD5732A}" type="datetimeFigureOut">
              <a:rPr lang="en-US" smtClean="0"/>
              <a:t>11/4/15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F56F5-2F9F-F14C-B77A-48170382A75A}" type="slidenum">
              <a:rPr lang="en-US" smtClean="0"/>
              <a:t>‹#›</a:t>
            </a:fld>
            <a:endParaRPr lang="en-US"/>
          </a:p>
        </p:txBody>
      </p:sp>
    </p:spTree>
    <p:extLst>
      <p:ext uri="{BB962C8B-B14F-4D97-AF65-F5344CB8AC3E}">
        <p14:creationId xmlns:p14="http://schemas.microsoft.com/office/powerpoint/2010/main" val="229419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C2C43F-B304-C24C-BF8E-A95D0DD5732A}" type="datetimeFigureOut">
              <a:rPr lang="en-US" smtClean="0"/>
              <a:t>11/4/15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F56F5-2F9F-F14C-B77A-48170382A75A}" type="slidenum">
              <a:rPr lang="en-US" smtClean="0"/>
              <a:t>‹#›</a:t>
            </a:fld>
            <a:endParaRPr lang="en-US"/>
          </a:p>
        </p:txBody>
      </p:sp>
    </p:spTree>
    <p:extLst>
      <p:ext uri="{BB962C8B-B14F-4D97-AF65-F5344CB8AC3E}">
        <p14:creationId xmlns:p14="http://schemas.microsoft.com/office/powerpoint/2010/main" val="3340986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C2C43F-B304-C24C-BF8E-A95D0DD5732A}" type="datetimeFigureOut">
              <a:rPr lang="en-US" smtClean="0"/>
              <a:t>11/4/15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0F56F5-2F9F-F14C-B77A-48170382A75A}" type="slidenum">
              <a:rPr lang="en-US" smtClean="0"/>
              <a:t>‹#›</a:t>
            </a:fld>
            <a:endParaRPr lang="en-US"/>
          </a:p>
        </p:txBody>
      </p:sp>
    </p:spTree>
    <p:extLst>
      <p:ext uri="{BB962C8B-B14F-4D97-AF65-F5344CB8AC3E}">
        <p14:creationId xmlns:p14="http://schemas.microsoft.com/office/powerpoint/2010/main" val="3533107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C2C43F-B304-C24C-BF8E-A95D0DD5732A}" type="datetimeFigureOut">
              <a:rPr lang="en-US" smtClean="0"/>
              <a:t>11/4/15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0F56F5-2F9F-F14C-B77A-48170382A75A}" type="slidenum">
              <a:rPr lang="en-US" smtClean="0"/>
              <a:t>‹#›</a:t>
            </a:fld>
            <a:endParaRPr lang="en-US"/>
          </a:p>
        </p:txBody>
      </p:sp>
    </p:spTree>
    <p:extLst>
      <p:ext uri="{BB962C8B-B14F-4D97-AF65-F5344CB8AC3E}">
        <p14:creationId xmlns:p14="http://schemas.microsoft.com/office/powerpoint/2010/main" val="1888017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C2C43F-B304-C24C-BF8E-A95D0DD5732A}" type="datetimeFigureOut">
              <a:rPr lang="en-US" smtClean="0"/>
              <a:t>11/4/15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0F56F5-2F9F-F14C-B77A-48170382A75A}" type="slidenum">
              <a:rPr lang="en-US" smtClean="0"/>
              <a:t>‹#›</a:t>
            </a:fld>
            <a:endParaRPr lang="en-US"/>
          </a:p>
        </p:txBody>
      </p:sp>
    </p:spTree>
    <p:extLst>
      <p:ext uri="{BB962C8B-B14F-4D97-AF65-F5344CB8AC3E}">
        <p14:creationId xmlns:p14="http://schemas.microsoft.com/office/powerpoint/2010/main" val="4217877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C2C43F-B304-C24C-BF8E-A95D0DD5732A}" type="datetimeFigureOut">
              <a:rPr lang="en-US" smtClean="0"/>
              <a:t>11/4/15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F56F5-2F9F-F14C-B77A-48170382A75A}" type="slidenum">
              <a:rPr lang="en-US" smtClean="0"/>
              <a:t>‹#›</a:t>
            </a:fld>
            <a:endParaRPr lang="en-US"/>
          </a:p>
        </p:txBody>
      </p:sp>
    </p:spTree>
    <p:extLst>
      <p:ext uri="{BB962C8B-B14F-4D97-AF65-F5344CB8AC3E}">
        <p14:creationId xmlns:p14="http://schemas.microsoft.com/office/powerpoint/2010/main" val="4086239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C2C43F-B304-C24C-BF8E-A95D0DD5732A}" type="datetimeFigureOut">
              <a:rPr lang="en-US" smtClean="0"/>
              <a:t>11/4/15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F56F5-2F9F-F14C-B77A-48170382A75A}" type="slidenum">
              <a:rPr lang="en-US" smtClean="0"/>
              <a:t>‹#›</a:t>
            </a:fld>
            <a:endParaRPr lang="en-US"/>
          </a:p>
        </p:txBody>
      </p:sp>
    </p:spTree>
    <p:extLst>
      <p:ext uri="{BB962C8B-B14F-4D97-AF65-F5344CB8AC3E}">
        <p14:creationId xmlns:p14="http://schemas.microsoft.com/office/powerpoint/2010/main" val="33170889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C2C43F-B304-C24C-BF8E-A95D0DD5732A}" type="datetimeFigureOut">
              <a:rPr lang="en-US" smtClean="0"/>
              <a:t>11/4/15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F56F5-2F9F-F14C-B77A-48170382A75A}" type="slidenum">
              <a:rPr lang="en-US" smtClean="0"/>
              <a:t>‹#›</a:t>
            </a:fld>
            <a:endParaRPr lang="en-US"/>
          </a:p>
        </p:txBody>
      </p:sp>
    </p:spTree>
    <p:extLst>
      <p:ext uri="{BB962C8B-B14F-4D97-AF65-F5344CB8AC3E}">
        <p14:creationId xmlns:p14="http://schemas.microsoft.com/office/powerpoint/2010/main" val="1812459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e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jpeg"/><Relationship Id="rId6"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11787"/>
          </a:xfrm>
        </p:spPr>
        <p:txBody>
          <a:bodyPr>
            <a:normAutofit/>
          </a:bodyPr>
          <a:lstStyle/>
          <a:p>
            <a:r>
              <a:rPr lang="en-US" sz="4800" b="1" dirty="0" smtClean="0"/>
              <a:t>There’s an app for that!</a:t>
            </a:r>
            <a:endParaRPr lang="en-US" sz="4800" b="1" dirty="0"/>
          </a:p>
        </p:txBody>
      </p:sp>
      <p:sp>
        <p:nvSpPr>
          <p:cNvPr id="3" name="Content Placeholder 2"/>
          <p:cNvSpPr>
            <a:spLocks noGrp="1"/>
          </p:cNvSpPr>
          <p:nvPr>
            <p:ph idx="1"/>
          </p:nvPr>
        </p:nvSpPr>
        <p:spPr>
          <a:xfrm>
            <a:off x="457200" y="2709333"/>
            <a:ext cx="8229600" cy="3420534"/>
          </a:xfrm>
        </p:spPr>
        <p:txBody>
          <a:bodyPr>
            <a:normAutofit lnSpcReduction="10000"/>
          </a:bodyPr>
          <a:lstStyle/>
          <a:p>
            <a:pPr marL="0" indent="0" algn="ctr">
              <a:buNone/>
            </a:pPr>
            <a:endParaRPr lang="en-US" sz="2400" dirty="0"/>
          </a:p>
          <a:p>
            <a:pPr marL="0" indent="0" algn="ctr">
              <a:buNone/>
            </a:pPr>
            <a:r>
              <a:rPr lang="en-US" sz="2400" i="1" dirty="0"/>
              <a:t>Bill Griesar, </a:t>
            </a:r>
            <a:r>
              <a:rPr lang="en-US" sz="2400" i="1" dirty="0" smtClean="0"/>
              <a:t>PhD, WSUV Neuroscience, NW Noggin</a:t>
            </a:r>
          </a:p>
          <a:p>
            <a:pPr marL="0" indent="0" algn="ctr">
              <a:buNone/>
            </a:pPr>
            <a:r>
              <a:rPr lang="en-US" sz="2400" i="1" dirty="0" smtClean="0"/>
              <a:t>Jeff Leake, MFA, WSUV Neuroscience, NW Noggin</a:t>
            </a:r>
            <a:r>
              <a:rPr lang="en-US" sz="2400" i="1" dirty="0"/>
              <a:t> </a:t>
            </a:r>
            <a:endParaRPr lang="en-US" sz="2400" i="1" dirty="0"/>
          </a:p>
          <a:p>
            <a:pPr marL="0" indent="0" algn="ctr">
              <a:buNone/>
            </a:pPr>
            <a:r>
              <a:rPr lang="en-US" sz="2400" i="1" dirty="0" smtClean="0"/>
              <a:t>Brittany </a:t>
            </a:r>
            <a:r>
              <a:rPr lang="en-US" sz="2400" i="1" dirty="0" err="1"/>
              <a:t>Wouden</a:t>
            </a:r>
            <a:r>
              <a:rPr lang="en-US" sz="2400" i="1" dirty="0"/>
              <a:t>, Multimedia Specialist, </a:t>
            </a:r>
            <a:endParaRPr lang="en-US" sz="2400" i="1" dirty="0" smtClean="0"/>
          </a:p>
          <a:p>
            <a:pPr marL="0" indent="0" algn="ctr">
              <a:buNone/>
            </a:pPr>
            <a:r>
              <a:rPr lang="en-US" sz="2400" i="1" dirty="0" smtClean="0"/>
              <a:t>Designer </a:t>
            </a:r>
            <a:r>
              <a:rPr lang="en-US" sz="2400" i="1" dirty="0"/>
              <a:t>of </a:t>
            </a:r>
            <a:r>
              <a:rPr lang="en-US" sz="2400" i="1" dirty="0" err="1"/>
              <a:t>MyNoggin</a:t>
            </a:r>
            <a:r>
              <a:rPr lang="en-US" sz="2400" i="1" dirty="0"/>
              <a:t> &amp; </a:t>
            </a:r>
            <a:r>
              <a:rPr lang="en-US" sz="2400" i="1" dirty="0" err="1" smtClean="0"/>
              <a:t>MyBrain</a:t>
            </a:r>
            <a:r>
              <a:rPr lang="en-US" sz="2400" i="1" dirty="0" smtClean="0"/>
              <a:t>!</a:t>
            </a:r>
            <a:endParaRPr lang="en-US" sz="2400" dirty="0"/>
          </a:p>
          <a:p>
            <a:pPr marL="0" indent="0" algn="ctr">
              <a:buNone/>
            </a:pPr>
            <a:r>
              <a:rPr lang="en-US" sz="2400" i="1" dirty="0"/>
              <a:t>Elizabeth </a:t>
            </a:r>
            <a:r>
              <a:rPr lang="en-US" sz="2400" i="1" dirty="0" err="1"/>
              <a:t>Tremaine</a:t>
            </a:r>
            <a:r>
              <a:rPr lang="en-US" sz="2400" i="1" dirty="0"/>
              <a:t>, Graduate Student, </a:t>
            </a:r>
            <a:r>
              <a:rPr lang="en-US" sz="2400" i="1" dirty="0" smtClean="0"/>
              <a:t>Psychology</a:t>
            </a:r>
            <a:r>
              <a:rPr lang="en-US" sz="2400" i="1" dirty="0"/>
              <a:t>, PSU</a:t>
            </a:r>
            <a:endParaRPr lang="en-US" sz="2400" dirty="0"/>
          </a:p>
          <a:p>
            <a:pPr marL="0" indent="0" algn="ctr">
              <a:buNone/>
            </a:pPr>
            <a:r>
              <a:rPr lang="en-US" sz="2400" i="1" dirty="0"/>
              <a:t>James </a:t>
            </a:r>
            <a:r>
              <a:rPr lang="en-US" sz="2400" i="1" dirty="0" err="1"/>
              <a:t>Reling</a:t>
            </a:r>
            <a:r>
              <a:rPr lang="en-US" sz="2400" i="1" dirty="0"/>
              <a:t>, </a:t>
            </a:r>
            <a:r>
              <a:rPr lang="en-US" sz="2400" i="1" dirty="0" smtClean="0"/>
              <a:t>Undergraduate, </a:t>
            </a:r>
            <a:r>
              <a:rPr lang="en-US" sz="2400" i="1" dirty="0"/>
              <a:t>Psychology, PSU</a:t>
            </a:r>
            <a:endParaRPr lang="en-US" sz="2400" dirty="0"/>
          </a:p>
          <a:p>
            <a:pPr marL="0" indent="0" algn="ctr">
              <a:buNone/>
            </a:pPr>
            <a:r>
              <a:rPr lang="en-US" sz="2400" i="1" dirty="0"/>
              <a:t>Michael Miller, BS Psychology, PSU</a:t>
            </a:r>
            <a:endParaRPr lang="en-US" sz="2400" dirty="0"/>
          </a:p>
        </p:txBody>
      </p:sp>
      <p:pic>
        <p:nvPicPr>
          <p:cNvPr id="4" name="Picture 3"/>
          <p:cNvPicPr>
            <a:picLocks noChangeAspect="1"/>
          </p:cNvPicPr>
          <p:nvPr/>
        </p:nvPicPr>
        <p:blipFill>
          <a:blip r:embed="rId2"/>
          <a:stretch>
            <a:fillRect/>
          </a:stretch>
        </p:blipFill>
        <p:spPr>
          <a:xfrm>
            <a:off x="639923" y="1286425"/>
            <a:ext cx="2720379" cy="1584621"/>
          </a:xfrm>
          <a:prstGeom prst="rect">
            <a:avLst/>
          </a:prstGeom>
        </p:spPr>
      </p:pic>
      <p:sp>
        <p:nvSpPr>
          <p:cNvPr id="5" name="TextBox 4"/>
          <p:cNvSpPr txBox="1"/>
          <p:nvPr/>
        </p:nvSpPr>
        <p:spPr>
          <a:xfrm>
            <a:off x="3207902" y="1417638"/>
            <a:ext cx="5390555" cy="1077218"/>
          </a:xfrm>
          <a:prstGeom prst="rect">
            <a:avLst/>
          </a:prstGeom>
          <a:noFill/>
        </p:spPr>
        <p:txBody>
          <a:bodyPr wrap="none" rtlCol="0">
            <a:spAutoFit/>
          </a:bodyPr>
          <a:lstStyle/>
          <a:p>
            <a:r>
              <a:rPr lang="en-US" sz="3200" i="1" dirty="0"/>
              <a:t>Can neuroanatomy education </a:t>
            </a:r>
            <a:endParaRPr lang="en-US" sz="3200" i="1" dirty="0" smtClean="0"/>
          </a:p>
          <a:p>
            <a:r>
              <a:rPr lang="en-US" sz="3200" i="1" dirty="0"/>
              <a:t>l</a:t>
            </a:r>
            <a:r>
              <a:rPr lang="en-US" sz="3200" i="1" dirty="0" smtClean="0"/>
              <a:t>ead to </a:t>
            </a:r>
            <a:r>
              <a:rPr lang="en-US" sz="3200" i="1" dirty="0"/>
              <a:t>lifestyle modification..</a:t>
            </a:r>
            <a:r>
              <a:rPr lang="en-US" sz="3200" i="1" dirty="0" smtClean="0"/>
              <a:t>?</a:t>
            </a:r>
            <a:endParaRPr lang="en-US" sz="3200" i="1" dirty="0"/>
          </a:p>
        </p:txBody>
      </p:sp>
    </p:spTree>
    <p:extLst>
      <p:ext uri="{BB962C8B-B14F-4D97-AF65-F5344CB8AC3E}">
        <p14:creationId xmlns:p14="http://schemas.microsoft.com/office/powerpoint/2010/main" val="3905676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stretch>
            <a:fillRect/>
          </a:stretch>
        </p:blipFill>
        <p:spPr>
          <a:xfrm>
            <a:off x="3711863" y="2050545"/>
            <a:ext cx="1727631" cy="2374624"/>
          </a:xfrm>
          <a:prstGeom prst="rect">
            <a:avLst/>
          </a:prstGeom>
        </p:spPr>
      </p:pic>
      <p:sp>
        <p:nvSpPr>
          <p:cNvPr id="5" name="Title 1"/>
          <p:cNvSpPr txBox="1">
            <a:spLocks/>
          </p:cNvSpPr>
          <p:nvPr/>
        </p:nvSpPr>
        <p:spPr>
          <a:xfrm>
            <a:off x="493396" y="333821"/>
            <a:ext cx="7876177" cy="78231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smtClean="0"/>
              <a:t>STEAM Outreach:  Four types</a:t>
            </a:r>
            <a:endParaRPr lang="en-US" b="1" dirty="0"/>
          </a:p>
        </p:txBody>
      </p:sp>
      <p:pic>
        <p:nvPicPr>
          <p:cNvPr id="6" name="Picture 5"/>
          <p:cNvPicPr>
            <a:picLocks noChangeAspect="1"/>
          </p:cNvPicPr>
          <p:nvPr/>
        </p:nvPicPr>
        <p:blipFill>
          <a:blip r:embed="rId3" cstate="screen"/>
          <a:stretch>
            <a:fillRect/>
          </a:stretch>
        </p:blipFill>
        <p:spPr>
          <a:xfrm>
            <a:off x="6123367" y="4410807"/>
            <a:ext cx="2768787" cy="2076590"/>
          </a:xfrm>
          <a:prstGeom prst="rect">
            <a:avLst/>
          </a:prstGeom>
        </p:spPr>
      </p:pic>
      <p:pic>
        <p:nvPicPr>
          <p:cNvPr id="7" name="Picture 6"/>
          <p:cNvPicPr>
            <a:picLocks noChangeAspect="1"/>
          </p:cNvPicPr>
          <p:nvPr/>
        </p:nvPicPr>
        <p:blipFill>
          <a:blip r:embed="rId4" cstate="screen"/>
          <a:stretch>
            <a:fillRect/>
          </a:stretch>
        </p:blipFill>
        <p:spPr>
          <a:xfrm>
            <a:off x="5678622" y="1335573"/>
            <a:ext cx="3064529" cy="2298397"/>
          </a:xfrm>
          <a:prstGeom prst="rect">
            <a:avLst/>
          </a:prstGeom>
        </p:spPr>
      </p:pic>
      <p:pic>
        <p:nvPicPr>
          <p:cNvPr id="8" name="Picture 7"/>
          <p:cNvPicPr>
            <a:picLocks noChangeAspect="1"/>
          </p:cNvPicPr>
          <p:nvPr/>
        </p:nvPicPr>
        <p:blipFill>
          <a:blip r:embed="rId5" cstate="screen"/>
          <a:stretch>
            <a:fillRect/>
          </a:stretch>
        </p:blipFill>
        <p:spPr>
          <a:xfrm>
            <a:off x="3711863" y="4422941"/>
            <a:ext cx="2411504" cy="2209236"/>
          </a:xfrm>
          <a:prstGeom prst="rect">
            <a:avLst/>
          </a:prstGeom>
        </p:spPr>
      </p:pic>
      <p:sp>
        <p:nvSpPr>
          <p:cNvPr id="9" name="TextBox 8"/>
          <p:cNvSpPr txBox="1"/>
          <p:nvPr/>
        </p:nvSpPr>
        <p:spPr>
          <a:xfrm>
            <a:off x="493397" y="1173871"/>
            <a:ext cx="2229997" cy="461665"/>
          </a:xfrm>
          <a:prstGeom prst="rect">
            <a:avLst/>
          </a:prstGeom>
          <a:noFill/>
        </p:spPr>
        <p:txBody>
          <a:bodyPr wrap="none" rtlCol="0">
            <a:spAutoFit/>
          </a:bodyPr>
          <a:lstStyle/>
          <a:p>
            <a:r>
              <a:rPr lang="en-US" sz="2400" b="1" dirty="0" smtClean="0"/>
              <a:t>Classroom visits</a:t>
            </a:r>
            <a:endParaRPr lang="en-US" sz="2400" b="1" dirty="0"/>
          </a:p>
        </p:txBody>
      </p:sp>
      <p:sp>
        <p:nvSpPr>
          <p:cNvPr id="10" name="TextBox 9"/>
          <p:cNvSpPr txBox="1"/>
          <p:nvPr/>
        </p:nvSpPr>
        <p:spPr>
          <a:xfrm>
            <a:off x="4409865" y="3961275"/>
            <a:ext cx="4183507" cy="461665"/>
          </a:xfrm>
          <a:prstGeom prst="rect">
            <a:avLst/>
          </a:prstGeom>
          <a:noFill/>
        </p:spPr>
        <p:txBody>
          <a:bodyPr wrap="none" rtlCol="0">
            <a:spAutoFit/>
          </a:bodyPr>
          <a:lstStyle/>
          <a:p>
            <a:r>
              <a:rPr lang="en-US" sz="2400" b="1" dirty="0" smtClean="0"/>
              <a:t>Summer Programs</a:t>
            </a:r>
            <a:r>
              <a:rPr lang="en-US" sz="2400" b="1" dirty="0"/>
              <a:t> </a:t>
            </a:r>
            <a:r>
              <a:rPr lang="en-US" sz="2400" b="1" dirty="0" smtClean="0"/>
              <a:t>(MESA, PPS)</a:t>
            </a:r>
            <a:endParaRPr lang="en-US" sz="2400" b="1" dirty="0"/>
          </a:p>
        </p:txBody>
      </p:sp>
      <p:sp>
        <p:nvSpPr>
          <p:cNvPr id="11" name="TextBox 10"/>
          <p:cNvSpPr txBox="1"/>
          <p:nvPr/>
        </p:nvSpPr>
        <p:spPr>
          <a:xfrm>
            <a:off x="313769" y="3949142"/>
            <a:ext cx="2255846" cy="461665"/>
          </a:xfrm>
          <a:prstGeom prst="rect">
            <a:avLst/>
          </a:prstGeom>
          <a:noFill/>
        </p:spPr>
        <p:txBody>
          <a:bodyPr wrap="none" rtlCol="0">
            <a:spAutoFit/>
          </a:bodyPr>
          <a:lstStyle/>
          <a:p>
            <a:r>
              <a:rPr lang="en-US" sz="2400" b="1" dirty="0" smtClean="0"/>
              <a:t>Public events </a:t>
            </a:r>
            <a:r>
              <a:rPr lang="en-US" sz="2400" dirty="0" smtClean="0"/>
              <a:t>🍺</a:t>
            </a:r>
            <a:endParaRPr lang="en-US" sz="2400" b="1" dirty="0"/>
          </a:p>
        </p:txBody>
      </p:sp>
      <p:sp>
        <p:nvSpPr>
          <p:cNvPr id="12" name="TextBox 11"/>
          <p:cNvSpPr txBox="1"/>
          <p:nvPr/>
        </p:nvSpPr>
        <p:spPr>
          <a:xfrm>
            <a:off x="4145340" y="1154627"/>
            <a:ext cx="1569059" cy="830997"/>
          </a:xfrm>
          <a:prstGeom prst="rect">
            <a:avLst/>
          </a:prstGeom>
          <a:noFill/>
        </p:spPr>
        <p:txBody>
          <a:bodyPr wrap="none" rtlCol="0">
            <a:spAutoFit/>
          </a:bodyPr>
          <a:lstStyle/>
          <a:p>
            <a:r>
              <a:rPr lang="en-US" sz="2400" b="1" dirty="0" smtClean="0"/>
              <a:t>Multi-day </a:t>
            </a:r>
          </a:p>
          <a:p>
            <a:r>
              <a:rPr lang="en-US" sz="2400" b="1" dirty="0" smtClean="0"/>
              <a:t>instruction</a:t>
            </a:r>
            <a:endParaRPr lang="en-US" sz="2400" b="1" dirty="0"/>
          </a:p>
        </p:txBody>
      </p:sp>
      <p:pic>
        <p:nvPicPr>
          <p:cNvPr id="13" name="Picture 12"/>
          <p:cNvPicPr>
            <a:picLocks noChangeAspect="1"/>
          </p:cNvPicPr>
          <p:nvPr/>
        </p:nvPicPr>
        <p:blipFill>
          <a:blip r:embed="rId6" cstate="screen"/>
          <a:stretch>
            <a:fillRect/>
          </a:stretch>
        </p:blipFill>
        <p:spPr>
          <a:xfrm>
            <a:off x="512637" y="1646392"/>
            <a:ext cx="2854433" cy="2140824"/>
          </a:xfrm>
          <a:prstGeom prst="rect">
            <a:avLst/>
          </a:prstGeom>
        </p:spPr>
      </p:pic>
      <p:pic>
        <p:nvPicPr>
          <p:cNvPr id="14" name="Picture 13" descr="IMG_5159-1024x768.jpe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77282" y="4410806"/>
            <a:ext cx="2989788" cy="2242341"/>
          </a:xfrm>
          <a:prstGeom prst="rect">
            <a:avLst/>
          </a:prstGeom>
        </p:spPr>
      </p:pic>
    </p:spTree>
    <p:extLst>
      <p:ext uri="{BB962C8B-B14F-4D97-AF65-F5344CB8AC3E}">
        <p14:creationId xmlns:p14="http://schemas.microsoft.com/office/powerpoint/2010/main" val="2099096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stretch>
            <a:fillRect/>
          </a:stretch>
        </p:blipFill>
        <p:spPr>
          <a:xfrm>
            <a:off x="508000" y="381000"/>
            <a:ext cx="8128000" cy="6096000"/>
          </a:xfrm>
          <a:prstGeom prst="rect">
            <a:avLst/>
          </a:prstGeom>
        </p:spPr>
      </p:pic>
      <p:sp>
        <p:nvSpPr>
          <p:cNvPr id="5" name="TextBox 4"/>
          <p:cNvSpPr txBox="1"/>
          <p:nvPr/>
        </p:nvSpPr>
        <p:spPr>
          <a:xfrm>
            <a:off x="783167" y="575502"/>
            <a:ext cx="5443618" cy="461665"/>
          </a:xfrm>
          <a:prstGeom prst="rect">
            <a:avLst/>
          </a:prstGeom>
          <a:solidFill>
            <a:schemeClr val="bg2"/>
          </a:solidFill>
        </p:spPr>
        <p:txBody>
          <a:bodyPr wrap="none" rtlCol="0">
            <a:spAutoFit/>
          </a:bodyPr>
          <a:lstStyle/>
          <a:p>
            <a:r>
              <a:rPr lang="en-US" sz="2400" dirty="0" smtClean="0"/>
              <a:t>Society for Neuroscience, Washington, DC</a:t>
            </a:r>
            <a:endParaRPr lang="en-US" sz="2400" dirty="0"/>
          </a:p>
        </p:txBody>
      </p:sp>
    </p:spTree>
    <p:extLst>
      <p:ext uri="{BB962C8B-B14F-4D97-AF65-F5344CB8AC3E}">
        <p14:creationId xmlns:p14="http://schemas.microsoft.com/office/powerpoint/2010/main" val="3412216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8000" y="558800"/>
            <a:ext cx="8128000" cy="5727700"/>
          </a:xfrm>
          <a:prstGeom prst="rect">
            <a:avLst/>
          </a:prstGeom>
        </p:spPr>
      </p:pic>
      <p:sp>
        <p:nvSpPr>
          <p:cNvPr id="5" name="TextBox 4"/>
          <p:cNvSpPr txBox="1"/>
          <p:nvPr/>
        </p:nvSpPr>
        <p:spPr>
          <a:xfrm>
            <a:off x="825500" y="5445836"/>
            <a:ext cx="2891386" cy="461665"/>
          </a:xfrm>
          <a:prstGeom prst="rect">
            <a:avLst/>
          </a:prstGeom>
          <a:solidFill>
            <a:schemeClr val="bg2"/>
          </a:solidFill>
        </p:spPr>
        <p:txBody>
          <a:bodyPr wrap="none" rtlCol="0">
            <a:spAutoFit/>
          </a:bodyPr>
          <a:lstStyle/>
          <a:p>
            <a:r>
              <a:rPr lang="en-US" sz="2400" dirty="0" smtClean="0"/>
              <a:t>Portland Art Museum</a:t>
            </a:r>
            <a:endParaRPr lang="en-US" sz="2400" dirty="0"/>
          </a:p>
        </p:txBody>
      </p:sp>
    </p:spTree>
    <p:extLst>
      <p:ext uri="{BB962C8B-B14F-4D97-AF65-F5344CB8AC3E}">
        <p14:creationId xmlns:p14="http://schemas.microsoft.com/office/powerpoint/2010/main" val="1260106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stretch>
            <a:fillRect/>
          </a:stretch>
        </p:blipFill>
        <p:spPr>
          <a:xfrm>
            <a:off x="508000" y="381000"/>
            <a:ext cx="8128000" cy="6096000"/>
          </a:xfrm>
          <a:prstGeom prst="rect">
            <a:avLst/>
          </a:prstGeom>
        </p:spPr>
      </p:pic>
      <p:sp>
        <p:nvSpPr>
          <p:cNvPr id="5" name="TextBox 4"/>
          <p:cNvSpPr txBox="1"/>
          <p:nvPr/>
        </p:nvSpPr>
        <p:spPr>
          <a:xfrm>
            <a:off x="804334" y="5620709"/>
            <a:ext cx="1314482" cy="461665"/>
          </a:xfrm>
          <a:prstGeom prst="rect">
            <a:avLst/>
          </a:prstGeom>
          <a:solidFill>
            <a:schemeClr val="bg2"/>
          </a:solidFill>
        </p:spPr>
        <p:txBody>
          <a:bodyPr wrap="none" rtlCol="0">
            <a:spAutoFit/>
          </a:bodyPr>
          <a:lstStyle/>
          <a:p>
            <a:r>
              <a:rPr lang="en-US" sz="2400" dirty="0" err="1" smtClean="0"/>
              <a:t>Velo</a:t>
            </a:r>
            <a:r>
              <a:rPr lang="en-US" sz="2400" dirty="0" smtClean="0"/>
              <a:t> Cult</a:t>
            </a:r>
            <a:endParaRPr lang="en-US" sz="2400" dirty="0"/>
          </a:p>
        </p:txBody>
      </p:sp>
    </p:spTree>
    <p:extLst>
      <p:ext uri="{BB962C8B-B14F-4D97-AF65-F5344CB8AC3E}">
        <p14:creationId xmlns:p14="http://schemas.microsoft.com/office/powerpoint/2010/main" val="3209896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9943"/>
            <a:ext cx="8229600" cy="762529"/>
          </a:xfrm>
        </p:spPr>
        <p:txBody>
          <a:bodyPr>
            <a:normAutofit fontScale="90000"/>
          </a:bodyPr>
          <a:lstStyle/>
          <a:p>
            <a:r>
              <a:rPr lang="en-US" dirty="0" smtClean="0"/>
              <a:t>Art projects that…</a:t>
            </a:r>
            <a:br>
              <a:rPr lang="en-US" dirty="0" smtClean="0"/>
            </a:br>
            <a:endParaRPr lang="en-US" dirty="0"/>
          </a:p>
        </p:txBody>
      </p:sp>
      <p:pic>
        <p:nvPicPr>
          <p:cNvPr id="4" name="Picture 3"/>
          <p:cNvPicPr>
            <a:picLocks noChangeAspect="1"/>
          </p:cNvPicPr>
          <p:nvPr/>
        </p:nvPicPr>
        <p:blipFill>
          <a:blip r:embed="rId2"/>
          <a:stretch>
            <a:fillRect/>
          </a:stretch>
        </p:blipFill>
        <p:spPr>
          <a:xfrm>
            <a:off x="587317" y="951972"/>
            <a:ext cx="3597061" cy="2697796"/>
          </a:xfrm>
          <a:prstGeom prst="rect">
            <a:avLst/>
          </a:prstGeom>
        </p:spPr>
      </p:pic>
      <p:sp>
        <p:nvSpPr>
          <p:cNvPr id="5" name="TextBox 4"/>
          <p:cNvSpPr txBox="1"/>
          <p:nvPr/>
        </p:nvSpPr>
        <p:spPr>
          <a:xfrm>
            <a:off x="587317" y="3680036"/>
            <a:ext cx="3032112" cy="369332"/>
          </a:xfrm>
          <a:prstGeom prst="rect">
            <a:avLst/>
          </a:prstGeom>
          <a:noFill/>
        </p:spPr>
        <p:txBody>
          <a:bodyPr wrap="none" rtlCol="0">
            <a:spAutoFit/>
          </a:bodyPr>
          <a:lstStyle/>
          <a:p>
            <a:r>
              <a:rPr lang="en-US" dirty="0" smtClean="0"/>
              <a:t>Serve as examples of concepts</a:t>
            </a:r>
            <a:endParaRPr lang="en-US" dirty="0"/>
          </a:p>
        </p:txBody>
      </p:sp>
      <p:pic>
        <p:nvPicPr>
          <p:cNvPr id="6" name="Picture 4" descr="bandgday5"/>
          <p:cNvPicPr>
            <a:picLocks noChangeAspect="1" noChangeArrowheads="1"/>
          </p:cNvPicPr>
          <p:nvPr/>
        </p:nvPicPr>
        <p:blipFill>
          <a:blip r:embed="rId3" cstate="screen"/>
          <a:srcRect/>
          <a:stretch>
            <a:fillRect/>
          </a:stretch>
        </p:blipFill>
        <p:spPr bwMode="auto">
          <a:xfrm>
            <a:off x="4524557" y="972859"/>
            <a:ext cx="3980027" cy="2985021"/>
          </a:xfrm>
          <a:prstGeom prst="rect">
            <a:avLst/>
          </a:prstGeom>
          <a:noFill/>
        </p:spPr>
      </p:pic>
      <p:sp>
        <p:nvSpPr>
          <p:cNvPr id="7" name="TextBox 6"/>
          <p:cNvSpPr txBox="1"/>
          <p:nvPr/>
        </p:nvSpPr>
        <p:spPr>
          <a:xfrm>
            <a:off x="6463862" y="3957880"/>
            <a:ext cx="2049517" cy="369332"/>
          </a:xfrm>
          <a:prstGeom prst="rect">
            <a:avLst/>
          </a:prstGeom>
          <a:noFill/>
        </p:spPr>
        <p:txBody>
          <a:bodyPr wrap="square" rtlCol="0">
            <a:spAutoFit/>
          </a:bodyPr>
          <a:lstStyle/>
          <a:p>
            <a:r>
              <a:rPr lang="en-US" dirty="0" smtClean="0"/>
              <a:t>Illustrate concepts</a:t>
            </a:r>
            <a:endParaRPr lang="en-US" dirty="0"/>
          </a:p>
        </p:txBody>
      </p:sp>
      <p:pic>
        <p:nvPicPr>
          <p:cNvPr id="8" name="Picture 8" descr="IMG_0596"/>
          <p:cNvPicPr>
            <a:picLocks noChangeAspect="1" noChangeArrowheads="1"/>
          </p:cNvPicPr>
          <p:nvPr/>
        </p:nvPicPr>
        <p:blipFill>
          <a:blip r:embed="rId4" cstate="screen"/>
          <a:srcRect/>
          <a:stretch>
            <a:fillRect/>
          </a:stretch>
        </p:blipFill>
        <p:spPr bwMode="auto">
          <a:xfrm>
            <a:off x="1616113" y="4120055"/>
            <a:ext cx="4006631" cy="1849821"/>
          </a:xfrm>
          <a:prstGeom prst="rect">
            <a:avLst/>
          </a:prstGeom>
          <a:noFill/>
        </p:spPr>
      </p:pic>
      <p:sp>
        <p:nvSpPr>
          <p:cNvPr id="9" name="TextBox 8"/>
          <p:cNvSpPr txBox="1"/>
          <p:nvPr/>
        </p:nvSpPr>
        <p:spPr>
          <a:xfrm>
            <a:off x="1616113" y="6005645"/>
            <a:ext cx="3541739" cy="369332"/>
          </a:xfrm>
          <a:prstGeom prst="rect">
            <a:avLst/>
          </a:prstGeom>
          <a:noFill/>
        </p:spPr>
        <p:txBody>
          <a:bodyPr wrap="none" rtlCol="0">
            <a:spAutoFit/>
          </a:bodyPr>
          <a:lstStyle/>
          <a:p>
            <a:r>
              <a:rPr lang="en-US" dirty="0" smtClean="0"/>
              <a:t>Allow students to explore a concept</a:t>
            </a:r>
            <a:endParaRPr lang="en-US" dirty="0"/>
          </a:p>
        </p:txBody>
      </p:sp>
    </p:spTree>
    <p:extLst>
      <p:ext uri="{BB962C8B-B14F-4D97-AF65-F5344CB8AC3E}">
        <p14:creationId xmlns:p14="http://schemas.microsoft.com/office/powerpoint/2010/main" val="4869868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99029"/>
          </a:xfrm>
        </p:spPr>
        <p:txBody>
          <a:bodyPr>
            <a:noAutofit/>
          </a:bodyPr>
          <a:lstStyle/>
          <a:p>
            <a:r>
              <a:rPr lang="en-US" sz="2000" dirty="0" smtClean="0"/>
              <a:t>Artists and art students often reference other fields within their own work</a:t>
            </a:r>
            <a:br>
              <a:rPr lang="en-US" sz="2000" dirty="0" smtClean="0"/>
            </a:br>
            <a:endParaRPr lang="en-US" sz="2000" dirty="0"/>
          </a:p>
        </p:txBody>
      </p:sp>
      <p:pic>
        <p:nvPicPr>
          <p:cNvPr id="4" name="Picture 2" descr="C:\Users\aspra_000\Documents\work\resume\my images\Jeff Leake\Look Back 24x24 oil and acrylic on wood.jpg"/>
          <p:cNvPicPr>
            <a:picLocks noChangeAspect="1" noChangeArrowheads="1"/>
          </p:cNvPicPr>
          <p:nvPr/>
        </p:nvPicPr>
        <p:blipFill>
          <a:blip r:embed="rId2" cstate="screen"/>
          <a:srcRect/>
          <a:stretch>
            <a:fillRect/>
          </a:stretch>
        </p:blipFill>
        <p:spPr bwMode="auto">
          <a:xfrm>
            <a:off x="676621" y="909638"/>
            <a:ext cx="3259278" cy="2631790"/>
          </a:xfrm>
          <a:prstGeom prst="rect">
            <a:avLst/>
          </a:prstGeom>
          <a:noFill/>
        </p:spPr>
      </p:pic>
      <p:pic>
        <p:nvPicPr>
          <p:cNvPr id="5" name="Picture 8" descr="http://nwnoggin.org/wp-content/uploads/2015/05/IMG_3073.jpeg"/>
          <p:cNvPicPr>
            <a:picLocks noChangeAspect="1" noChangeArrowheads="1"/>
          </p:cNvPicPr>
          <p:nvPr/>
        </p:nvPicPr>
        <p:blipFill>
          <a:blip r:embed="rId3" cstate="screen"/>
          <a:srcRect/>
          <a:stretch>
            <a:fillRect/>
          </a:stretch>
        </p:blipFill>
        <p:spPr bwMode="auto">
          <a:xfrm>
            <a:off x="676621" y="3759156"/>
            <a:ext cx="3810712" cy="2804108"/>
          </a:xfrm>
          <a:prstGeom prst="rect">
            <a:avLst/>
          </a:prstGeom>
          <a:noFill/>
        </p:spPr>
      </p:pic>
      <p:pic>
        <p:nvPicPr>
          <p:cNvPr id="7" name="Picture 14" descr="IMG_1765"/>
          <p:cNvPicPr>
            <a:picLocks noChangeAspect="1" noChangeArrowheads="1"/>
          </p:cNvPicPr>
          <p:nvPr/>
        </p:nvPicPr>
        <p:blipFill>
          <a:blip r:embed="rId4" cstate="screen"/>
          <a:srcRect/>
          <a:stretch>
            <a:fillRect/>
          </a:stretch>
        </p:blipFill>
        <p:spPr bwMode="auto">
          <a:xfrm>
            <a:off x="4725589" y="1417637"/>
            <a:ext cx="4002387" cy="4043363"/>
          </a:xfrm>
          <a:prstGeom prst="rect">
            <a:avLst/>
          </a:prstGeom>
          <a:noFill/>
        </p:spPr>
      </p:pic>
    </p:spTree>
    <p:extLst>
      <p:ext uri="{BB962C8B-B14F-4D97-AF65-F5344CB8AC3E}">
        <p14:creationId xmlns:p14="http://schemas.microsoft.com/office/powerpoint/2010/main" val="2837910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
            </a:r>
            <a:r>
              <a:rPr lang="en-US" dirty="0" smtClean="0"/>
              <a:t>wnoggin.org website</a:t>
            </a:r>
            <a:endParaRPr lang="en-US" dirty="0"/>
          </a:p>
        </p:txBody>
      </p:sp>
      <p:pic>
        <p:nvPicPr>
          <p:cNvPr id="4" name="Content Placeholder 3" descr="Resources large.PNG"/>
          <p:cNvPicPr>
            <a:picLocks noGrp="1" noChangeAspect="1"/>
          </p:cNvPicPr>
          <p:nvPr>
            <p:ph idx="1"/>
          </p:nvPr>
        </p:nvPicPr>
        <p:blipFill>
          <a:blip r:embed="rId2">
            <a:extLst>
              <a:ext uri="{28A0092B-C50C-407E-A947-70E740481C1C}">
                <a14:useLocalDpi xmlns:a14="http://schemas.microsoft.com/office/drawing/2010/main" val="0"/>
              </a:ext>
            </a:extLst>
          </a:blip>
          <a:srcRect l="6085" r="6085"/>
          <a:stretch>
            <a:fillRect/>
          </a:stretch>
        </p:blipFill>
        <p:spPr/>
      </p:pic>
    </p:spTree>
    <p:extLst>
      <p:ext uri="{BB962C8B-B14F-4D97-AF65-F5344CB8AC3E}">
        <p14:creationId xmlns:p14="http://schemas.microsoft.com/office/powerpoint/2010/main" val="2578452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
            </a:r>
            <a:r>
              <a:rPr lang="en-US" dirty="0" smtClean="0"/>
              <a:t>wnoggin.org website</a:t>
            </a:r>
            <a:endParaRPr lang="en-US" dirty="0"/>
          </a:p>
        </p:txBody>
      </p:sp>
      <p:pic>
        <p:nvPicPr>
          <p:cNvPr id="4" name="Content Placeholder 3" descr="WSU front page.PNG"/>
          <p:cNvPicPr>
            <a:picLocks noGrp="1" noChangeAspect="1"/>
          </p:cNvPicPr>
          <p:nvPr>
            <p:ph idx="1"/>
          </p:nvPr>
        </p:nvPicPr>
        <p:blipFill>
          <a:blip r:embed="rId2">
            <a:extLst>
              <a:ext uri="{28A0092B-C50C-407E-A947-70E740481C1C}">
                <a14:useLocalDpi xmlns:a14="http://schemas.microsoft.com/office/drawing/2010/main" val="0"/>
              </a:ext>
            </a:extLst>
          </a:blip>
          <a:srcRect l="6058" r="6058"/>
          <a:stretch>
            <a:fillRect/>
          </a:stretch>
        </p:blipFill>
        <p:spPr/>
      </p:pic>
    </p:spTree>
    <p:extLst>
      <p:ext uri="{BB962C8B-B14F-4D97-AF65-F5344CB8AC3E}">
        <p14:creationId xmlns:p14="http://schemas.microsoft.com/office/powerpoint/2010/main" val="2523704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8752" y="1560286"/>
            <a:ext cx="1933571" cy="4946952"/>
          </a:xfrm>
          <a:prstGeom prst="rect">
            <a:avLst/>
          </a:prstGeom>
        </p:spPr>
      </p:pic>
      <p:sp>
        <p:nvSpPr>
          <p:cNvPr id="5" name="Title 3"/>
          <p:cNvSpPr>
            <a:spLocks noGrp="1"/>
          </p:cNvSpPr>
          <p:nvPr>
            <p:ph type="title"/>
          </p:nvPr>
        </p:nvSpPr>
        <p:spPr>
          <a:xfrm>
            <a:off x="457200" y="5777636"/>
            <a:ext cx="8229600" cy="1143000"/>
          </a:xfrm>
        </p:spPr>
        <p:txBody>
          <a:bodyPr>
            <a:normAutofit/>
          </a:bodyPr>
          <a:lstStyle/>
          <a:p>
            <a:r>
              <a:rPr lang="en-US" sz="2000" cap="small" dirty="0" smtClean="0">
                <a:latin typeface="Bodoni 72 Oldstyle Book"/>
                <a:cs typeface="Bodoni 72 Oldstyle Book"/>
              </a:rPr>
              <a:t>An Augmented Reality Application For Neuroscience Education.</a:t>
            </a:r>
            <a:endParaRPr lang="en-US" sz="2000" cap="small" dirty="0">
              <a:latin typeface="Bodoni 72 Oldstyle Book"/>
              <a:cs typeface="Bodoni 72 Oldstyle Book"/>
            </a:endParaRPr>
          </a:p>
        </p:txBody>
      </p:sp>
      <p:pic>
        <p:nvPicPr>
          <p:cNvPr id="6" name="Content Placeholder 5" descr="computer.png"/>
          <p:cNvPicPr>
            <a:picLocks noGrp="1" noChangeAspect="1"/>
          </p:cNvPicPr>
          <p:nvPr>
            <p:ph idx="1"/>
          </p:nvPr>
        </p:nvPicPr>
        <p:blipFill>
          <a:blip r:embed="rId3" cstate="screen">
            <a:extLst>
              <a:ext uri="{28A0092B-C50C-407E-A947-70E740481C1C}">
                <a14:useLocalDpi xmlns:a14="http://schemas.microsoft.com/office/drawing/2010/main"/>
              </a:ext>
            </a:extLst>
          </a:blip>
          <a:srcRect l="-25222" r="-25222"/>
          <a:stretch>
            <a:fillRect/>
          </a:stretch>
        </p:blipFill>
        <p:spPr>
          <a:xfrm>
            <a:off x="-318534" y="461205"/>
            <a:ext cx="9781069" cy="5379211"/>
          </a:xfrm>
        </p:spPr>
      </p:pic>
    </p:spTree>
    <p:extLst>
      <p:ext uri="{BB962C8B-B14F-4D97-AF65-F5344CB8AC3E}">
        <p14:creationId xmlns:p14="http://schemas.microsoft.com/office/powerpoint/2010/main" val="3606636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473240" y="4890632"/>
            <a:ext cx="2419074" cy="809112"/>
          </a:xfrm>
        </p:spPr>
        <p:txBody>
          <a:bodyPr>
            <a:normAutofit/>
          </a:bodyPr>
          <a:lstStyle/>
          <a:p>
            <a:r>
              <a:rPr lang="en-US" sz="2800" dirty="0">
                <a:latin typeface="Bodoni 72 Oldstyle Book"/>
                <a:cs typeface="Bodoni 72 Oldstyle Book"/>
              </a:rPr>
              <a:t>d</a:t>
            </a:r>
            <a:r>
              <a:rPr lang="en-US" sz="2800" dirty="0" smtClean="0">
                <a:latin typeface="Bodoni 72 Oldstyle Book"/>
                <a:cs typeface="Bodoni 72 Oldstyle Book"/>
              </a:rPr>
              <a:t>id you know?</a:t>
            </a:r>
            <a:endParaRPr lang="en-US" sz="2800" dirty="0">
              <a:latin typeface="Bodoni 72 Oldstyle Book"/>
              <a:cs typeface="Bodoni 72 Oldstyle Book"/>
            </a:endParaRPr>
          </a:p>
        </p:txBody>
      </p:sp>
      <p:sp>
        <p:nvSpPr>
          <p:cNvPr id="6" name="TextBox 5"/>
          <p:cNvSpPr txBox="1"/>
          <p:nvPr/>
        </p:nvSpPr>
        <p:spPr>
          <a:xfrm>
            <a:off x="5635108" y="5537866"/>
            <a:ext cx="3025689" cy="954107"/>
          </a:xfrm>
          <a:prstGeom prst="rect">
            <a:avLst/>
          </a:prstGeom>
          <a:noFill/>
        </p:spPr>
        <p:txBody>
          <a:bodyPr wrap="square" rtlCol="0">
            <a:spAutoFit/>
          </a:bodyPr>
          <a:lstStyle/>
          <a:p>
            <a:r>
              <a:rPr lang="en-US" sz="1400" dirty="0" smtClean="0">
                <a:latin typeface="Myanmar1"/>
                <a:cs typeface="Myanmar1"/>
              </a:rPr>
              <a:t>The 3D cerebrum model used in My Brain! is an accurate brain scan obtained through an MRI used in UCSF's and UCSD's </a:t>
            </a:r>
            <a:r>
              <a:rPr lang="en-US" sz="1400" dirty="0" err="1" smtClean="0">
                <a:latin typeface="Myanmar1"/>
                <a:cs typeface="Myanmar1"/>
              </a:rPr>
              <a:t>Glassbrain</a:t>
            </a:r>
            <a:r>
              <a:rPr lang="en-US" sz="1400" dirty="0" smtClean="0">
                <a:latin typeface="Myanmar1"/>
                <a:cs typeface="Myanmar1"/>
              </a:rPr>
              <a:t> project.</a:t>
            </a:r>
            <a:endParaRPr lang="en-US" sz="1400" dirty="0">
              <a:latin typeface="Myanmar1"/>
              <a:cs typeface="Myanmar1"/>
            </a:endParaRPr>
          </a:p>
        </p:txBody>
      </p:sp>
      <p:pic>
        <p:nvPicPr>
          <p:cNvPr id="7" name="Picture 6" descr="brain.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94073" y="255268"/>
            <a:ext cx="4575941" cy="4370691"/>
          </a:xfrm>
          <a:prstGeom prst="rect">
            <a:avLst/>
          </a:prstGeom>
        </p:spPr>
      </p:pic>
      <p:pic>
        <p:nvPicPr>
          <p:cNvPr id="8" name="Picture 7" descr="lines_blu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6333" y="2639848"/>
            <a:ext cx="363242" cy="3262453"/>
          </a:xfrm>
          <a:prstGeom prst="rect">
            <a:avLst/>
          </a:prstGeom>
        </p:spPr>
      </p:pic>
      <p:pic>
        <p:nvPicPr>
          <p:cNvPr id="9" name="Picture 8" descr="20150514_18223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127" y="3623564"/>
            <a:ext cx="5098905" cy="2868134"/>
          </a:xfrm>
          <a:prstGeom prst="rect">
            <a:avLst/>
          </a:prstGeom>
        </p:spPr>
      </p:pic>
      <p:sp>
        <p:nvSpPr>
          <p:cNvPr id="10" name="TextBox 9"/>
          <p:cNvSpPr txBox="1"/>
          <p:nvPr/>
        </p:nvSpPr>
        <p:spPr>
          <a:xfrm>
            <a:off x="224127" y="329981"/>
            <a:ext cx="3258279" cy="1169551"/>
          </a:xfrm>
          <a:prstGeom prst="rect">
            <a:avLst/>
          </a:prstGeom>
          <a:noFill/>
        </p:spPr>
        <p:txBody>
          <a:bodyPr wrap="square" rtlCol="0">
            <a:spAutoFit/>
          </a:bodyPr>
          <a:lstStyle/>
          <a:p>
            <a:r>
              <a:rPr lang="en-US" sz="1400" dirty="0" smtClean="0">
                <a:latin typeface="Myanmar1"/>
                <a:cs typeface="Myanmar1"/>
              </a:rPr>
              <a:t>Original designs and conceptualization of My Brain! imagined a GUI driven mobile app focused on displaying significant but simple stimulus effects on a 3D model of the brain super imposed on the face. </a:t>
            </a:r>
            <a:endParaRPr lang="en-US" sz="1400" dirty="0">
              <a:latin typeface="Myanmar1"/>
              <a:cs typeface="Myanmar1"/>
            </a:endParaRPr>
          </a:p>
        </p:txBody>
      </p:sp>
      <p:pic>
        <p:nvPicPr>
          <p:cNvPr id="11" name="Picture 10" descr="mockup.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4519" y="1664995"/>
            <a:ext cx="2484084" cy="1793105"/>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94477" y="2857292"/>
            <a:ext cx="2368913" cy="212464"/>
          </a:xfrm>
          <a:prstGeom prst="rect">
            <a:avLst/>
          </a:prstGeom>
          <a:noFill/>
          <a:ln>
            <a:noFill/>
          </a:ln>
        </p:spPr>
      </p:pic>
    </p:spTree>
    <p:extLst>
      <p:ext uri="{BB962C8B-B14F-4D97-AF65-F5344CB8AC3E}">
        <p14:creationId xmlns:p14="http://schemas.microsoft.com/office/powerpoint/2010/main" val="3893147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cstate="screen"/>
          <a:stretch>
            <a:fillRect/>
          </a:stretch>
        </p:blipFill>
        <p:spPr>
          <a:xfrm>
            <a:off x="6273205" y="1431775"/>
            <a:ext cx="2547596" cy="4637045"/>
          </a:xfrm>
          <a:prstGeom prst="rect">
            <a:avLst/>
          </a:prstGeom>
        </p:spPr>
      </p:pic>
      <p:sp>
        <p:nvSpPr>
          <p:cNvPr id="29" name="Title 1"/>
          <p:cNvSpPr>
            <a:spLocks noGrp="1"/>
          </p:cNvSpPr>
          <p:nvPr/>
        </p:nvSpPr>
        <p:spPr>
          <a:xfrm>
            <a:off x="323200" y="246768"/>
            <a:ext cx="8229600" cy="7645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n</a:t>
            </a:r>
            <a:r>
              <a:rPr lang="en-US" b="1" dirty="0" smtClean="0"/>
              <a:t>wnoggin.org</a:t>
            </a:r>
            <a:endParaRPr lang="en-US" b="1" dirty="0"/>
          </a:p>
        </p:txBody>
      </p:sp>
      <p:sp>
        <p:nvSpPr>
          <p:cNvPr id="30" name="Content Placeholder 2"/>
          <p:cNvSpPr>
            <a:spLocks noGrp="1"/>
          </p:cNvSpPr>
          <p:nvPr/>
        </p:nvSpPr>
        <p:spPr>
          <a:xfrm>
            <a:off x="323200" y="4790474"/>
            <a:ext cx="8229600" cy="18207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Bill Griesar, Neuroscience Coordinator</a:t>
            </a:r>
          </a:p>
          <a:p>
            <a:r>
              <a:rPr lang="en-US" sz="2800" dirty="0"/>
              <a:t>Jeff Leake, Arts </a:t>
            </a:r>
            <a:r>
              <a:rPr lang="en-US" sz="2800" dirty="0" smtClean="0"/>
              <a:t>Coordinator</a:t>
            </a:r>
          </a:p>
          <a:p>
            <a:r>
              <a:rPr lang="en-US" sz="2800" dirty="0" smtClean="0"/>
              <a:t>Dedicated volunteers from PSU, WSUV, OHSU, PNCA</a:t>
            </a:r>
            <a:endParaRPr lang="en-US" sz="2800" dirty="0"/>
          </a:p>
        </p:txBody>
      </p:sp>
      <p:sp>
        <p:nvSpPr>
          <p:cNvPr id="31" name="TextBox 30"/>
          <p:cNvSpPr txBox="1"/>
          <p:nvPr/>
        </p:nvSpPr>
        <p:spPr>
          <a:xfrm>
            <a:off x="962703" y="857714"/>
            <a:ext cx="7052983"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t>Neuroscience Outreach Group:  Growing in Networks…</a:t>
            </a:r>
            <a:endParaRPr lang="en-US" sz="2400" dirty="0"/>
          </a:p>
        </p:txBody>
      </p:sp>
      <p:pic>
        <p:nvPicPr>
          <p:cNvPr id="32" name="Picture 31"/>
          <p:cNvPicPr>
            <a:picLocks noChangeAspect="1"/>
          </p:cNvPicPr>
          <p:nvPr/>
        </p:nvPicPr>
        <p:blipFill>
          <a:blip r:embed="rId3" cstate="screen"/>
          <a:stretch>
            <a:fillRect/>
          </a:stretch>
        </p:blipFill>
        <p:spPr>
          <a:xfrm>
            <a:off x="3733806" y="1431775"/>
            <a:ext cx="2539399" cy="3385865"/>
          </a:xfrm>
          <a:prstGeom prst="rect">
            <a:avLst/>
          </a:prstGeom>
        </p:spPr>
      </p:pic>
      <p:pic>
        <p:nvPicPr>
          <p:cNvPr id="33" name="Picture 32"/>
          <p:cNvPicPr>
            <a:picLocks noChangeAspect="1"/>
          </p:cNvPicPr>
          <p:nvPr/>
        </p:nvPicPr>
        <p:blipFill>
          <a:blip r:embed="rId4" cstate="screen"/>
          <a:stretch>
            <a:fillRect/>
          </a:stretch>
        </p:blipFill>
        <p:spPr>
          <a:xfrm>
            <a:off x="465485" y="1431775"/>
            <a:ext cx="3268236" cy="2451177"/>
          </a:xfrm>
          <a:prstGeom prst="rect">
            <a:avLst/>
          </a:prstGeom>
        </p:spPr>
      </p:pic>
      <p:pic>
        <p:nvPicPr>
          <p:cNvPr id="34" name="Picture 33" descr="Neuron paint.jpe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65485" y="3873416"/>
            <a:ext cx="1630326" cy="917058"/>
          </a:xfrm>
          <a:prstGeom prst="rect">
            <a:avLst/>
          </a:prstGeom>
        </p:spPr>
      </p:pic>
      <p:pic>
        <p:nvPicPr>
          <p:cNvPr id="35" name="Picture 34" descr="Neuron pic 265.jpg"/>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095812" y="3900582"/>
            <a:ext cx="1637910" cy="910471"/>
          </a:xfrm>
          <a:prstGeom prst="rect">
            <a:avLst/>
          </a:prstGeom>
        </p:spPr>
      </p:pic>
    </p:spTree>
    <p:extLst>
      <p:ext uri="{BB962C8B-B14F-4D97-AF65-F5344CB8AC3E}">
        <p14:creationId xmlns:p14="http://schemas.microsoft.com/office/powerpoint/2010/main" val="3149246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3930" y="390247"/>
            <a:ext cx="3736955" cy="461665"/>
          </a:xfrm>
          <a:prstGeom prst="rect">
            <a:avLst/>
          </a:prstGeom>
          <a:noFill/>
        </p:spPr>
        <p:txBody>
          <a:bodyPr wrap="none" rtlCol="0">
            <a:spAutoFit/>
          </a:bodyPr>
          <a:lstStyle/>
          <a:p>
            <a:r>
              <a:rPr lang="en-US" sz="2400" dirty="0">
                <a:latin typeface="Bodoni 72 Oldstyle Book"/>
                <a:cs typeface="Bodoni 72 Oldstyle Book"/>
              </a:rPr>
              <a:t>i</a:t>
            </a:r>
            <a:r>
              <a:rPr lang="en-US" sz="2400" dirty="0" smtClean="0">
                <a:latin typeface="Bodoni 72 Oldstyle Book"/>
                <a:cs typeface="Bodoni 72 Oldstyle Book"/>
              </a:rPr>
              <a:t>nterdisciplinary collaboration.</a:t>
            </a:r>
            <a:endParaRPr lang="en-US" sz="2400" dirty="0">
              <a:latin typeface="Bodoni 72 Oldstyle Book"/>
              <a:cs typeface="Bodoni 72 Oldstyle Book"/>
            </a:endParaRPr>
          </a:p>
        </p:txBody>
      </p:sp>
      <p:sp>
        <p:nvSpPr>
          <p:cNvPr id="5" name="TextBox 4"/>
          <p:cNvSpPr txBox="1"/>
          <p:nvPr/>
        </p:nvSpPr>
        <p:spPr>
          <a:xfrm>
            <a:off x="273930" y="3887531"/>
            <a:ext cx="4557215" cy="2062103"/>
          </a:xfrm>
          <a:prstGeom prst="rect">
            <a:avLst/>
          </a:prstGeom>
          <a:noFill/>
        </p:spPr>
        <p:txBody>
          <a:bodyPr wrap="square" rtlCol="0">
            <a:spAutoFit/>
          </a:bodyPr>
          <a:lstStyle/>
          <a:p>
            <a:r>
              <a:rPr lang="en-US" sz="1600" dirty="0" smtClean="0">
                <a:latin typeface="Myanmar1"/>
                <a:cs typeface="Myanmar1"/>
              </a:rPr>
              <a:t>“Efforts to reach a broader public about scientific discovery contributes to fascination, understanding and support for research and education about behavior, and the brain.  Effective integration of  technology, art projects and activities into outreach efforts increases engagement, makes learning personally relevant, and allows students to explore concepts by creating objects and images they can share with family and friends.”</a:t>
            </a:r>
            <a:endParaRPr lang="en-US" sz="1600" dirty="0">
              <a:latin typeface="Myanmar1"/>
              <a:cs typeface="Myanmar1"/>
            </a:endParaRPr>
          </a:p>
        </p:txBody>
      </p:sp>
      <p:pic>
        <p:nvPicPr>
          <p:cNvPr id="6" name="Picture 5" descr="photose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7705" y="1585982"/>
            <a:ext cx="7528591" cy="2193635"/>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97655" y="648005"/>
            <a:ext cx="2756446" cy="4270578"/>
          </a:xfrm>
          <a:prstGeom prst="rect">
            <a:avLst/>
          </a:prstGeom>
        </p:spPr>
      </p:pic>
      <p:sp>
        <p:nvSpPr>
          <p:cNvPr id="8" name="TextBox 7"/>
          <p:cNvSpPr txBox="1"/>
          <p:nvPr/>
        </p:nvSpPr>
        <p:spPr>
          <a:xfrm>
            <a:off x="3561102" y="6304002"/>
            <a:ext cx="1269299" cy="369332"/>
          </a:xfrm>
          <a:prstGeom prst="rect">
            <a:avLst/>
          </a:prstGeom>
          <a:noFill/>
        </p:spPr>
        <p:txBody>
          <a:bodyPr wrap="none" rtlCol="0">
            <a:spAutoFit/>
          </a:bodyPr>
          <a:lstStyle/>
          <a:p>
            <a:r>
              <a:rPr lang="en-US" dirty="0" smtClean="0">
                <a:latin typeface="Bodoni 72 Oldstyle Book Italic"/>
                <a:cs typeface="Bodoni 72 Oldstyle Book Italic"/>
              </a:rPr>
              <a:t>- Jeff </a:t>
            </a:r>
            <a:r>
              <a:rPr lang="en-US" dirty="0" err="1" smtClean="0">
                <a:latin typeface="Bodoni 72 Oldstyle Book Italic"/>
                <a:cs typeface="Bodoni 72 Oldstyle Book Italic"/>
              </a:rPr>
              <a:t>Leake</a:t>
            </a:r>
            <a:endParaRPr lang="en-US" dirty="0">
              <a:latin typeface="Bodoni 72 Oldstyle Book Italic"/>
              <a:cs typeface="Bodoni 72 Oldstyle Book Italic"/>
            </a:endParaRPr>
          </a:p>
        </p:txBody>
      </p:sp>
      <p:pic>
        <p:nvPicPr>
          <p:cNvPr id="9" name="Picture 8" descr="photo_boys.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40095" y="4390242"/>
            <a:ext cx="2598611" cy="1948958"/>
          </a:xfrm>
          <a:prstGeom prst="rect">
            <a:avLst/>
          </a:prstGeom>
        </p:spPr>
      </p:pic>
    </p:spTree>
    <p:extLst>
      <p:ext uri="{BB962C8B-B14F-4D97-AF65-F5344CB8AC3E}">
        <p14:creationId xmlns:p14="http://schemas.microsoft.com/office/powerpoint/2010/main" val="3742862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50"/>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lgn="ctr">
              <a:spcBef>
                <a:spcPts val="0"/>
              </a:spcBef>
              <a:buNone/>
            </a:pPr>
            <a:r>
              <a:rPr lang="en" sz="3000" b="1">
                <a:latin typeface="Calibri"/>
                <a:ea typeface="Calibri"/>
                <a:cs typeface="Calibri"/>
                <a:sym typeface="Calibri"/>
              </a:rPr>
              <a:t>Innovative programs... innovative assessments!</a:t>
            </a:r>
          </a:p>
        </p:txBody>
      </p:sp>
      <p:sp>
        <p:nvSpPr>
          <p:cNvPr id="5" name="Shape 51"/>
          <p:cNvSpPr txBox="1">
            <a:spLocks/>
          </p:cNvSpPr>
          <p:nvPr/>
        </p:nvSpPr>
        <p:spPr>
          <a:xfrm>
            <a:off x="311700" y="1152475"/>
            <a:ext cx="8520599" cy="3416400"/>
          </a:xfrm>
          <a:prstGeom prst="rect">
            <a:avLst/>
          </a:prstGeom>
          <a:ln>
            <a:noFill/>
          </a:ln>
        </p:spPr>
        <p:txBody>
          <a:bodyPr vert="horz" lIns="91425" tIns="91425" rIns="91425" bIns="91425"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228600">
              <a:spcBef>
                <a:spcPts val="0"/>
              </a:spcBef>
              <a:buClr>
                <a:srgbClr val="000000"/>
              </a:buClr>
              <a:buSzPct val="100000"/>
              <a:buFont typeface="Calibri"/>
              <a:buChar char="•"/>
            </a:pPr>
            <a:r>
              <a:rPr lang="en" sz="2000" dirty="0" smtClean="0">
                <a:solidFill>
                  <a:srgbClr val="000000"/>
                </a:solidFill>
                <a:latin typeface="Calibri"/>
                <a:ea typeface="Calibri"/>
                <a:cs typeface="Calibri"/>
                <a:sym typeface="Calibri"/>
              </a:rPr>
              <a:t>We wanted our programs’ assessments to align with our educational approach</a:t>
            </a:r>
          </a:p>
          <a:p>
            <a:pPr algn="ctr">
              <a:spcBef>
                <a:spcPts val="0"/>
              </a:spcBef>
              <a:buFont typeface="Arial"/>
              <a:buNone/>
            </a:pPr>
            <a:endParaRPr lang="en" sz="2000" dirty="0" smtClean="0">
              <a:solidFill>
                <a:srgbClr val="000000"/>
              </a:solidFill>
              <a:latin typeface="Calibri"/>
              <a:ea typeface="Calibri"/>
              <a:cs typeface="Calibri"/>
              <a:sym typeface="Calibri"/>
            </a:endParaRPr>
          </a:p>
          <a:p>
            <a:pPr algn="ctr">
              <a:spcBef>
                <a:spcPts val="0"/>
              </a:spcBef>
              <a:buFont typeface="Arial"/>
              <a:buNone/>
            </a:pPr>
            <a:r>
              <a:rPr lang="en" sz="2000" dirty="0" smtClean="0">
                <a:solidFill>
                  <a:srgbClr val="000000"/>
                </a:solidFill>
                <a:latin typeface="Calibri"/>
                <a:ea typeface="Calibri"/>
                <a:cs typeface="Calibri"/>
                <a:sym typeface="Calibri"/>
              </a:rPr>
              <a:t>Formal, intimidating, paper-and-pen tests?</a:t>
            </a:r>
            <a:r>
              <a:rPr lang="en" sz="2000" b="1" dirty="0" smtClean="0">
                <a:solidFill>
                  <a:srgbClr val="000000"/>
                </a:solidFill>
                <a:latin typeface="Calibri"/>
                <a:ea typeface="Calibri"/>
                <a:cs typeface="Calibri"/>
                <a:sym typeface="Calibri"/>
              </a:rPr>
              <a:t> </a:t>
            </a:r>
            <a:r>
              <a:rPr lang="en" sz="2000" b="1" dirty="0" smtClean="0">
                <a:solidFill>
                  <a:srgbClr val="C7379A"/>
                </a:solidFill>
                <a:latin typeface="Calibri"/>
                <a:ea typeface="Calibri"/>
                <a:cs typeface="Calibri"/>
                <a:sym typeface="Calibri"/>
              </a:rPr>
              <a:t>No thanks!</a:t>
            </a:r>
          </a:p>
          <a:p>
            <a:pPr algn="ctr">
              <a:spcBef>
                <a:spcPts val="0"/>
              </a:spcBef>
              <a:buFont typeface="Arial"/>
              <a:buNone/>
            </a:pPr>
            <a:endParaRPr lang="en" sz="2000" b="1" dirty="0">
              <a:solidFill>
                <a:srgbClr val="C7379A"/>
              </a:solidFill>
              <a:latin typeface="Calibri"/>
              <a:ea typeface="Calibri"/>
              <a:cs typeface="Calibri"/>
              <a:sym typeface="Calibri"/>
            </a:endParaRPr>
          </a:p>
          <a:p>
            <a:pPr algn="ctr">
              <a:spcBef>
                <a:spcPts val="0"/>
              </a:spcBef>
              <a:buFont typeface="Arial"/>
              <a:buNone/>
            </a:pPr>
            <a:endParaRPr lang="en" sz="2000" b="1" dirty="0" smtClean="0">
              <a:solidFill>
                <a:srgbClr val="C7379A"/>
              </a:solidFill>
              <a:latin typeface="Calibri"/>
              <a:ea typeface="Calibri"/>
              <a:cs typeface="Calibri"/>
              <a:sym typeface="Calibri"/>
            </a:endParaRPr>
          </a:p>
          <a:p>
            <a:pPr marL="457200" indent="-228600">
              <a:spcBef>
                <a:spcPts val="0"/>
              </a:spcBef>
              <a:buSzPct val="100000"/>
              <a:buFont typeface="Calibri"/>
              <a:buChar char="•"/>
            </a:pPr>
            <a:r>
              <a:rPr lang="en" sz="2000" dirty="0" smtClean="0">
                <a:solidFill>
                  <a:srgbClr val="000000"/>
                </a:solidFill>
                <a:latin typeface="Calibri"/>
                <a:ea typeface="Calibri"/>
                <a:cs typeface="Calibri"/>
                <a:sym typeface="Calibri"/>
              </a:rPr>
              <a:t>Instead, we wanted to create a </a:t>
            </a:r>
            <a:r>
              <a:rPr lang="en" sz="2000" b="1" dirty="0" smtClean="0">
                <a:solidFill>
                  <a:srgbClr val="3C78D8"/>
                </a:solidFill>
                <a:latin typeface="Calibri"/>
                <a:ea typeface="Calibri"/>
                <a:cs typeface="Calibri"/>
                <a:sym typeface="Calibri"/>
              </a:rPr>
              <a:t>fun</a:t>
            </a:r>
            <a:r>
              <a:rPr lang="en" sz="2000" dirty="0" smtClean="0">
                <a:solidFill>
                  <a:srgbClr val="3C78D8"/>
                </a:solidFill>
                <a:latin typeface="Calibri"/>
                <a:ea typeface="Calibri"/>
                <a:cs typeface="Calibri"/>
                <a:sym typeface="Calibri"/>
              </a:rPr>
              <a:t>, </a:t>
            </a:r>
            <a:r>
              <a:rPr lang="en" sz="2000" b="1" dirty="0" smtClean="0">
                <a:solidFill>
                  <a:srgbClr val="3C78D8"/>
                </a:solidFill>
                <a:latin typeface="Calibri"/>
                <a:ea typeface="Calibri"/>
                <a:cs typeface="Calibri"/>
                <a:sym typeface="Calibri"/>
              </a:rPr>
              <a:t>engaging</a:t>
            </a:r>
            <a:r>
              <a:rPr lang="en" sz="2000" dirty="0" smtClean="0">
                <a:solidFill>
                  <a:srgbClr val="3C78D8"/>
                </a:solidFill>
                <a:latin typeface="Calibri"/>
                <a:ea typeface="Calibri"/>
                <a:cs typeface="Calibri"/>
                <a:sym typeface="Calibri"/>
              </a:rPr>
              <a:t>, </a:t>
            </a:r>
            <a:r>
              <a:rPr lang="en" sz="2000" b="1" dirty="0" smtClean="0">
                <a:solidFill>
                  <a:srgbClr val="3C78D8"/>
                </a:solidFill>
                <a:latin typeface="Calibri"/>
                <a:ea typeface="Calibri"/>
                <a:cs typeface="Calibri"/>
                <a:sym typeface="Calibri"/>
              </a:rPr>
              <a:t>low-stakes</a:t>
            </a:r>
            <a:r>
              <a:rPr lang="en" sz="2000" b="1" dirty="0" smtClean="0">
                <a:latin typeface="Calibri"/>
                <a:ea typeface="Calibri"/>
                <a:cs typeface="Calibri"/>
                <a:sym typeface="Calibri"/>
              </a:rPr>
              <a:t> </a:t>
            </a:r>
            <a:r>
              <a:rPr lang="en" sz="2000" dirty="0" smtClean="0">
                <a:solidFill>
                  <a:srgbClr val="000000"/>
                </a:solidFill>
                <a:latin typeface="Calibri"/>
                <a:ea typeface="Calibri"/>
                <a:cs typeface="Calibri"/>
                <a:sym typeface="Calibri"/>
              </a:rPr>
              <a:t>way for kids to practice their neuro skills and show us what they’ve learned</a:t>
            </a:r>
          </a:p>
          <a:p>
            <a:pPr>
              <a:spcBef>
                <a:spcPts val="0"/>
              </a:spcBef>
              <a:buFont typeface="Arial"/>
              <a:buNone/>
            </a:pPr>
            <a:endParaRPr lang="en" sz="2000" dirty="0" smtClean="0">
              <a:solidFill>
                <a:srgbClr val="000000"/>
              </a:solidFill>
              <a:latin typeface="Calibri"/>
              <a:ea typeface="Calibri"/>
              <a:cs typeface="Calibri"/>
              <a:sym typeface="Calibri"/>
            </a:endParaRPr>
          </a:p>
          <a:p>
            <a:pPr>
              <a:spcBef>
                <a:spcPts val="0"/>
              </a:spcBef>
              <a:buFont typeface="Arial"/>
              <a:buNone/>
            </a:pPr>
            <a:endParaRPr lang="en" sz="2000" dirty="0">
              <a:solidFill>
                <a:srgbClr val="000000"/>
              </a:solidFill>
              <a:latin typeface="Calibri"/>
              <a:ea typeface="Calibri"/>
              <a:cs typeface="Calibri"/>
              <a:sym typeface="Calibri"/>
            </a:endParaRPr>
          </a:p>
          <a:p>
            <a:pPr>
              <a:spcBef>
                <a:spcPts val="0"/>
              </a:spcBef>
              <a:buFont typeface="Arial"/>
              <a:buNone/>
            </a:pPr>
            <a:endParaRPr lang="en" sz="2000" dirty="0" smtClean="0">
              <a:solidFill>
                <a:srgbClr val="000000"/>
              </a:solidFill>
              <a:latin typeface="Calibri"/>
              <a:ea typeface="Calibri"/>
              <a:cs typeface="Calibri"/>
              <a:sym typeface="Calibri"/>
            </a:endParaRPr>
          </a:p>
          <a:p>
            <a:pPr>
              <a:spcBef>
                <a:spcPts val="0"/>
              </a:spcBef>
              <a:buFont typeface="Arial"/>
              <a:buNone/>
            </a:pPr>
            <a:endParaRPr lang="en" sz="2000" dirty="0" smtClean="0">
              <a:solidFill>
                <a:srgbClr val="000000"/>
              </a:solidFill>
              <a:latin typeface="Calibri"/>
              <a:ea typeface="Calibri"/>
              <a:cs typeface="Calibri"/>
              <a:sym typeface="Calibri"/>
            </a:endParaRPr>
          </a:p>
          <a:p>
            <a:pPr algn="ctr">
              <a:spcBef>
                <a:spcPts val="0"/>
              </a:spcBef>
              <a:buFont typeface="Arial"/>
              <a:buNone/>
            </a:pPr>
            <a:r>
              <a:rPr lang="en" sz="2000" b="1" dirty="0" smtClean="0">
                <a:solidFill>
                  <a:srgbClr val="000000"/>
                </a:solidFill>
                <a:latin typeface="Calibri"/>
                <a:ea typeface="Calibri"/>
                <a:cs typeface="Calibri"/>
                <a:sym typeface="Calibri"/>
              </a:rPr>
              <a:t>Thus,  	 			                                     was born!</a:t>
            </a:r>
          </a:p>
          <a:p>
            <a:pPr>
              <a:spcBef>
                <a:spcPts val="0"/>
              </a:spcBef>
              <a:buFont typeface="Arial"/>
              <a:buNone/>
            </a:pPr>
            <a:endParaRPr lang="en" sz="2000" b="1" dirty="0" smtClean="0">
              <a:latin typeface="Calibri"/>
              <a:ea typeface="Calibri"/>
              <a:cs typeface="Calibri"/>
              <a:sym typeface="Calibri"/>
            </a:endParaRPr>
          </a:p>
          <a:p>
            <a:pPr>
              <a:spcBef>
                <a:spcPts val="0"/>
              </a:spcBef>
              <a:buFont typeface="Arial"/>
              <a:buNone/>
            </a:pPr>
            <a:endParaRPr lang="en" sz="2000" b="1" dirty="0">
              <a:latin typeface="Calibri"/>
              <a:ea typeface="Calibri"/>
              <a:cs typeface="Calibri"/>
              <a:sym typeface="Calibri"/>
            </a:endParaRPr>
          </a:p>
        </p:txBody>
      </p:sp>
      <p:pic>
        <p:nvPicPr>
          <p:cNvPr id="6" name="Shape 52"/>
          <p:cNvPicPr preferRelativeResize="0"/>
          <p:nvPr/>
        </p:nvPicPr>
        <p:blipFill>
          <a:blip r:embed="rId2">
            <a:alphaModFix/>
          </a:blip>
          <a:stretch>
            <a:fillRect/>
          </a:stretch>
        </p:blipFill>
        <p:spPr>
          <a:xfrm>
            <a:off x="2743200" y="4010699"/>
            <a:ext cx="3217333" cy="1797434"/>
          </a:xfrm>
          <a:prstGeom prst="rect">
            <a:avLst/>
          </a:prstGeom>
          <a:noFill/>
          <a:ln>
            <a:noFill/>
          </a:ln>
        </p:spPr>
      </p:pic>
    </p:spTree>
    <p:extLst>
      <p:ext uri="{BB962C8B-B14F-4D97-AF65-F5344CB8AC3E}">
        <p14:creationId xmlns:p14="http://schemas.microsoft.com/office/powerpoint/2010/main" val="2856232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59"/>
          <p:cNvPicPr preferRelativeResize="0"/>
          <p:nvPr/>
        </p:nvPicPr>
        <p:blipFill>
          <a:blip r:embed="rId2">
            <a:alphaModFix/>
          </a:blip>
          <a:stretch>
            <a:fillRect/>
          </a:stretch>
        </p:blipFill>
        <p:spPr>
          <a:xfrm>
            <a:off x="612226" y="897467"/>
            <a:ext cx="7919545" cy="5143498"/>
          </a:xfrm>
          <a:prstGeom prst="rect">
            <a:avLst/>
          </a:prstGeom>
          <a:noFill/>
          <a:ln>
            <a:noFill/>
          </a:ln>
        </p:spPr>
      </p:pic>
    </p:spTree>
    <p:extLst>
      <p:ext uri="{BB962C8B-B14F-4D97-AF65-F5344CB8AC3E}">
        <p14:creationId xmlns:p14="http://schemas.microsoft.com/office/powerpoint/2010/main" val="3751478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64"/>
          <p:cNvSpPr txBox="1">
            <a:spLocks noGrp="1"/>
          </p:cNvSpPr>
          <p:nvPr>
            <p:ph type="title"/>
          </p:nvPr>
        </p:nvSpPr>
        <p:spPr>
          <a:xfrm>
            <a:off x="283374" y="1462749"/>
            <a:ext cx="8520599" cy="572699"/>
          </a:xfrm>
          <a:prstGeom prst="rect">
            <a:avLst/>
          </a:prstGeom>
        </p:spPr>
        <p:txBody>
          <a:bodyPr lIns="91425" tIns="91425" rIns="91425" bIns="91425" anchor="t" anchorCtr="0">
            <a:noAutofit/>
          </a:bodyPr>
          <a:lstStyle/>
          <a:p>
            <a:pPr>
              <a:spcBef>
                <a:spcPts val="0"/>
              </a:spcBef>
              <a:buNone/>
            </a:pPr>
            <a:endParaRPr/>
          </a:p>
        </p:txBody>
      </p:sp>
      <p:pic>
        <p:nvPicPr>
          <p:cNvPr id="5" name="Shape 66"/>
          <p:cNvPicPr preferRelativeResize="0"/>
          <p:nvPr/>
        </p:nvPicPr>
        <p:blipFill rotWithShape="1">
          <a:blip r:embed="rId2">
            <a:alphaModFix/>
          </a:blip>
          <a:srcRect t="28785" r="8833"/>
          <a:stretch/>
        </p:blipFill>
        <p:spPr>
          <a:xfrm>
            <a:off x="3269174" y="1017724"/>
            <a:ext cx="5735698" cy="5143496"/>
          </a:xfrm>
          <a:prstGeom prst="rect">
            <a:avLst/>
          </a:prstGeom>
          <a:noFill/>
          <a:ln>
            <a:noFill/>
          </a:ln>
        </p:spPr>
      </p:pic>
      <p:pic>
        <p:nvPicPr>
          <p:cNvPr id="6" name="Shape 67"/>
          <p:cNvPicPr preferRelativeResize="0"/>
          <p:nvPr/>
        </p:nvPicPr>
        <p:blipFill rotWithShape="1">
          <a:blip r:embed="rId3">
            <a:alphaModFix/>
          </a:blip>
          <a:srcRect l="13442" t="18146" r="61970" b="27360"/>
          <a:stretch/>
        </p:blipFill>
        <p:spPr>
          <a:xfrm>
            <a:off x="207174" y="1357148"/>
            <a:ext cx="3571574" cy="4452575"/>
          </a:xfrm>
          <a:prstGeom prst="rect">
            <a:avLst/>
          </a:prstGeom>
          <a:noFill/>
          <a:ln>
            <a:noFill/>
          </a:ln>
        </p:spPr>
      </p:pic>
    </p:spTree>
    <p:extLst>
      <p:ext uri="{BB962C8B-B14F-4D97-AF65-F5344CB8AC3E}">
        <p14:creationId xmlns:p14="http://schemas.microsoft.com/office/powerpoint/2010/main" val="2016548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72"/>
          <p:cNvSpPr txBox="1">
            <a:spLocks noGrp="1"/>
          </p:cNvSpPr>
          <p:nvPr>
            <p:ph type="title"/>
          </p:nvPr>
        </p:nvSpPr>
        <p:spPr>
          <a:xfrm>
            <a:off x="311700" y="1364049"/>
            <a:ext cx="8520599" cy="572699"/>
          </a:xfrm>
          <a:prstGeom prst="rect">
            <a:avLst/>
          </a:prstGeom>
        </p:spPr>
        <p:txBody>
          <a:bodyPr lIns="91425" tIns="91425" rIns="91425" bIns="91425" anchor="t" anchorCtr="0">
            <a:noAutofit/>
          </a:bodyPr>
          <a:lstStyle/>
          <a:p>
            <a:pPr>
              <a:spcBef>
                <a:spcPts val="0"/>
              </a:spcBef>
              <a:buNone/>
            </a:pPr>
            <a:endParaRPr/>
          </a:p>
        </p:txBody>
      </p:sp>
      <p:pic>
        <p:nvPicPr>
          <p:cNvPr id="5" name="Shape 74"/>
          <p:cNvPicPr preferRelativeResize="0"/>
          <p:nvPr/>
        </p:nvPicPr>
        <p:blipFill rotWithShape="1">
          <a:blip r:embed="rId2">
            <a:alphaModFix/>
          </a:blip>
          <a:srcRect t="8650"/>
          <a:stretch/>
        </p:blipFill>
        <p:spPr>
          <a:xfrm>
            <a:off x="179624" y="1017724"/>
            <a:ext cx="8790849" cy="5044801"/>
          </a:xfrm>
          <a:prstGeom prst="rect">
            <a:avLst/>
          </a:prstGeom>
          <a:noFill/>
          <a:ln>
            <a:noFill/>
          </a:ln>
        </p:spPr>
      </p:pic>
    </p:spTree>
    <p:extLst>
      <p:ext uri="{BB962C8B-B14F-4D97-AF65-F5344CB8AC3E}">
        <p14:creationId xmlns:p14="http://schemas.microsoft.com/office/powerpoint/2010/main" val="4241233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79"/>
          <p:cNvSpPr txBox="1">
            <a:spLocks noGrp="1"/>
          </p:cNvSpPr>
          <p:nvPr>
            <p:ph type="title"/>
          </p:nvPr>
        </p:nvSpPr>
        <p:spPr>
          <a:xfrm>
            <a:off x="311700" y="216425"/>
            <a:ext cx="8520599" cy="572699"/>
          </a:xfrm>
          <a:prstGeom prst="rect">
            <a:avLst/>
          </a:prstGeom>
        </p:spPr>
        <p:txBody>
          <a:bodyPr lIns="91425" tIns="91425" rIns="91425" bIns="91425" anchor="t" anchorCtr="0">
            <a:noAutofit/>
          </a:bodyPr>
          <a:lstStyle/>
          <a:p>
            <a:pPr algn="ctr">
              <a:spcBef>
                <a:spcPts val="0"/>
              </a:spcBef>
              <a:buNone/>
            </a:pPr>
            <a:r>
              <a:rPr lang="en" sz="3000" b="1">
                <a:latin typeface="Calibri"/>
                <a:ea typeface="Calibri"/>
                <a:cs typeface="Calibri"/>
                <a:sym typeface="Calibri"/>
              </a:rPr>
              <a:t>MESA program kids loved it!</a:t>
            </a:r>
          </a:p>
        </p:txBody>
      </p:sp>
      <p:sp>
        <p:nvSpPr>
          <p:cNvPr id="5" name="Shape 80"/>
          <p:cNvSpPr txBox="1">
            <a:spLocks/>
          </p:cNvSpPr>
          <p:nvPr/>
        </p:nvSpPr>
        <p:spPr>
          <a:xfrm>
            <a:off x="120625" y="771475"/>
            <a:ext cx="8861399" cy="3416400"/>
          </a:xfrm>
          <a:prstGeom prst="rect">
            <a:avLst/>
          </a:prstGeom>
        </p:spPr>
        <p:txBody>
          <a:bodyPr vert="horz" lIns="91425" tIns="91425" rIns="91425" bIns="91425"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457200">
              <a:spcBef>
                <a:spcPts val="0"/>
              </a:spcBef>
              <a:buFont typeface="Arial"/>
              <a:buNone/>
            </a:pPr>
            <a:r>
              <a:rPr lang="en" sz="2000" smtClean="0">
                <a:solidFill>
                  <a:srgbClr val="000000"/>
                </a:solidFill>
                <a:latin typeface="Calibri"/>
                <a:ea typeface="Calibri"/>
                <a:cs typeface="Calibri"/>
                <a:sym typeface="Calibri"/>
              </a:rPr>
              <a:t>All students reported to like MyNoggin </a:t>
            </a:r>
            <a:r>
              <a:rPr lang="en" sz="1600" smtClean="0">
                <a:solidFill>
                  <a:srgbClr val="000000"/>
                </a:solidFill>
                <a:latin typeface="Calibri"/>
                <a:ea typeface="Calibri"/>
                <a:cs typeface="Calibri"/>
                <a:sym typeface="Calibri"/>
              </a:rPr>
              <a:t>(4.4 out of 5)</a:t>
            </a:r>
            <a:r>
              <a:rPr lang="en" sz="2000" smtClean="0">
                <a:solidFill>
                  <a:srgbClr val="000000"/>
                </a:solidFill>
                <a:latin typeface="Calibri"/>
                <a:ea typeface="Calibri"/>
                <a:cs typeface="Calibri"/>
                <a:sym typeface="Calibri"/>
              </a:rPr>
              <a:t>!</a:t>
            </a:r>
          </a:p>
          <a:p>
            <a:pPr marL="457200" indent="0">
              <a:spcBef>
                <a:spcPts val="0"/>
              </a:spcBef>
              <a:buFont typeface="Arial"/>
              <a:buNone/>
            </a:pPr>
            <a:r>
              <a:rPr lang="en" sz="2000" smtClean="0">
                <a:solidFill>
                  <a:srgbClr val="000000"/>
                </a:solidFill>
                <a:latin typeface="Calibri"/>
                <a:ea typeface="Calibri"/>
                <a:cs typeface="Calibri"/>
                <a:sym typeface="Calibri"/>
              </a:rPr>
              <a:t>All but one student reported that MyNoggin helped them learn class material </a:t>
            </a:r>
            <a:r>
              <a:rPr lang="en" sz="1600" smtClean="0">
                <a:solidFill>
                  <a:srgbClr val="000000"/>
                </a:solidFill>
                <a:latin typeface="Calibri"/>
                <a:ea typeface="Calibri"/>
                <a:cs typeface="Calibri"/>
                <a:sym typeface="Calibri"/>
              </a:rPr>
              <a:t>(4.4 out of 5)</a:t>
            </a:r>
            <a:r>
              <a:rPr lang="en" sz="2000" smtClean="0">
                <a:solidFill>
                  <a:srgbClr val="000000"/>
                </a:solidFill>
                <a:latin typeface="Calibri"/>
                <a:ea typeface="Calibri"/>
                <a:cs typeface="Calibri"/>
                <a:sym typeface="Calibri"/>
              </a:rPr>
              <a:t>!</a:t>
            </a:r>
          </a:p>
          <a:p>
            <a:pPr algn="ctr">
              <a:spcBef>
                <a:spcPts val="0"/>
              </a:spcBef>
              <a:buFont typeface="Arial"/>
              <a:buNone/>
            </a:pPr>
            <a:r>
              <a:rPr lang="en" smtClean="0">
                <a:solidFill>
                  <a:srgbClr val="000000"/>
                </a:solidFill>
                <a:latin typeface="Calibri"/>
                <a:ea typeface="Calibri"/>
                <a:cs typeface="Calibri"/>
                <a:sym typeface="Calibri"/>
              </a:rPr>
              <a:t>“...it was a </a:t>
            </a:r>
            <a:r>
              <a:rPr lang="en" b="1" smtClean="0">
                <a:solidFill>
                  <a:srgbClr val="C7379A"/>
                </a:solidFill>
                <a:latin typeface="Calibri"/>
                <a:ea typeface="Calibri"/>
                <a:cs typeface="Calibri"/>
                <a:sym typeface="Calibri"/>
              </a:rPr>
              <a:t>cool way to learn</a:t>
            </a:r>
            <a:r>
              <a:rPr lang="en" smtClean="0">
                <a:solidFill>
                  <a:srgbClr val="000000"/>
                </a:solidFill>
                <a:latin typeface="Calibri"/>
                <a:ea typeface="Calibri"/>
                <a:cs typeface="Calibri"/>
                <a:sym typeface="Calibri"/>
              </a:rPr>
              <a:t> the info, and I liked it better than taking a paper and pencil test.”</a:t>
            </a:r>
          </a:p>
          <a:p>
            <a:pPr algn="ctr">
              <a:spcBef>
                <a:spcPts val="0"/>
              </a:spcBef>
              <a:buFont typeface="Arial"/>
              <a:buNone/>
            </a:pPr>
            <a:r>
              <a:rPr lang="en" smtClean="0">
                <a:solidFill>
                  <a:srgbClr val="000000"/>
                </a:solidFill>
                <a:latin typeface="Calibri"/>
                <a:ea typeface="Calibri"/>
                <a:cs typeface="Calibri"/>
                <a:sym typeface="Calibri"/>
              </a:rPr>
              <a:t>“The quizzes can show you what you have learned from class. There are </a:t>
            </a:r>
            <a:r>
              <a:rPr lang="en" b="1" smtClean="0">
                <a:solidFill>
                  <a:schemeClr val="accent5"/>
                </a:solidFill>
                <a:latin typeface="Calibri"/>
                <a:ea typeface="Calibri"/>
                <a:cs typeface="Calibri"/>
                <a:sym typeface="Calibri"/>
              </a:rPr>
              <a:t>achievements </a:t>
            </a:r>
            <a:r>
              <a:rPr lang="en" smtClean="0">
                <a:solidFill>
                  <a:srgbClr val="000000"/>
                </a:solidFill>
                <a:latin typeface="Calibri"/>
                <a:ea typeface="Calibri"/>
                <a:cs typeface="Calibri"/>
                <a:sym typeface="Calibri"/>
              </a:rPr>
              <a:t>that can </a:t>
            </a:r>
            <a:r>
              <a:rPr lang="en" b="1" smtClean="0">
                <a:solidFill>
                  <a:schemeClr val="accent5"/>
                </a:solidFill>
                <a:latin typeface="Calibri"/>
                <a:ea typeface="Calibri"/>
                <a:cs typeface="Calibri"/>
                <a:sym typeface="Calibri"/>
              </a:rPr>
              <a:t>motivate </a:t>
            </a:r>
            <a:r>
              <a:rPr lang="en" smtClean="0">
                <a:solidFill>
                  <a:srgbClr val="000000"/>
                </a:solidFill>
                <a:latin typeface="Calibri"/>
                <a:ea typeface="Calibri"/>
                <a:cs typeface="Calibri"/>
                <a:sym typeface="Calibri"/>
              </a:rPr>
              <a:t>people to do the quizzes.”</a:t>
            </a:r>
          </a:p>
          <a:p>
            <a:pPr algn="ctr">
              <a:spcBef>
                <a:spcPts val="0"/>
              </a:spcBef>
              <a:buFont typeface="Arial"/>
              <a:buNone/>
            </a:pPr>
            <a:r>
              <a:rPr lang="en" smtClean="0">
                <a:solidFill>
                  <a:srgbClr val="000000"/>
                </a:solidFill>
                <a:latin typeface="Calibri"/>
                <a:ea typeface="Calibri"/>
                <a:cs typeface="Calibri"/>
                <a:sym typeface="Calibri"/>
              </a:rPr>
              <a:t>“It's really </a:t>
            </a:r>
            <a:r>
              <a:rPr lang="en" b="1" smtClean="0">
                <a:solidFill>
                  <a:srgbClr val="36B220"/>
                </a:solidFill>
                <a:latin typeface="Calibri"/>
                <a:ea typeface="Calibri"/>
                <a:cs typeface="Calibri"/>
                <a:sym typeface="Calibri"/>
              </a:rPr>
              <a:t>challenging</a:t>
            </a:r>
            <a:r>
              <a:rPr lang="en" smtClean="0">
                <a:solidFill>
                  <a:srgbClr val="000000"/>
                </a:solidFill>
                <a:latin typeface="Calibri"/>
                <a:ea typeface="Calibri"/>
                <a:cs typeface="Calibri"/>
                <a:sym typeface="Calibri"/>
              </a:rPr>
              <a:t>. You have to think and remember what you learned that day or a few days ago.”</a:t>
            </a:r>
          </a:p>
          <a:p>
            <a:pPr algn="ctr">
              <a:spcBef>
                <a:spcPts val="0"/>
              </a:spcBef>
              <a:buFont typeface="Arial"/>
              <a:buNone/>
            </a:pPr>
            <a:r>
              <a:rPr lang="en" smtClean="0">
                <a:solidFill>
                  <a:srgbClr val="000000"/>
                </a:solidFill>
                <a:latin typeface="Calibri"/>
                <a:ea typeface="Calibri"/>
                <a:cs typeface="Calibri"/>
                <a:sym typeface="Calibri"/>
              </a:rPr>
              <a:t>“MyNoggin has a great system... </a:t>
            </a:r>
            <a:r>
              <a:rPr lang="en" b="1" smtClean="0">
                <a:solidFill>
                  <a:srgbClr val="EA1678"/>
                </a:solidFill>
                <a:latin typeface="Calibri"/>
                <a:ea typeface="Calibri"/>
                <a:cs typeface="Calibri"/>
                <a:sym typeface="Calibri"/>
              </a:rPr>
              <a:t>practicing </a:t>
            </a:r>
            <a:r>
              <a:rPr lang="en" smtClean="0">
                <a:solidFill>
                  <a:srgbClr val="000000"/>
                </a:solidFill>
                <a:latin typeface="Calibri"/>
                <a:ea typeface="Calibri"/>
                <a:cs typeface="Calibri"/>
                <a:sym typeface="Calibri"/>
              </a:rPr>
              <a:t>can be </a:t>
            </a:r>
            <a:r>
              <a:rPr lang="en" b="1" smtClean="0">
                <a:solidFill>
                  <a:srgbClr val="EA1678"/>
                </a:solidFill>
                <a:latin typeface="Calibri"/>
                <a:ea typeface="Calibri"/>
                <a:cs typeface="Calibri"/>
                <a:sym typeface="Calibri"/>
              </a:rPr>
              <a:t>anytime</a:t>
            </a:r>
            <a:r>
              <a:rPr lang="en" smtClean="0">
                <a:solidFill>
                  <a:srgbClr val="000000"/>
                </a:solidFill>
                <a:latin typeface="Calibri"/>
                <a:ea typeface="Calibri"/>
                <a:cs typeface="Calibri"/>
                <a:sym typeface="Calibri"/>
              </a:rPr>
              <a:t>.”</a:t>
            </a:r>
          </a:p>
          <a:p>
            <a:pPr>
              <a:spcBef>
                <a:spcPts val="0"/>
              </a:spcBef>
              <a:buFont typeface="Arial"/>
              <a:buNone/>
            </a:pPr>
            <a:endParaRPr lang="en">
              <a:latin typeface="Calibri"/>
              <a:ea typeface="Calibri"/>
              <a:cs typeface="Calibri"/>
              <a:sym typeface="Calibri"/>
            </a:endParaRPr>
          </a:p>
        </p:txBody>
      </p:sp>
    </p:spTree>
    <p:extLst>
      <p:ext uri="{BB962C8B-B14F-4D97-AF65-F5344CB8AC3E}">
        <p14:creationId xmlns:p14="http://schemas.microsoft.com/office/powerpoint/2010/main" val="2881459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mentall"/>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8491" y="317529"/>
            <a:ext cx="3500405" cy="6222942"/>
          </a:xfrm>
          <a:prstGeom prst="rect">
            <a:avLst/>
          </a:prstGeom>
        </p:spPr>
      </p:pic>
      <p:sp>
        <p:nvSpPr>
          <p:cNvPr id="5" name="TextBox 4"/>
          <p:cNvSpPr txBox="1"/>
          <p:nvPr/>
        </p:nvSpPr>
        <p:spPr>
          <a:xfrm>
            <a:off x="4296554" y="6140361"/>
            <a:ext cx="4608954" cy="400110"/>
          </a:xfrm>
          <a:prstGeom prst="rect">
            <a:avLst/>
          </a:prstGeom>
          <a:noFill/>
        </p:spPr>
        <p:txBody>
          <a:bodyPr wrap="none" rtlCol="0">
            <a:spAutoFit/>
          </a:bodyPr>
          <a:lstStyle/>
          <a:p>
            <a:r>
              <a:rPr lang="en-US" sz="2000" dirty="0">
                <a:latin typeface="Bodoni 72 Oldstyle Book"/>
                <a:cs typeface="Bodoni 72 Oldstyle Book"/>
              </a:rPr>
              <a:t>l</a:t>
            </a:r>
            <a:r>
              <a:rPr lang="en-US" sz="2000" dirty="0" smtClean="0">
                <a:latin typeface="Bodoni 72 Oldstyle Book"/>
                <a:cs typeface="Bodoni 72 Oldstyle Book"/>
              </a:rPr>
              <a:t>ooking ahead: </a:t>
            </a:r>
            <a:r>
              <a:rPr lang="en-US" sz="2000" dirty="0" err="1" smtClean="0">
                <a:latin typeface="Noteworthy Light"/>
                <a:cs typeface="Noteworthy Light"/>
              </a:rPr>
              <a:t>myBrain</a:t>
            </a:r>
            <a:r>
              <a:rPr lang="en-US" sz="2000" dirty="0" smtClean="0">
                <a:latin typeface="Noteworthy Light"/>
                <a:cs typeface="Noteworthy Light"/>
              </a:rPr>
              <a:t>! </a:t>
            </a:r>
            <a:r>
              <a:rPr lang="en-US" sz="2000" dirty="0" smtClean="0">
                <a:latin typeface="Bodoni 72 Oldstyle Book"/>
                <a:cs typeface="Bodoni 72 Oldstyle Book"/>
              </a:rPr>
              <a:t>for health education</a:t>
            </a:r>
            <a:endParaRPr lang="en-US" sz="2000" dirty="0">
              <a:latin typeface="Bodoni 72 Oldstyle Book"/>
              <a:cs typeface="Bodoni 72 Oldstyle Book"/>
            </a:endParaRPr>
          </a:p>
        </p:txBody>
      </p:sp>
      <p:pic>
        <p:nvPicPr>
          <p:cNvPr id="6" name="Picture 5" descr="equati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7387" y="317529"/>
            <a:ext cx="4928121" cy="1288793"/>
          </a:xfrm>
          <a:prstGeom prst="rect">
            <a:avLst/>
          </a:prstGeom>
        </p:spPr>
      </p:pic>
      <p:pic>
        <p:nvPicPr>
          <p:cNvPr id="7" name="Picture 6" descr="lines_yellow.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52891" y="1892718"/>
            <a:ext cx="4306197" cy="1929553"/>
          </a:xfrm>
          <a:prstGeom prst="rect">
            <a:avLst/>
          </a:prstGeom>
        </p:spPr>
      </p:pic>
      <p:pic>
        <p:nvPicPr>
          <p:cNvPr id="8" name="Picture 7" descr="doctor.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71296" y="3957175"/>
            <a:ext cx="3469387" cy="1951530"/>
          </a:xfrm>
          <a:prstGeom prst="rect">
            <a:avLst/>
          </a:prstGeom>
        </p:spPr>
      </p:pic>
    </p:spTree>
    <p:extLst>
      <p:ext uri="{BB962C8B-B14F-4D97-AF65-F5344CB8AC3E}">
        <p14:creationId xmlns:p14="http://schemas.microsoft.com/office/powerpoint/2010/main" val="2546843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53402" y="312232"/>
            <a:ext cx="6276940" cy="862854"/>
          </a:xfrm>
        </p:spPr>
        <p:txBody>
          <a:bodyPr>
            <a:normAutofit/>
          </a:bodyPr>
          <a:lstStyle/>
          <a:p>
            <a:pPr algn="l"/>
            <a:r>
              <a:rPr lang="en-US" b="1" dirty="0" smtClean="0"/>
              <a:t>Why art  -  and brains..?</a:t>
            </a:r>
            <a:endParaRPr lang="en-US" b="1" dirty="0"/>
          </a:p>
        </p:txBody>
      </p:sp>
      <p:pic>
        <p:nvPicPr>
          <p:cNvPr id="5" name="Picture 4"/>
          <p:cNvPicPr>
            <a:picLocks noChangeAspect="1"/>
          </p:cNvPicPr>
          <p:nvPr/>
        </p:nvPicPr>
        <p:blipFill>
          <a:blip r:embed="rId2" cstate="screen"/>
          <a:stretch>
            <a:fillRect/>
          </a:stretch>
        </p:blipFill>
        <p:spPr>
          <a:xfrm>
            <a:off x="4477207" y="3319805"/>
            <a:ext cx="4209593" cy="3157195"/>
          </a:xfrm>
          <a:prstGeom prst="rect">
            <a:avLst/>
          </a:prstGeom>
        </p:spPr>
      </p:pic>
      <p:pic>
        <p:nvPicPr>
          <p:cNvPr id="6" name="Picture 5"/>
          <p:cNvPicPr>
            <a:picLocks noChangeAspect="1"/>
          </p:cNvPicPr>
          <p:nvPr/>
        </p:nvPicPr>
        <p:blipFill>
          <a:blip r:embed="rId3" cstate="screen"/>
          <a:stretch>
            <a:fillRect/>
          </a:stretch>
        </p:blipFill>
        <p:spPr>
          <a:xfrm>
            <a:off x="457200" y="3319805"/>
            <a:ext cx="4021104" cy="3157195"/>
          </a:xfrm>
          <a:prstGeom prst="rect">
            <a:avLst/>
          </a:prstGeom>
        </p:spPr>
      </p:pic>
      <p:pic>
        <p:nvPicPr>
          <p:cNvPr id="7" name="Picture 6"/>
          <p:cNvPicPr>
            <a:picLocks noChangeAspect="1"/>
          </p:cNvPicPr>
          <p:nvPr/>
        </p:nvPicPr>
        <p:blipFill>
          <a:blip r:embed="rId4" cstate="screen"/>
          <a:stretch>
            <a:fillRect/>
          </a:stretch>
        </p:blipFill>
        <p:spPr>
          <a:xfrm>
            <a:off x="6734140" y="312232"/>
            <a:ext cx="2125824" cy="2921938"/>
          </a:xfrm>
          <a:prstGeom prst="rect">
            <a:avLst/>
          </a:prstGeom>
        </p:spPr>
      </p:pic>
      <p:sp>
        <p:nvSpPr>
          <p:cNvPr id="8" name="Content Placeholder 2"/>
          <p:cNvSpPr>
            <a:spLocks noGrp="1"/>
          </p:cNvSpPr>
          <p:nvPr>
            <p:ph idx="1"/>
          </p:nvPr>
        </p:nvSpPr>
        <p:spPr>
          <a:xfrm>
            <a:off x="457200" y="1175086"/>
            <a:ext cx="8229600" cy="1902167"/>
          </a:xfrm>
        </p:spPr>
        <p:txBody>
          <a:bodyPr>
            <a:normAutofit fontScale="92500" lnSpcReduction="20000"/>
          </a:bodyPr>
          <a:lstStyle/>
          <a:p>
            <a:r>
              <a:rPr lang="en-US" dirty="0" smtClean="0"/>
              <a:t>Motivation and engagement</a:t>
            </a:r>
          </a:p>
          <a:p>
            <a:r>
              <a:rPr lang="en-US" dirty="0" smtClean="0"/>
              <a:t>Exploration, creativity, and discovery</a:t>
            </a:r>
          </a:p>
          <a:p>
            <a:r>
              <a:rPr lang="en-US" dirty="0" smtClean="0"/>
              <a:t>Personal relevance of STEAM material</a:t>
            </a:r>
          </a:p>
          <a:p>
            <a:r>
              <a:rPr lang="en-US" dirty="0" smtClean="0"/>
              <a:t>Internships, jobs and careers</a:t>
            </a:r>
            <a:endParaRPr lang="en-US" dirty="0"/>
          </a:p>
        </p:txBody>
      </p:sp>
    </p:spTree>
    <p:extLst>
      <p:ext uri="{BB962C8B-B14F-4D97-AF65-F5344CB8AC3E}">
        <p14:creationId xmlns:p14="http://schemas.microsoft.com/office/powerpoint/2010/main" val="2788085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2226424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8000" y="381000"/>
            <a:ext cx="8128000" cy="6096000"/>
          </a:xfrm>
          <a:prstGeom prst="rect">
            <a:avLst/>
          </a:prstGeom>
        </p:spPr>
      </p:pic>
      <p:sp>
        <p:nvSpPr>
          <p:cNvPr id="5" name="TextBox 4"/>
          <p:cNvSpPr txBox="1"/>
          <p:nvPr/>
        </p:nvSpPr>
        <p:spPr>
          <a:xfrm>
            <a:off x="910167" y="5888103"/>
            <a:ext cx="3128230" cy="461665"/>
          </a:xfrm>
          <a:prstGeom prst="rect">
            <a:avLst/>
          </a:prstGeom>
          <a:solidFill>
            <a:schemeClr val="bg2"/>
          </a:solidFill>
        </p:spPr>
        <p:txBody>
          <a:bodyPr wrap="none" rtlCol="0">
            <a:spAutoFit/>
          </a:bodyPr>
          <a:lstStyle/>
          <a:p>
            <a:r>
              <a:rPr lang="en-US" sz="2400" dirty="0" smtClean="0"/>
              <a:t>Creative Science School</a:t>
            </a:r>
            <a:endParaRPr lang="en-US" sz="2400" dirty="0"/>
          </a:p>
        </p:txBody>
      </p:sp>
    </p:spTree>
    <p:extLst>
      <p:ext uri="{BB962C8B-B14F-4D97-AF65-F5344CB8AC3E}">
        <p14:creationId xmlns:p14="http://schemas.microsoft.com/office/powerpoint/2010/main" val="1189362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77649" y="274638"/>
            <a:ext cx="4218218" cy="860745"/>
          </a:xfrm>
        </p:spPr>
        <p:txBody>
          <a:bodyPr>
            <a:normAutofit/>
          </a:bodyPr>
          <a:lstStyle/>
          <a:p>
            <a:pPr algn="l"/>
            <a:r>
              <a:rPr lang="en-US" b="1" dirty="0" smtClean="0"/>
              <a:t>Who is involved?</a:t>
            </a:r>
            <a:endParaRPr lang="en-US" b="1" dirty="0"/>
          </a:p>
        </p:txBody>
      </p:sp>
      <p:sp>
        <p:nvSpPr>
          <p:cNvPr id="5" name="Content Placeholder 2"/>
          <p:cNvSpPr>
            <a:spLocks noGrp="1"/>
          </p:cNvSpPr>
          <p:nvPr>
            <p:ph idx="1"/>
          </p:nvPr>
        </p:nvSpPr>
        <p:spPr>
          <a:xfrm>
            <a:off x="457200" y="3964217"/>
            <a:ext cx="7181239" cy="2664540"/>
          </a:xfrm>
        </p:spPr>
        <p:txBody>
          <a:bodyPr>
            <a:normAutofit/>
          </a:bodyPr>
          <a:lstStyle/>
          <a:p>
            <a:pPr>
              <a:lnSpc>
                <a:spcPct val="90000"/>
              </a:lnSpc>
            </a:pPr>
            <a:r>
              <a:rPr lang="en-US" sz="2000" i="1" dirty="0" smtClean="0"/>
              <a:t>Academic priority </a:t>
            </a:r>
            <a:r>
              <a:rPr lang="en-US" sz="2000" dirty="0" smtClean="0"/>
              <a:t>K-12 students</a:t>
            </a:r>
          </a:p>
          <a:p>
            <a:pPr lvl="1">
              <a:lnSpc>
                <a:spcPct val="90000"/>
              </a:lnSpc>
            </a:pPr>
            <a:r>
              <a:rPr lang="en-US" sz="2000" dirty="0" smtClean="0"/>
              <a:t>Portland/Vancouver Public Schools</a:t>
            </a:r>
          </a:p>
          <a:p>
            <a:pPr>
              <a:lnSpc>
                <a:spcPct val="90000"/>
              </a:lnSpc>
            </a:pPr>
            <a:r>
              <a:rPr lang="en-US" sz="2000" dirty="0" smtClean="0"/>
              <a:t>Art </a:t>
            </a:r>
            <a:r>
              <a:rPr lang="en-US" sz="2000" dirty="0"/>
              <a:t>and neuroscience </a:t>
            </a:r>
            <a:r>
              <a:rPr lang="en-US" sz="2000" dirty="0" smtClean="0"/>
              <a:t>undergraduates</a:t>
            </a:r>
          </a:p>
          <a:p>
            <a:pPr lvl="1">
              <a:lnSpc>
                <a:spcPct val="90000"/>
              </a:lnSpc>
            </a:pPr>
            <a:r>
              <a:rPr lang="en-US" sz="2000" dirty="0" smtClean="0"/>
              <a:t>Pacific Northwest College of Art, Portland State University, Washington State University Vancouver</a:t>
            </a:r>
            <a:endParaRPr lang="en-US" sz="2000" dirty="0"/>
          </a:p>
          <a:p>
            <a:pPr>
              <a:lnSpc>
                <a:spcPct val="90000"/>
              </a:lnSpc>
            </a:pPr>
            <a:r>
              <a:rPr lang="en-US" sz="2000" dirty="0"/>
              <a:t>Art and neuroscience graduate </a:t>
            </a:r>
            <a:r>
              <a:rPr lang="en-US" sz="2000" dirty="0" smtClean="0"/>
              <a:t>students</a:t>
            </a:r>
          </a:p>
          <a:p>
            <a:pPr lvl="1">
              <a:lnSpc>
                <a:spcPct val="90000"/>
              </a:lnSpc>
            </a:pPr>
            <a:r>
              <a:rPr lang="en-US" sz="2000" dirty="0" smtClean="0"/>
              <a:t>PNCA, PSU, WSUV, Oregon Health &amp; Science University</a:t>
            </a:r>
            <a:endParaRPr lang="en-US" sz="2000" dirty="0"/>
          </a:p>
          <a:p>
            <a:pPr>
              <a:lnSpc>
                <a:spcPct val="90000"/>
              </a:lnSpc>
            </a:pPr>
            <a:r>
              <a:rPr lang="en-US" sz="2000" dirty="0" smtClean="0"/>
              <a:t>Working artists and scientists</a:t>
            </a:r>
            <a:endParaRPr lang="en-US" sz="2000" dirty="0"/>
          </a:p>
        </p:txBody>
      </p:sp>
      <p:pic>
        <p:nvPicPr>
          <p:cNvPr id="6" name="Picture 5"/>
          <p:cNvPicPr>
            <a:picLocks noChangeAspect="1"/>
          </p:cNvPicPr>
          <p:nvPr/>
        </p:nvPicPr>
        <p:blipFill>
          <a:blip r:embed="rId2" cstate="screen"/>
          <a:stretch>
            <a:fillRect/>
          </a:stretch>
        </p:blipFill>
        <p:spPr>
          <a:xfrm>
            <a:off x="4495867" y="340842"/>
            <a:ext cx="4270639" cy="3623375"/>
          </a:xfrm>
          <a:prstGeom prst="rect">
            <a:avLst/>
          </a:prstGeom>
        </p:spPr>
      </p:pic>
      <p:pic>
        <p:nvPicPr>
          <p:cNvPr id="7" name="Picture 6"/>
          <p:cNvPicPr>
            <a:picLocks noChangeAspect="1"/>
          </p:cNvPicPr>
          <p:nvPr/>
        </p:nvPicPr>
        <p:blipFill>
          <a:blip r:embed="rId3" cstate="screen"/>
          <a:stretch>
            <a:fillRect/>
          </a:stretch>
        </p:blipFill>
        <p:spPr>
          <a:xfrm>
            <a:off x="457200" y="1135383"/>
            <a:ext cx="3854188" cy="2559422"/>
          </a:xfrm>
          <a:prstGeom prst="rect">
            <a:avLst/>
          </a:prstGeom>
        </p:spPr>
      </p:pic>
    </p:spTree>
    <p:extLst>
      <p:ext uri="{BB962C8B-B14F-4D97-AF65-F5344CB8AC3E}">
        <p14:creationId xmlns:p14="http://schemas.microsoft.com/office/powerpoint/2010/main" val="3929270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stretch>
            <a:fillRect/>
          </a:stretch>
        </p:blipFill>
        <p:spPr>
          <a:xfrm>
            <a:off x="508000" y="381000"/>
            <a:ext cx="8128000" cy="6096000"/>
          </a:xfrm>
          <a:prstGeom prst="rect">
            <a:avLst/>
          </a:prstGeom>
        </p:spPr>
      </p:pic>
      <p:sp>
        <p:nvSpPr>
          <p:cNvPr id="5" name="TextBox 4"/>
          <p:cNvSpPr txBox="1"/>
          <p:nvPr/>
        </p:nvSpPr>
        <p:spPr>
          <a:xfrm>
            <a:off x="825501" y="5888103"/>
            <a:ext cx="2274982" cy="461665"/>
          </a:xfrm>
          <a:prstGeom prst="rect">
            <a:avLst/>
          </a:prstGeom>
          <a:solidFill>
            <a:schemeClr val="bg2"/>
          </a:solidFill>
        </p:spPr>
        <p:txBody>
          <a:bodyPr wrap="none" rtlCol="0">
            <a:spAutoFit/>
          </a:bodyPr>
          <a:lstStyle/>
          <a:p>
            <a:r>
              <a:rPr lang="en-US" sz="2400" dirty="0" smtClean="0"/>
              <a:t>McCoy Academy</a:t>
            </a:r>
            <a:endParaRPr lang="en-US" sz="2400" dirty="0"/>
          </a:p>
        </p:txBody>
      </p:sp>
    </p:spTree>
    <p:extLst>
      <p:ext uri="{BB962C8B-B14F-4D97-AF65-F5344CB8AC3E}">
        <p14:creationId xmlns:p14="http://schemas.microsoft.com/office/powerpoint/2010/main" val="2955502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stretch>
            <a:fillRect/>
          </a:stretch>
        </p:blipFill>
        <p:spPr>
          <a:xfrm>
            <a:off x="508000" y="711200"/>
            <a:ext cx="8128000" cy="5422900"/>
          </a:xfrm>
          <a:prstGeom prst="rect">
            <a:avLst/>
          </a:prstGeom>
        </p:spPr>
      </p:pic>
      <p:sp>
        <p:nvSpPr>
          <p:cNvPr id="5" name="TextBox 4"/>
          <p:cNvSpPr txBox="1"/>
          <p:nvPr/>
        </p:nvSpPr>
        <p:spPr>
          <a:xfrm>
            <a:off x="508000" y="5657271"/>
            <a:ext cx="2724724" cy="461665"/>
          </a:xfrm>
          <a:prstGeom prst="rect">
            <a:avLst/>
          </a:prstGeom>
          <a:solidFill>
            <a:schemeClr val="bg2"/>
          </a:solidFill>
        </p:spPr>
        <p:txBody>
          <a:bodyPr wrap="none" rtlCol="0">
            <a:spAutoFit/>
          </a:bodyPr>
          <a:lstStyle/>
          <a:p>
            <a:r>
              <a:rPr lang="en-US" sz="2400" dirty="0" smtClean="0"/>
              <a:t>Skyview High School</a:t>
            </a:r>
            <a:endParaRPr lang="en-US" sz="2400" dirty="0"/>
          </a:p>
        </p:txBody>
      </p:sp>
    </p:spTree>
    <p:extLst>
      <p:ext uri="{BB962C8B-B14F-4D97-AF65-F5344CB8AC3E}">
        <p14:creationId xmlns:p14="http://schemas.microsoft.com/office/powerpoint/2010/main" val="1610215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3165" y="279863"/>
            <a:ext cx="4502252" cy="894007"/>
          </a:xfrm>
        </p:spPr>
        <p:txBody>
          <a:bodyPr>
            <a:normAutofit/>
          </a:bodyPr>
          <a:lstStyle/>
          <a:p>
            <a:r>
              <a:rPr lang="en-US" b="1" dirty="0" smtClean="0"/>
              <a:t>Where do we go?</a:t>
            </a:r>
            <a:endParaRPr lang="en-US" b="1" dirty="0"/>
          </a:p>
        </p:txBody>
      </p:sp>
      <p:sp>
        <p:nvSpPr>
          <p:cNvPr id="5" name="Content Placeholder 2"/>
          <p:cNvSpPr>
            <a:spLocks noGrp="1"/>
          </p:cNvSpPr>
          <p:nvPr>
            <p:ph idx="1"/>
          </p:nvPr>
        </p:nvSpPr>
        <p:spPr>
          <a:xfrm>
            <a:off x="457200" y="1173871"/>
            <a:ext cx="3987332" cy="5395474"/>
          </a:xfrm>
        </p:spPr>
        <p:txBody>
          <a:bodyPr>
            <a:normAutofit lnSpcReduction="10000"/>
          </a:bodyPr>
          <a:lstStyle/>
          <a:p>
            <a:r>
              <a:rPr lang="en-US" sz="2800" dirty="0" smtClean="0"/>
              <a:t>K-12 schools</a:t>
            </a:r>
          </a:p>
          <a:p>
            <a:r>
              <a:rPr lang="en-US" sz="2800" dirty="0" smtClean="0"/>
              <a:t>Universities</a:t>
            </a:r>
          </a:p>
          <a:p>
            <a:r>
              <a:rPr lang="en-US" sz="2800" dirty="0" smtClean="0"/>
              <a:t>Retirement communities</a:t>
            </a:r>
          </a:p>
          <a:p>
            <a:r>
              <a:rPr lang="en-US" sz="2800" dirty="0" smtClean="0"/>
              <a:t>Hospitals</a:t>
            </a:r>
          </a:p>
          <a:p>
            <a:r>
              <a:rPr lang="en-US" sz="2800" dirty="0" smtClean="0"/>
              <a:t>Science museums</a:t>
            </a:r>
          </a:p>
          <a:p>
            <a:r>
              <a:rPr lang="en-US" sz="2800" dirty="0" smtClean="0"/>
              <a:t>Art museums</a:t>
            </a:r>
          </a:p>
          <a:p>
            <a:r>
              <a:rPr lang="en-US" sz="2800" dirty="0" smtClean="0"/>
              <a:t>Conferences</a:t>
            </a:r>
          </a:p>
          <a:p>
            <a:r>
              <a:rPr lang="en-US" sz="2800" dirty="0" smtClean="0"/>
              <a:t>Homeless shelters</a:t>
            </a:r>
          </a:p>
          <a:p>
            <a:r>
              <a:rPr lang="en-US" sz="2800" dirty="0" smtClean="0"/>
              <a:t>Bike shops, pubs</a:t>
            </a:r>
          </a:p>
          <a:p>
            <a:r>
              <a:rPr lang="en-US" sz="2800" i="1" dirty="0" smtClean="0"/>
              <a:t>Thousands reached</a:t>
            </a:r>
          </a:p>
        </p:txBody>
      </p:sp>
      <p:pic>
        <p:nvPicPr>
          <p:cNvPr id="6" name="Picture 5"/>
          <p:cNvPicPr>
            <a:picLocks noChangeAspect="1"/>
          </p:cNvPicPr>
          <p:nvPr/>
        </p:nvPicPr>
        <p:blipFill>
          <a:blip r:embed="rId2" cstate="screen"/>
          <a:stretch>
            <a:fillRect/>
          </a:stretch>
        </p:blipFill>
        <p:spPr>
          <a:xfrm>
            <a:off x="4675417" y="230605"/>
            <a:ext cx="4229128" cy="6338739"/>
          </a:xfrm>
          <a:prstGeom prst="rect">
            <a:avLst/>
          </a:prstGeom>
        </p:spPr>
      </p:pic>
    </p:spTree>
    <p:extLst>
      <p:ext uri="{BB962C8B-B14F-4D97-AF65-F5344CB8AC3E}">
        <p14:creationId xmlns:p14="http://schemas.microsoft.com/office/powerpoint/2010/main" val="21882296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60</TotalTime>
  <Words>575</Words>
  <Application>Microsoft Macintosh PowerPoint</Application>
  <PresentationFormat>On-screen Show (4:3)</PresentationFormat>
  <Paragraphs>86</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There’s an app for that!</vt:lpstr>
      <vt:lpstr>PowerPoint Presentation</vt:lpstr>
      <vt:lpstr>Why art  -  and brains..?</vt:lpstr>
      <vt:lpstr>PowerPoint Presentation</vt:lpstr>
      <vt:lpstr>PowerPoint Presentation</vt:lpstr>
      <vt:lpstr>Who is involved?</vt:lpstr>
      <vt:lpstr>PowerPoint Presentation</vt:lpstr>
      <vt:lpstr>PowerPoint Presentation</vt:lpstr>
      <vt:lpstr>Where do we go?</vt:lpstr>
      <vt:lpstr>PowerPoint Presentation</vt:lpstr>
      <vt:lpstr>PowerPoint Presentation</vt:lpstr>
      <vt:lpstr>PowerPoint Presentation</vt:lpstr>
      <vt:lpstr>PowerPoint Presentation</vt:lpstr>
      <vt:lpstr>Art projects that… </vt:lpstr>
      <vt:lpstr>Artists and art students often reference other fields within their own work </vt:lpstr>
      <vt:lpstr>nwnoggin.org website</vt:lpstr>
      <vt:lpstr>nwnoggin.org website</vt:lpstr>
      <vt:lpstr>An Augmented Reality Application For Neuroscience Education.</vt:lpstr>
      <vt:lpstr>did you know?</vt:lpstr>
      <vt:lpstr>PowerPoint Presentation</vt:lpstr>
      <vt:lpstr>Innovative programs... innovative assessments!</vt:lpstr>
      <vt:lpstr>PowerPoint Presentation</vt:lpstr>
      <vt:lpstr>PowerPoint Presentation</vt:lpstr>
      <vt:lpstr>PowerPoint Presentation</vt:lpstr>
      <vt:lpstr>MESA program kids loved it!</vt:lpstr>
      <vt:lpstr>PowerPoint Presentation</vt:lpstr>
    </vt:vector>
  </TitlesOfParts>
  <Company>The Bill, Bob, Dominic, Jack &amp; Ingmar Show</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Griesar</dc:creator>
  <cp:lastModifiedBy>William Griesar</cp:lastModifiedBy>
  <cp:revision>8</cp:revision>
  <dcterms:created xsi:type="dcterms:W3CDTF">2015-10-25T17:48:29Z</dcterms:created>
  <dcterms:modified xsi:type="dcterms:W3CDTF">2015-11-04T23:19:25Z</dcterms:modified>
</cp:coreProperties>
</file>