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61" r:id="rId4"/>
    <p:sldId id="267" r:id="rId5"/>
    <p:sldId id="268" r:id="rId6"/>
    <p:sldId id="270" r:id="rId7"/>
    <p:sldId id="271" r:id="rId8"/>
    <p:sldId id="269" r:id="rId9"/>
    <p:sldId id="257" r:id="rId10"/>
    <p:sldId id="264" r:id="rId11"/>
    <p:sldId id="262" r:id="rId12"/>
    <p:sldId id="259" r:id="rId13"/>
    <p:sldId id="263" r:id="rId14"/>
    <p:sldId id="265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7" d="100"/>
          <a:sy n="57" d="100"/>
        </p:scale>
        <p:origin x="-8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3491-A412-0444-87D2-C94D645E79DB}" type="datetimeFigureOut">
              <a:rPr lang="en-US" smtClean="0"/>
              <a:t>11/28/15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0B7F3-ED89-564D-8F85-DD87E5838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766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3491-A412-0444-87D2-C94D645E79DB}" type="datetimeFigureOut">
              <a:rPr lang="en-US" smtClean="0"/>
              <a:t>11/28/15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0B7F3-ED89-564D-8F85-DD87E5838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377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3491-A412-0444-87D2-C94D645E79DB}" type="datetimeFigureOut">
              <a:rPr lang="en-US" smtClean="0"/>
              <a:t>11/28/15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0B7F3-ED89-564D-8F85-DD87E5838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39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3491-A412-0444-87D2-C94D645E79DB}" type="datetimeFigureOut">
              <a:rPr lang="en-US" smtClean="0"/>
              <a:t>11/28/15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0B7F3-ED89-564D-8F85-DD87E5838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48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3491-A412-0444-87D2-C94D645E79DB}" type="datetimeFigureOut">
              <a:rPr lang="en-US" smtClean="0"/>
              <a:t>11/28/15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0B7F3-ED89-564D-8F85-DD87E5838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685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3491-A412-0444-87D2-C94D645E79DB}" type="datetimeFigureOut">
              <a:rPr lang="en-US" smtClean="0"/>
              <a:t>11/28/15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0B7F3-ED89-564D-8F85-DD87E5838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25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3491-A412-0444-87D2-C94D645E79DB}" type="datetimeFigureOut">
              <a:rPr lang="en-US" smtClean="0"/>
              <a:t>11/28/15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0B7F3-ED89-564D-8F85-DD87E5838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31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3491-A412-0444-87D2-C94D645E79DB}" type="datetimeFigureOut">
              <a:rPr lang="en-US" smtClean="0"/>
              <a:t>11/28/15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0B7F3-ED89-564D-8F85-DD87E5838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894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3491-A412-0444-87D2-C94D645E79DB}" type="datetimeFigureOut">
              <a:rPr lang="en-US" smtClean="0"/>
              <a:t>11/28/15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0B7F3-ED89-564D-8F85-DD87E5838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322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3491-A412-0444-87D2-C94D645E79DB}" type="datetimeFigureOut">
              <a:rPr lang="en-US" smtClean="0"/>
              <a:t>11/28/15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0B7F3-ED89-564D-8F85-DD87E5838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162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3491-A412-0444-87D2-C94D645E79DB}" type="datetimeFigureOut">
              <a:rPr lang="en-US" smtClean="0"/>
              <a:t>11/28/15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0B7F3-ED89-564D-8F85-DD87E5838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216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43491-A412-0444-87D2-C94D645E79DB}" type="datetimeFigureOut">
              <a:rPr lang="en-US" smtClean="0"/>
              <a:t>11/28/15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0B7F3-ED89-564D-8F85-DD87E5838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510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Relationship Id="rId3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404" y="307900"/>
            <a:ext cx="6330091" cy="1154627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/>
              <a:t>Beethoven, Brains and Bloody Mary’s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5038" y="5003382"/>
            <a:ext cx="7513775" cy="151171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Bill Griesar, Ph.D. and Jeff Leake, M.F.A</a:t>
            </a:r>
            <a:r>
              <a:rPr lang="en-US" dirty="0" smtClean="0"/>
              <a:t>. </a:t>
            </a:r>
            <a:r>
              <a:rPr lang="en-US" dirty="0" smtClean="0"/>
              <a:t>WSU Vancouver Neuroscience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008000"/>
                </a:solidFill>
              </a:rPr>
              <a:t>nwnoggin.org</a:t>
            </a:r>
            <a:endParaRPr lang="en-US" b="1" dirty="0">
              <a:solidFill>
                <a:srgbClr val="008000"/>
              </a:solidFill>
            </a:endParaRPr>
          </a:p>
        </p:txBody>
      </p:sp>
      <p:pic>
        <p:nvPicPr>
          <p:cNvPr id="6" name="Picture 5" descr="Hippocamp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05" y="1943621"/>
            <a:ext cx="3578393" cy="24824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478" y="1691589"/>
            <a:ext cx="2373793" cy="31650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2620" y="307899"/>
            <a:ext cx="1770117" cy="15964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5846" y="2782998"/>
            <a:ext cx="1942836" cy="222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54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You remember events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8859" y="3444635"/>
            <a:ext cx="3959060" cy="300096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25530"/>
          </a:xfrm>
        </p:spPr>
        <p:txBody>
          <a:bodyPr/>
          <a:lstStyle/>
          <a:p>
            <a:r>
              <a:rPr lang="en-US" dirty="0" smtClean="0"/>
              <a:t>When you heard a song that has meaning</a:t>
            </a:r>
            <a:r>
              <a:rPr lang="is-IS" dirty="0" smtClean="0"/>
              <a:t>…</a:t>
            </a:r>
          </a:p>
          <a:p>
            <a:r>
              <a:rPr lang="is-IS" dirty="0" smtClean="0"/>
              <a:t>Details of episodes from own your life, like when you first picked up your instrument, or practiced a specific piece...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0871" y="3925731"/>
            <a:ext cx="1337207" cy="8562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9616" y="4618506"/>
            <a:ext cx="379555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Depends on </a:t>
            </a:r>
          </a:p>
          <a:p>
            <a:r>
              <a:rPr lang="en-US" sz="2800" dirty="0"/>
              <a:t>n</a:t>
            </a:r>
            <a:r>
              <a:rPr lang="en-US" sz="2800" dirty="0" smtClean="0"/>
              <a:t>eural networks in the </a:t>
            </a:r>
          </a:p>
          <a:p>
            <a:r>
              <a:rPr lang="en-US" sz="2800" b="1" dirty="0"/>
              <a:t>h</a:t>
            </a:r>
            <a:r>
              <a:rPr lang="en-US" sz="2800" b="1" dirty="0" smtClean="0"/>
              <a:t>ippocampus</a:t>
            </a:r>
            <a:r>
              <a:rPr lang="en-US" sz="2800" dirty="0" smtClean="0"/>
              <a:t>, and other </a:t>
            </a:r>
          </a:p>
          <a:p>
            <a:r>
              <a:rPr lang="en-US" sz="2800" dirty="0" smtClean="0"/>
              <a:t>areas of </a:t>
            </a:r>
            <a:r>
              <a:rPr lang="en-US" sz="2800" b="1" dirty="0" smtClean="0"/>
              <a:t>cortex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618697" y="3394676"/>
            <a:ext cx="1270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Neocortex</a:t>
            </a:r>
            <a:endParaRPr lang="en-US" sz="2000" dirty="0"/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>
          <a:xfrm flipH="1">
            <a:off x="6137689" y="3594731"/>
            <a:ext cx="481008" cy="33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68258" y="6064737"/>
            <a:ext cx="161409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Hippocampus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34903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6585" y="1600201"/>
            <a:ext cx="5090215" cy="46673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You remember skills...  </a:t>
            </a:r>
            <a:br>
              <a:rPr lang="en-US" b="1" dirty="0" smtClean="0"/>
            </a:br>
            <a:r>
              <a:rPr lang="en-US" b="1" dirty="0" smtClean="0"/>
              <a:t>And music also </a:t>
            </a:r>
            <a:r>
              <a:rPr lang="en-US" b="1" i="1" dirty="0" smtClean="0"/>
              <a:t>moves</a:t>
            </a:r>
            <a:r>
              <a:rPr lang="en-US" b="1" dirty="0" smtClean="0"/>
              <a:t> you</a:t>
            </a:r>
            <a:r>
              <a:rPr lang="is-IS" b="1" dirty="0" smtClean="0"/>
              <a:t>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516" y="1574556"/>
            <a:ext cx="4987833" cy="5029025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i="1" dirty="0" smtClean="0"/>
              <a:t>	Literally</a:t>
            </a:r>
            <a:r>
              <a:rPr lang="is-IS" i="1" dirty="0" smtClean="0"/>
              <a:t>…</a:t>
            </a:r>
          </a:p>
          <a:p>
            <a:pPr marL="0" indent="0">
              <a:lnSpc>
                <a:spcPct val="80000"/>
              </a:lnSpc>
              <a:buNone/>
            </a:pPr>
            <a:endParaRPr lang="is-IS" sz="2400" dirty="0"/>
          </a:p>
          <a:p>
            <a:pPr>
              <a:lnSpc>
                <a:spcPct val="80000"/>
              </a:lnSpc>
            </a:pPr>
            <a:r>
              <a:rPr lang="is-IS" b="1" dirty="0" smtClean="0"/>
              <a:t>Basal ganglia</a:t>
            </a:r>
          </a:p>
          <a:p>
            <a:pPr lvl="1">
              <a:lnSpc>
                <a:spcPct val="80000"/>
              </a:lnSpc>
            </a:pPr>
            <a:r>
              <a:rPr lang="is-IS" dirty="0" smtClean="0"/>
              <a:t>Involuntary mvmt</a:t>
            </a:r>
          </a:p>
          <a:p>
            <a:pPr lvl="1">
              <a:lnSpc>
                <a:spcPct val="80000"/>
              </a:lnSpc>
            </a:pPr>
            <a:r>
              <a:rPr lang="is-IS" dirty="0" smtClean="0"/>
              <a:t>Timing of mvmt</a:t>
            </a:r>
          </a:p>
          <a:p>
            <a:pPr>
              <a:lnSpc>
                <a:spcPct val="80000"/>
              </a:lnSpc>
            </a:pPr>
            <a:r>
              <a:rPr lang="is-IS" b="1" dirty="0" smtClean="0"/>
              <a:t>Cerebellum</a:t>
            </a:r>
          </a:p>
          <a:p>
            <a:pPr lvl="1">
              <a:lnSpc>
                <a:spcPct val="80000"/>
              </a:lnSpc>
            </a:pPr>
            <a:r>
              <a:rPr lang="is-IS" dirty="0" smtClean="0"/>
              <a:t>Balance</a:t>
            </a:r>
          </a:p>
          <a:p>
            <a:pPr lvl="1">
              <a:lnSpc>
                <a:spcPct val="80000"/>
              </a:lnSpc>
            </a:pPr>
            <a:r>
              <a:rPr lang="is-IS" dirty="0" smtClean="0"/>
              <a:t>Coordination</a:t>
            </a:r>
          </a:p>
          <a:p>
            <a:pPr lvl="1">
              <a:lnSpc>
                <a:spcPct val="80000"/>
              </a:lnSpc>
            </a:pPr>
            <a:r>
              <a:rPr lang="is-IS" dirty="0" smtClean="0"/>
              <a:t>Repetitive mvmts</a:t>
            </a:r>
          </a:p>
          <a:p>
            <a:pPr>
              <a:lnSpc>
                <a:spcPct val="80000"/>
              </a:lnSpc>
            </a:pPr>
            <a:r>
              <a:rPr lang="is-IS" b="1" dirty="0" smtClean="0"/>
              <a:t>Amygdala/Accumbens</a:t>
            </a:r>
            <a:endParaRPr lang="en-US" dirty="0" smtClean="0"/>
          </a:p>
          <a:p>
            <a:pPr lvl="1">
              <a:lnSpc>
                <a:spcPct val="80000"/>
              </a:lnSpc>
            </a:pPr>
            <a:r>
              <a:rPr lang="en-US" i="1" dirty="0" smtClean="0"/>
              <a:t>Emotional</a:t>
            </a:r>
            <a:r>
              <a:rPr lang="en-US" dirty="0" smtClean="0"/>
              <a:t> </a:t>
            </a:r>
            <a:r>
              <a:rPr lang="en-US" dirty="0" err="1" smtClean="0"/>
              <a:t>mvmts</a:t>
            </a:r>
            <a:endParaRPr lang="is-IS" dirty="0" smtClean="0"/>
          </a:p>
        </p:txBody>
      </p:sp>
    </p:spTree>
    <p:extLst>
      <p:ext uri="{BB962C8B-B14F-4D97-AF65-F5344CB8AC3E}">
        <p14:creationId xmlns:p14="http://schemas.microsoft.com/office/powerpoint/2010/main" val="3300054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ain_slic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100" y="645607"/>
            <a:ext cx="4069104" cy="40173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80237" cy="783770"/>
          </a:xfrm>
        </p:spPr>
        <p:txBody>
          <a:bodyPr>
            <a:normAutofit/>
          </a:bodyPr>
          <a:lstStyle/>
          <a:p>
            <a:r>
              <a:rPr lang="en-US" b="1" dirty="0" smtClean="0"/>
              <a:t>Alzheimer’s disease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93790"/>
            <a:ext cx="5007074" cy="4311589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Alois Alzheimer (1906)</a:t>
            </a:r>
          </a:p>
          <a:p>
            <a:r>
              <a:rPr lang="en-US" sz="2400" dirty="0" smtClean="0"/>
              <a:t>6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leading cause of death (in US)</a:t>
            </a:r>
          </a:p>
          <a:p>
            <a:r>
              <a:rPr lang="en-US" sz="2400" dirty="0" smtClean="0"/>
              <a:t>Most common form of dementia</a:t>
            </a:r>
          </a:p>
          <a:p>
            <a:r>
              <a:rPr lang="en-US" sz="2400" dirty="0" smtClean="0"/>
              <a:t>Affects 5 million Americans</a:t>
            </a:r>
          </a:p>
          <a:p>
            <a:endParaRPr lang="en-US" sz="2400" dirty="0" smtClean="0"/>
          </a:p>
          <a:p>
            <a:r>
              <a:rPr lang="en-US" sz="2400" dirty="0" smtClean="0"/>
              <a:t>Major damage in cortex, hippocampus</a:t>
            </a:r>
          </a:p>
          <a:p>
            <a:r>
              <a:rPr lang="en-US" sz="2400" dirty="0" smtClean="0"/>
              <a:t>Beta-amyloid plaques</a:t>
            </a:r>
          </a:p>
          <a:p>
            <a:r>
              <a:rPr lang="en-US" sz="2400" dirty="0" smtClean="0"/>
              <a:t>Tau protein tangles</a:t>
            </a:r>
          </a:p>
          <a:p>
            <a:endParaRPr lang="en-US" sz="2400" dirty="0"/>
          </a:p>
          <a:p>
            <a:r>
              <a:rPr lang="en-US" sz="2400" dirty="0" smtClean="0"/>
              <a:t>Aging, inflammation, genetics</a:t>
            </a:r>
          </a:p>
          <a:p>
            <a:r>
              <a:rPr lang="en-US" sz="2400" dirty="0" smtClean="0"/>
              <a:t>Late vs. early onset forms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5" name="Picture 4" descr="Alzheimers plaques tangl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371" y="4454032"/>
            <a:ext cx="4363429" cy="20769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7593" y="1436007"/>
            <a:ext cx="4354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 “disconnection syndrome”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21703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Have another Bloody Mary </a:t>
            </a:r>
            <a:r>
              <a:rPr lang="en-US" dirty="0"/>
              <a:t>😎🍹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9376" b="29376"/>
          <a:stretch>
            <a:fillRect/>
          </a:stretch>
        </p:blipFill>
        <p:spPr>
          <a:xfrm>
            <a:off x="457200" y="1600200"/>
            <a:ext cx="82296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322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Henry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16139"/>
            <a:ext cx="5045555" cy="5522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Dementia involves </a:t>
            </a:r>
            <a:br>
              <a:rPr lang="en-US" dirty="0" smtClean="0"/>
            </a:br>
            <a:r>
              <a:rPr lang="en-US" dirty="0" smtClean="0"/>
              <a:t>damage to neocortex </a:t>
            </a:r>
            <a:br>
              <a:rPr lang="en-US" dirty="0" smtClean="0"/>
            </a:br>
            <a:r>
              <a:rPr lang="en-US" dirty="0" smtClean="0"/>
              <a:t>and hippocampus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 smtClean="0"/>
              <a:t>BUT:  preservation </a:t>
            </a:r>
            <a:r>
              <a:rPr lang="en-US" i="1" dirty="0" smtClean="0"/>
              <a:t>of subcortical structures critical for involuntary </a:t>
            </a:r>
            <a:r>
              <a:rPr lang="en-US" i="1" dirty="0" smtClean="0"/>
              <a:t>movements, </a:t>
            </a:r>
            <a:r>
              <a:rPr lang="en-US" i="1" dirty="0" smtClean="0"/>
              <a:t>skills, emotions</a:t>
            </a:r>
            <a:r>
              <a:rPr lang="is-IS" i="1" dirty="0" smtClean="0"/>
              <a:t>…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683" y="1417638"/>
            <a:ext cx="3810000" cy="2857500"/>
          </a:xfrm>
          <a:prstGeom prst="rect">
            <a:avLst/>
          </a:prstGeom>
        </p:spPr>
      </p:pic>
      <p:pic>
        <p:nvPicPr>
          <p:cNvPr id="5" name="Picture 4" descr="Cajal_hipp sm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557" y="3082024"/>
            <a:ext cx="2223067" cy="11931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104" y="2734295"/>
            <a:ext cx="1312935" cy="17302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6677" y="4784217"/>
            <a:ext cx="2860005" cy="167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460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2257"/>
          </a:xfrm>
        </p:spPr>
        <p:txBody>
          <a:bodyPr/>
          <a:lstStyle/>
          <a:p>
            <a:r>
              <a:rPr lang="en-US" dirty="0" smtClean="0"/>
              <a:t>From the late great Oliver Sacks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5382"/>
            <a:ext cx="8229600" cy="540750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“There are undoubtedly particular areas of </a:t>
            </a:r>
            <a:br>
              <a:rPr lang="en-US" dirty="0" smtClean="0"/>
            </a:br>
            <a:r>
              <a:rPr lang="en-US" dirty="0" smtClean="0"/>
              <a:t>the cortex subserving musical intelligence and sensibility</a:t>
            </a:r>
            <a:r>
              <a:rPr lang="is-IS" dirty="0" smtClean="0"/>
              <a:t>…but emotional response to music is widespread and probably not only cortical but subcortical, so that even in a diffuse cortical disease like Alzheimer’s, music can still be perceived, enjoyed, and responded to.”</a:t>
            </a:r>
          </a:p>
          <a:p>
            <a:pPr marL="0" indent="0" algn="ctr">
              <a:buNone/>
            </a:pPr>
            <a:endParaRPr lang="is-IS" sz="1000" dirty="0"/>
          </a:p>
          <a:p>
            <a:pPr marL="0" indent="0" algn="ctr">
              <a:buNone/>
            </a:pPr>
            <a:r>
              <a:rPr lang="en-US" dirty="0" smtClean="0"/>
              <a:t>“To those lost in dementia</a:t>
            </a:r>
            <a:r>
              <a:rPr lang="is-IS" dirty="0" smtClean="0"/>
              <a:t>…music is no luxury...but a necessity, and can have a power beyond anything to restore them to themselves, and to others, at least for awhile...”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580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273205" y="1431775"/>
            <a:ext cx="2547596" cy="463704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/>
        </p:nvSpPr>
        <p:spPr>
          <a:xfrm>
            <a:off x="323200" y="246768"/>
            <a:ext cx="8229600" cy="764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n</a:t>
            </a:r>
            <a:r>
              <a:rPr lang="en-US" b="1" dirty="0" smtClean="0"/>
              <a:t>wnoggin.org</a:t>
            </a:r>
            <a:endParaRPr lang="en-US" b="1" dirty="0"/>
          </a:p>
        </p:txBody>
      </p:sp>
      <p:sp>
        <p:nvSpPr>
          <p:cNvPr id="6" name="Content Placeholder 2"/>
          <p:cNvSpPr>
            <a:spLocks noGrp="1"/>
          </p:cNvSpPr>
          <p:nvPr/>
        </p:nvSpPr>
        <p:spPr>
          <a:xfrm>
            <a:off x="323200" y="4790474"/>
            <a:ext cx="8229600" cy="182075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STEAM Education</a:t>
            </a:r>
          </a:p>
          <a:p>
            <a:pPr lvl="1"/>
            <a:r>
              <a:rPr lang="en-US" sz="2400" dirty="0" smtClean="0"/>
              <a:t>STEM (Science, Technology, Engineering, Mathematics)</a:t>
            </a:r>
          </a:p>
          <a:p>
            <a:pPr lvl="1"/>
            <a:r>
              <a:rPr lang="en-US" sz="2400" dirty="0" smtClean="0"/>
              <a:t>Plus ART (</a:t>
            </a:r>
            <a:r>
              <a:rPr lang="en-US" sz="2400" dirty="0"/>
              <a:t>🎨🎤🎼🎸🎷🎹🎻🎭</a:t>
            </a:r>
            <a:r>
              <a:rPr lang="en-US" sz="2400" dirty="0" smtClean="0"/>
              <a:t>🎨)</a:t>
            </a:r>
            <a:endParaRPr lang="en-US" sz="2400" dirty="0" smtClean="0"/>
          </a:p>
          <a:p>
            <a:r>
              <a:rPr lang="en-US" sz="2800" dirty="0" smtClean="0"/>
              <a:t>Dedicated volunteers from PSU, WSUV, OHSU, PNCA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962703" y="857714"/>
            <a:ext cx="7052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Neuroscience Outreach Group:  Growing in Networks…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733806" y="1431775"/>
            <a:ext cx="2539399" cy="33858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65485" y="1431775"/>
            <a:ext cx="3268236" cy="2451177"/>
          </a:xfrm>
          <a:prstGeom prst="rect">
            <a:avLst/>
          </a:prstGeom>
        </p:spPr>
      </p:pic>
      <p:pic>
        <p:nvPicPr>
          <p:cNvPr id="10" name="Picture 9" descr="Neuron paint.jpe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85" y="3873416"/>
            <a:ext cx="1630326" cy="917058"/>
          </a:xfrm>
          <a:prstGeom prst="rect">
            <a:avLst/>
          </a:prstGeom>
        </p:spPr>
      </p:pic>
      <p:pic>
        <p:nvPicPr>
          <p:cNvPr id="11" name="Picture 10" descr="Neuron pic 265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812" y="3900582"/>
            <a:ext cx="1637910" cy="91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956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477207" y="3319805"/>
            <a:ext cx="4209593" cy="31571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7200" y="3319805"/>
            <a:ext cx="4021104" cy="31571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734140" y="312232"/>
            <a:ext cx="2125824" cy="2921938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175086"/>
            <a:ext cx="8229600" cy="190216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Motivation and engagement</a:t>
            </a:r>
          </a:p>
          <a:p>
            <a:r>
              <a:rPr lang="en-US" dirty="0" smtClean="0"/>
              <a:t>Exploration, creativity, and discovery</a:t>
            </a:r>
          </a:p>
          <a:p>
            <a:r>
              <a:rPr lang="en-US" dirty="0" smtClean="0"/>
              <a:t>Personal relevance of STEAM material</a:t>
            </a:r>
          </a:p>
          <a:p>
            <a:r>
              <a:rPr lang="en-US" dirty="0" smtClean="0"/>
              <a:t>Internships, jobs and careers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3276" y="312232"/>
            <a:ext cx="6796431" cy="862854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Why art/music - and brains</a:t>
            </a:r>
            <a:r>
              <a:rPr lang="en-US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88378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092" y="538826"/>
            <a:ext cx="7748825" cy="58116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11745" y="5688385"/>
            <a:ext cx="1314482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Velo</a:t>
            </a:r>
            <a:r>
              <a:rPr lang="en-US" sz="2400" dirty="0" smtClean="0"/>
              <a:t> Cult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28067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08000" y="711200"/>
            <a:ext cx="8128000" cy="5422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8000" y="5657271"/>
            <a:ext cx="2724724" cy="46166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Skyview High School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64350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5501" y="5888103"/>
            <a:ext cx="2274982" cy="46166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McCoy Academy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70036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ar Pic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95" y="334265"/>
            <a:ext cx="8128000" cy="609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5501" y="5888103"/>
            <a:ext cx="3841466" cy="46166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P:ear</a:t>
            </a:r>
            <a:r>
              <a:rPr lang="en-US" sz="2400" dirty="0" smtClean="0"/>
              <a:t> Homeless Youth Center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73156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0" y="5668268"/>
            <a:ext cx="2856972" cy="46166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Jefferson High School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64490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3013"/>
          </a:xfrm>
        </p:spPr>
        <p:txBody>
          <a:bodyPr/>
          <a:lstStyle/>
          <a:p>
            <a:r>
              <a:rPr lang="en-US" b="1" dirty="0" smtClean="0"/>
              <a:t>What is memory?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5890"/>
            <a:ext cx="8229600" cy="465699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Memory is physical</a:t>
            </a:r>
          </a:p>
          <a:p>
            <a:r>
              <a:rPr lang="en-US" dirty="0"/>
              <a:t>Remembering </a:t>
            </a:r>
            <a:r>
              <a:rPr lang="en-US" dirty="0" smtClean="0"/>
              <a:t>an event is </a:t>
            </a:r>
            <a:r>
              <a:rPr lang="en-US" dirty="0"/>
              <a:t>a creative </a:t>
            </a:r>
            <a:r>
              <a:rPr lang="en-US" dirty="0" smtClean="0"/>
              <a:t>act</a:t>
            </a:r>
          </a:p>
          <a:p>
            <a:r>
              <a:rPr lang="en-US" dirty="0" smtClean="0"/>
              <a:t>There are different forms of memory, each dependent on specific areas of the brain…</a:t>
            </a:r>
          </a:p>
          <a:p>
            <a:r>
              <a:rPr lang="en-US" dirty="0" smtClean="0"/>
              <a:t>Biological networks grow  -  and decay</a:t>
            </a:r>
          </a:p>
          <a:p>
            <a:endParaRPr lang="en-US" dirty="0" smtClean="0"/>
          </a:p>
        </p:txBody>
      </p:sp>
      <p:pic>
        <p:nvPicPr>
          <p:cNvPr id="4" name="Picture 3" descr="Brain_gra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854" y="1272123"/>
            <a:ext cx="3409693" cy="2865288"/>
          </a:xfrm>
          <a:prstGeom prst="rect">
            <a:avLst/>
          </a:prstGeom>
        </p:spPr>
      </p:pic>
      <p:pic>
        <p:nvPicPr>
          <p:cNvPr id="5" name="Picture 4" descr="Cajal_hipp sm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47" y="1250844"/>
            <a:ext cx="4374425" cy="234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642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1980</TotalTime>
  <Words>277</Words>
  <Application>Microsoft Macintosh PowerPoint</Application>
  <PresentationFormat>On-screen Show (4:3)</PresentationFormat>
  <Paragraphs>72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Beethoven, Brains and Bloody Mary’s</vt:lpstr>
      <vt:lpstr>PowerPoint Presentation</vt:lpstr>
      <vt:lpstr>Why art/music - and brains?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memory?</vt:lpstr>
      <vt:lpstr>You remember events</vt:lpstr>
      <vt:lpstr>You remember skills...   And music also moves you…</vt:lpstr>
      <vt:lpstr>Alzheimer’s disease</vt:lpstr>
      <vt:lpstr>Have another Bloody Mary 😎🍹</vt:lpstr>
      <vt:lpstr>Henry</vt:lpstr>
      <vt:lpstr>From the late great Oliver Sacks…</vt:lpstr>
    </vt:vector>
  </TitlesOfParts>
  <Company>The Bill, Bob, Dominic, Jack &amp; Ingmar Show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Memory and the Brain</dc:title>
  <dc:creator>William Griesar</dc:creator>
  <cp:lastModifiedBy>William Griesar</cp:lastModifiedBy>
  <cp:revision>17</cp:revision>
  <dcterms:created xsi:type="dcterms:W3CDTF">2015-09-01T18:42:11Z</dcterms:created>
  <dcterms:modified xsi:type="dcterms:W3CDTF">2015-11-28T16:13:39Z</dcterms:modified>
</cp:coreProperties>
</file>