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8" r:id="rId15"/>
    <p:sldId id="25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2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6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1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3491-A412-0444-87D2-C94D645E79D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B7F3-ED89-564D-8F85-DD87E5838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900"/>
            <a:ext cx="7772400" cy="115462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Memory and the Brain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95818"/>
            <a:ext cx="6400800" cy="13192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Psychology, Portland State University</a:t>
            </a:r>
          </a:p>
          <a:p>
            <a:r>
              <a:rPr lang="en-US" dirty="0" smtClean="0"/>
              <a:t>Behavioral Neuroscience, OHSU</a:t>
            </a:r>
            <a:endParaRPr lang="en-US" dirty="0" smtClean="0"/>
          </a:p>
          <a:p>
            <a:r>
              <a:rPr lang="en-US" dirty="0" smtClean="0"/>
              <a:t>nwnoggin.org</a:t>
            </a:r>
            <a:endParaRPr lang="en-US" dirty="0"/>
          </a:p>
        </p:txBody>
      </p:sp>
      <p:pic>
        <p:nvPicPr>
          <p:cNvPr id="6" name="Picture 5" descr="Hippo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8" y="1462527"/>
            <a:ext cx="5378091" cy="37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5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827"/>
          </a:xfrm>
        </p:spPr>
        <p:txBody>
          <a:bodyPr>
            <a:normAutofit/>
          </a:bodyPr>
          <a:lstStyle/>
          <a:p>
            <a:r>
              <a:rPr lang="en-US" dirty="0" smtClean="0"/>
              <a:t>Sleep:  get “gist,” drop details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85" y="2307616"/>
            <a:ext cx="3023915" cy="406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6" y="1539269"/>
            <a:ext cx="3549870" cy="4256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940" y="4250571"/>
            <a:ext cx="3234860" cy="2284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66" y="1025418"/>
            <a:ext cx="7864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Sleep promotes lasting changes in selective memory for emotional </a:t>
            </a:r>
            <a:r>
              <a:rPr lang="en-US" sz="1600" dirty="0" smtClean="0"/>
              <a:t>scenes, Payne et al (2012)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58359" y="1384286"/>
            <a:ext cx="373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ositive </a:t>
            </a:r>
            <a:r>
              <a:rPr lang="en-US" dirty="0"/>
              <a:t>association between REM </a:t>
            </a:r>
            <a:endParaRPr lang="en-US" dirty="0" smtClean="0"/>
          </a:p>
          <a:p>
            <a:r>
              <a:rPr lang="en-US" dirty="0" smtClean="0"/>
              <a:t>and selective </a:t>
            </a:r>
            <a:r>
              <a:rPr lang="en-US" dirty="0"/>
              <a:t>consolidation of central, </a:t>
            </a:r>
            <a:endParaRPr lang="en-US" dirty="0" smtClean="0"/>
          </a:p>
          <a:p>
            <a:r>
              <a:rPr lang="en-US" dirty="0" smtClean="0"/>
              <a:t>negative </a:t>
            </a:r>
            <a:r>
              <a:rPr lang="en-US" dirty="0"/>
              <a:t>aspects of complex scenes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66" y="5889160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in memory for emotional </a:t>
            </a:r>
            <a:r>
              <a:rPr lang="en-US" dirty="0" smtClean="0"/>
              <a:t>objects</a:t>
            </a:r>
          </a:p>
          <a:p>
            <a:r>
              <a:rPr lang="en-US" dirty="0"/>
              <a:t>D</a:t>
            </a:r>
            <a:r>
              <a:rPr lang="en-US" dirty="0" smtClean="0"/>
              <a:t>ecrease </a:t>
            </a:r>
            <a:r>
              <a:rPr lang="en-US" dirty="0"/>
              <a:t>in memory for </a:t>
            </a:r>
            <a:r>
              <a:rPr lang="en-US" dirty="0" smtClean="0"/>
              <a:t>neutral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34467" cy="852337"/>
          </a:xfrm>
        </p:spPr>
        <p:txBody>
          <a:bodyPr/>
          <a:lstStyle/>
          <a:p>
            <a:pPr algn="l"/>
            <a:r>
              <a:rPr lang="en-US" dirty="0" smtClean="0"/>
              <a:t>Sleep improves insight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1" y="1359526"/>
            <a:ext cx="3659339" cy="2744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49" y="3219927"/>
            <a:ext cx="4104249" cy="3078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4581" y="1131271"/>
            <a:ext cx="40130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eather </a:t>
            </a:r>
            <a:r>
              <a:rPr lang="en-US" sz="2400" b="1" dirty="0"/>
              <a:t>prediction </a:t>
            </a:r>
            <a:r>
              <a:rPr lang="en-US" sz="2400" b="1" dirty="0" smtClean="0"/>
              <a:t>task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</a:t>
            </a:r>
            <a:r>
              <a:rPr lang="en-US" sz="2400" dirty="0" smtClean="0"/>
              <a:t>ubjects presented </a:t>
            </a:r>
            <a:r>
              <a:rPr lang="en-US" sz="2400" dirty="0"/>
              <a:t>with </a:t>
            </a:r>
            <a:r>
              <a:rPr lang="en-US" sz="2400" dirty="0" smtClean="0"/>
              <a:t>cards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each</a:t>
            </a:r>
            <a:r>
              <a:rPr lang="en-US" sz="2400" dirty="0"/>
              <a:t> probabilistically linked to </a:t>
            </a:r>
            <a:endParaRPr lang="en-US" sz="2400" dirty="0" smtClean="0"/>
          </a:p>
          <a:p>
            <a:r>
              <a:rPr lang="en-US" sz="2400" dirty="0" smtClean="0"/>
              <a:t>a particular outcome (“rain,”</a:t>
            </a:r>
          </a:p>
          <a:p>
            <a:r>
              <a:rPr lang="en-US" sz="2400" dirty="0" smtClean="0"/>
              <a:t>“sun”). Better w/sleep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91667" y="592912"/>
            <a:ext cx="2388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Djonlagic</a:t>
            </a:r>
            <a:r>
              <a:rPr lang="en-US" sz="2000" dirty="0" smtClean="0"/>
              <a:t> et al (2009)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41" y="4271589"/>
            <a:ext cx="3301628" cy="2057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700517"/>
            <a:ext cx="88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Basal</a:t>
            </a:r>
          </a:p>
          <a:p>
            <a:r>
              <a:rPr lang="en-US" dirty="0" smtClean="0"/>
              <a:t>Ganglia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3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427" cy="154998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Sleep and </a:t>
            </a:r>
            <a:br>
              <a:rPr lang="en-US" dirty="0" smtClean="0"/>
            </a:br>
            <a:r>
              <a:rPr lang="en-US" dirty="0" smtClean="0"/>
              <a:t>schizophrenia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54" y="274638"/>
            <a:ext cx="4783273" cy="348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99691"/>
            <a:ext cx="7420898" cy="2771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60403"/>
            <a:ext cx="31990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NOT improve on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inger tapping task</a:t>
            </a:r>
          </a:p>
          <a:p>
            <a:endParaRPr lang="en-US" sz="800" dirty="0"/>
          </a:p>
          <a:p>
            <a:r>
              <a:rPr lang="en-US" sz="2400" dirty="0" smtClean="0"/>
              <a:t>BUT:  Much worse sleep</a:t>
            </a:r>
          </a:p>
          <a:p>
            <a:r>
              <a:rPr lang="en-US" sz="2400" dirty="0" smtClean="0"/>
              <a:t>Fewer </a:t>
            </a:r>
            <a:r>
              <a:rPr lang="en-US" sz="2400" b="1" dirty="0" smtClean="0"/>
              <a:t>sleep spindles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79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9726"/>
            <a:ext cx="5476163" cy="41071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783"/>
          </a:xfrm>
        </p:spPr>
        <p:txBody>
          <a:bodyPr/>
          <a:lstStyle/>
          <a:p>
            <a:r>
              <a:rPr lang="en-US" dirty="0" smtClean="0"/>
              <a:t>Better sleep = better memory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05" y="2289726"/>
            <a:ext cx="5215395" cy="4107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173" y="1055421"/>
            <a:ext cx="6737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Eszopiclone improved </a:t>
            </a:r>
            <a:r>
              <a:rPr lang="en-US" sz="2000" dirty="0"/>
              <a:t>sleep in schizophrenics, increasing </a:t>
            </a:r>
            <a:endParaRPr lang="en-US" sz="2000" dirty="0" smtClean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incidence </a:t>
            </a:r>
            <a:r>
              <a:rPr lang="en-US" sz="2000" dirty="0" smtClean="0"/>
              <a:t>of </a:t>
            </a:r>
            <a:r>
              <a:rPr lang="en-US" sz="2000" dirty="0"/>
              <a:t>sleep </a:t>
            </a:r>
            <a:r>
              <a:rPr lang="en-US" sz="2000" dirty="0" smtClean="0"/>
              <a:t>spindles.  This also restored the memory </a:t>
            </a:r>
          </a:p>
          <a:p>
            <a:pPr algn="ctr"/>
            <a:r>
              <a:rPr lang="en-US" sz="2000" dirty="0" smtClean="0"/>
              <a:t>benefits of sleep! (Cenk Tec et al (2014))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94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910872" cy="828824"/>
          </a:xfrm>
        </p:spPr>
        <p:txBody>
          <a:bodyPr/>
          <a:lstStyle/>
          <a:p>
            <a:r>
              <a:rPr lang="en-US" b="1" dirty="0" smtClean="0"/>
              <a:t>Patient H.M.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49" y="4984137"/>
            <a:ext cx="4641506" cy="15779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Henry Molaison (1926 – 2008)</a:t>
            </a:r>
          </a:p>
          <a:p>
            <a:r>
              <a:rPr lang="en-US" sz="2000" dirty="0" smtClean="0"/>
              <a:t>Intractable epilepsy</a:t>
            </a:r>
          </a:p>
          <a:p>
            <a:r>
              <a:rPr lang="en-US" sz="2000" dirty="0" smtClean="0"/>
              <a:t>Surgery at age 27</a:t>
            </a:r>
          </a:p>
          <a:p>
            <a:r>
              <a:rPr lang="en-US" sz="2000" dirty="0" smtClean="0"/>
              <a:t>Bilateral temporal lobectomy</a:t>
            </a:r>
          </a:p>
          <a:p>
            <a:endParaRPr lang="en-US" sz="2000" dirty="0"/>
          </a:p>
        </p:txBody>
      </p:sp>
      <p:pic>
        <p:nvPicPr>
          <p:cNvPr id="4" name="Picture 3" descr="HM brain 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103463"/>
            <a:ext cx="5209932" cy="3774210"/>
          </a:xfrm>
          <a:prstGeom prst="rect">
            <a:avLst/>
          </a:prstGeom>
        </p:spPr>
      </p:pic>
      <p:pic>
        <p:nvPicPr>
          <p:cNvPr id="5" name="Picture 4" descr="Hippocampus bra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81" y="949512"/>
            <a:ext cx="3047451" cy="2303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99" y="3445487"/>
            <a:ext cx="2981934" cy="29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_sl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0" y="645607"/>
            <a:ext cx="4069104" cy="4017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0237" cy="783770"/>
          </a:xfrm>
        </p:spPr>
        <p:txBody>
          <a:bodyPr>
            <a:normAutofit/>
          </a:bodyPr>
          <a:lstStyle/>
          <a:p>
            <a:r>
              <a:rPr lang="en-US" b="1" dirty="0" smtClean="0"/>
              <a:t>Alzheimer’s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2616"/>
            <a:ext cx="5007074" cy="37727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Alois Alzheimer (1906)</a:t>
            </a:r>
          </a:p>
          <a:p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leading cause of death (in US)</a:t>
            </a:r>
          </a:p>
          <a:p>
            <a:r>
              <a:rPr lang="en-US" sz="2400" dirty="0" smtClean="0"/>
              <a:t>Most common form of dementia</a:t>
            </a:r>
          </a:p>
          <a:p>
            <a:r>
              <a:rPr lang="en-US" sz="2400" dirty="0" smtClean="0"/>
              <a:t>Affects 5 million Americans</a:t>
            </a:r>
          </a:p>
          <a:p>
            <a:endParaRPr lang="en-US" sz="2400" dirty="0" smtClean="0"/>
          </a:p>
          <a:p>
            <a:r>
              <a:rPr lang="en-US" sz="2400" dirty="0" smtClean="0"/>
              <a:t>Beta-amyloid plaques</a:t>
            </a:r>
          </a:p>
          <a:p>
            <a:r>
              <a:rPr lang="en-US" sz="2400" dirty="0" smtClean="0"/>
              <a:t>Tau protein tangles</a:t>
            </a:r>
          </a:p>
          <a:p>
            <a:endParaRPr lang="en-US" sz="2400" dirty="0"/>
          </a:p>
          <a:p>
            <a:r>
              <a:rPr lang="en-US" sz="2400" dirty="0" smtClean="0"/>
              <a:t>Aging, inflammation, genetics</a:t>
            </a:r>
          </a:p>
          <a:p>
            <a:r>
              <a:rPr lang="en-US" sz="2400" dirty="0" smtClean="0"/>
              <a:t>Late vs. early onset forms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Alzheimers plaques tang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71" y="4454032"/>
            <a:ext cx="4363429" cy="207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93" y="1436007"/>
            <a:ext cx="435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“disconnection syndrome”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70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Henry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116139"/>
            <a:ext cx="5045555" cy="552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Dementia involves </a:t>
            </a:r>
            <a:br>
              <a:rPr lang="en-US" dirty="0" smtClean="0"/>
            </a:br>
            <a:r>
              <a:rPr lang="en-US" dirty="0" smtClean="0"/>
              <a:t>damage to neocortex </a:t>
            </a:r>
            <a:br>
              <a:rPr lang="en-US" dirty="0" smtClean="0"/>
            </a:br>
            <a:r>
              <a:rPr lang="en-US" dirty="0" smtClean="0"/>
              <a:t>and hippocampus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BUT:  preservation of subcortical structures critical for involuntary movements, skills, emotions</a:t>
            </a:r>
            <a:r>
              <a:rPr lang="is-IS" i="1" dirty="0" smtClean="0"/>
              <a:t>…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83" y="1417638"/>
            <a:ext cx="3810000" cy="2857500"/>
          </a:xfrm>
          <a:prstGeom prst="rect">
            <a:avLst/>
          </a:prstGeom>
        </p:spPr>
      </p:pic>
      <p:pic>
        <p:nvPicPr>
          <p:cNvPr id="7" name="Picture 6" descr="Cajal_hipp 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57" y="3082024"/>
            <a:ext cx="2223067" cy="1193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04" y="2734295"/>
            <a:ext cx="1312935" cy="1730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677" y="4784217"/>
            <a:ext cx="2860005" cy="16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13"/>
          </a:xfrm>
        </p:spPr>
        <p:txBody>
          <a:bodyPr/>
          <a:lstStyle/>
          <a:p>
            <a:r>
              <a:rPr lang="en-US" b="1" dirty="0" smtClean="0"/>
              <a:t>What is memory?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890"/>
            <a:ext cx="8229600" cy="46569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Memory is physical</a:t>
            </a:r>
          </a:p>
          <a:p>
            <a:r>
              <a:rPr lang="en-US" dirty="0"/>
              <a:t>Remembering </a:t>
            </a:r>
            <a:r>
              <a:rPr lang="en-US" dirty="0" smtClean="0"/>
              <a:t>an event is </a:t>
            </a:r>
            <a:r>
              <a:rPr lang="en-US" dirty="0"/>
              <a:t>a creative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There are different forms of memory, each dependent on specific areas of the brain…</a:t>
            </a:r>
          </a:p>
          <a:p>
            <a:r>
              <a:rPr lang="en-US" dirty="0" smtClean="0"/>
              <a:t>Biological systems can grow  -  and decay</a:t>
            </a:r>
          </a:p>
          <a:p>
            <a:endParaRPr lang="en-US" dirty="0" smtClean="0"/>
          </a:p>
        </p:txBody>
      </p:sp>
      <p:pic>
        <p:nvPicPr>
          <p:cNvPr id="4" name="Picture 3" descr="Brain_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854" y="1272123"/>
            <a:ext cx="3409693" cy="2865288"/>
          </a:xfrm>
          <a:prstGeom prst="rect">
            <a:avLst/>
          </a:prstGeom>
        </p:spPr>
      </p:pic>
      <p:pic>
        <p:nvPicPr>
          <p:cNvPr id="5" name="Picture 4" descr="Cajal_hipp 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7" y="1250844"/>
            <a:ext cx="4374425" cy="23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You remember events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59" y="3444635"/>
            <a:ext cx="3959060" cy="30009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5530"/>
          </a:xfrm>
        </p:spPr>
        <p:txBody>
          <a:bodyPr/>
          <a:lstStyle/>
          <a:p>
            <a:r>
              <a:rPr lang="en-US" dirty="0" smtClean="0"/>
              <a:t>When you heard a song that has meaning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Details of episodes from own your life, like when you first picked up your instrument, or practiced a specific piece...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71" y="3925731"/>
            <a:ext cx="1337207" cy="856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16" y="4618506"/>
            <a:ext cx="37955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Depends on </a:t>
            </a:r>
          </a:p>
          <a:p>
            <a:r>
              <a:rPr lang="en-US" sz="2800" dirty="0"/>
              <a:t>n</a:t>
            </a:r>
            <a:r>
              <a:rPr lang="en-US" sz="2800" dirty="0" smtClean="0"/>
              <a:t>eural networks in the </a:t>
            </a:r>
          </a:p>
          <a:p>
            <a:r>
              <a:rPr lang="en-US" sz="2800" b="1" dirty="0"/>
              <a:t>h</a:t>
            </a:r>
            <a:r>
              <a:rPr lang="en-US" sz="2800" b="1" dirty="0" smtClean="0"/>
              <a:t>ippocampus</a:t>
            </a:r>
            <a:r>
              <a:rPr lang="en-US" sz="2800" dirty="0" smtClean="0"/>
              <a:t>, and other </a:t>
            </a:r>
          </a:p>
          <a:p>
            <a:r>
              <a:rPr lang="en-US" sz="2800" dirty="0" smtClean="0"/>
              <a:t>areas of </a:t>
            </a:r>
            <a:r>
              <a:rPr lang="en-US" sz="2800" b="1" dirty="0" smtClean="0"/>
              <a:t>cortex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18697" y="3394676"/>
            <a:ext cx="1270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Neocortex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6137689" y="3594731"/>
            <a:ext cx="481008" cy="33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68258" y="6064737"/>
            <a:ext cx="16140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Hippocampus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951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85" y="1600201"/>
            <a:ext cx="5090215" cy="46673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You remember skills...  </a:t>
            </a:r>
            <a:br>
              <a:rPr lang="en-US" b="1" dirty="0" smtClean="0"/>
            </a:br>
            <a:r>
              <a:rPr lang="en-US" b="1" dirty="0" smtClean="0"/>
              <a:t>And music also </a:t>
            </a:r>
            <a:r>
              <a:rPr lang="en-US" b="1" i="1" dirty="0" smtClean="0"/>
              <a:t>moves</a:t>
            </a:r>
            <a:r>
              <a:rPr lang="en-US" b="1" dirty="0" smtClean="0"/>
              <a:t> you</a:t>
            </a:r>
            <a:r>
              <a:rPr lang="is-IS" b="1" dirty="0" smtClean="0"/>
              <a:t>…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2516" y="1574556"/>
            <a:ext cx="4987833" cy="50290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i="1" dirty="0" smtClean="0"/>
              <a:t>	Literally</a:t>
            </a:r>
            <a:r>
              <a:rPr lang="is-IS" i="1" dirty="0" smtClean="0"/>
              <a:t>…</a:t>
            </a:r>
          </a:p>
          <a:p>
            <a:pPr marL="0" indent="0">
              <a:lnSpc>
                <a:spcPct val="80000"/>
              </a:lnSpc>
              <a:buNone/>
            </a:pPr>
            <a:endParaRPr lang="is-IS" sz="2400" dirty="0"/>
          </a:p>
          <a:p>
            <a:pPr>
              <a:lnSpc>
                <a:spcPct val="80000"/>
              </a:lnSpc>
            </a:pPr>
            <a:r>
              <a:rPr lang="is-IS" b="1" dirty="0" smtClean="0"/>
              <a:t>Basal ganglia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Involuntary mvmt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Timing of mvmt</a:t>
            </a:r>
          </a:p>
          <a:p>
            <a:pPr>
              <a:lnSpc>
                <a:spcPct val="80000"/>
              </a:lnSpc>
            </a:pPr>
            <a:r>
              <a:rPr lang="is-IS" b="1" dirty="0" smtClean="0"/>
              <a:t>Cerebellum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Balance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Coordination</a:t>
            </a:r>
          </a:p>
          <a:p>
            <a:pPr lvl="1">
              <a:lnSpc>
                <a:spcPct val="80000"/>
              </a:lnSpc>
            </a:pPr>
            <a:r>
              <a:rPr lang="is-IS" dirty="0" smtClean="0"/>
              <a:t>Repetitive mvmts</a:t>
            </a:r>
          </a:p>
          <a:p>
            <a:pPr>
              <a:lnSpc>
                <a:spcPct val="80000"/>
              </a:lnSpc>
            </a:pPr>
            <a:r>
              <a:rPr lang="is-IS" b="1" dirty="0" smtClean="0"/>
              <a:t>Amygdala/Accumbens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i="1" dirty="0" smtClean="0"/>
              <a:t>Emotional</a:t>
            </a:r>
            <a:r>
              <a:rPr lang="en-US" dirty="0" smtClean="0"/>
              <a:t> </a:t>
            </a:r>
            <a:r>
              <a:rPr lang="en-US" dirty="0" err="1" smtClean="0"/>
              <a:t>mvmts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04938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9254" y="287194"/>
            <a:ext cx="3684428" cy="962334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SLEEP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4" y="3738694"/>
            <a:ext cx="4446250" cy="2639961"/>
          </a:xfrm>
          <a:prstGeom prst="rect">
            <a:avLst/>
          </a:prstGeom>
        </p:spPr>
      </p:pic>
      <p:pic>
        <p:nvPicPr>
          <p:cNvPr id="6" name="Picture 5" descr="16904995_10154989866158076_785301067186647811_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4" y="1249528"/>
            <a:ext cx="2357306" cy="235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531" y="1249528"/>
            <a:ext cx="213244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EEG: Sleep Stages</a:t>
            </a:r>
          </a:p>
          <a:p>
            <a:r>
              <a:rPr lang="en-US" sz="2000" dirty="0" smtClean="0"/>
              <a:t>NREM and REM</a:t>
            </a:r>
          </a:p>
          <a:p>
            <a:endParaRPr lang="en-US" sz="800" dirty="0" smtClean="0"/>
          </a:p>
          <a:p>
            <a:r>
              <a:rPr lang="en-US" sz="2000" b="1" i="1" dirty="0" smtClean="0"/>
              <a:t>Neuromodulation</a:t>
            </a:r>
          </a:p>
          <a:p>
            <a:r>
              <a:rPr lang="en-US" sz="2000" dirty="0" smtClean="0"/>
              <a:t>Dopamine</a:t>
            </a:r>
          </a:p>
          <a:p>
            <a:r>
              <a:rPr lang="en-US" sz="2000" dirty="0" smtClean="0"/>
              <a:t>Norepinephrine</a:t>
            </a:r>
          </a:p>
          <a:p>
            <a:r>
              <a:rPr lang="en-US" sz="2000" dirty="0" smtClean="0"/>
              <a:t>Serotonin</a:t>
            </a:r>
          </a:p>
          <a:p>
            <a:r>
              <a:rPr lang="en-US" sz="2000" i="1" dirty="0" smtClean="0"/>
              <a:t>Acetylcholine</a:t>
            </a:r>
          </a:p>
        </p:txBody>
      </p:sp>
      <p:pic>
        <p:nvPicPr>
          <p:cNvPr id="8" name="Picture 7" descr="FullSizeRen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03" y="539777"/>
            <a:ext cx="3844101" cy="5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SLEEP:  Changes in 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106810"/>
            <a:ext cx="4876800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9992" y="6128606"/>
            <a:ext cx="724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Sleep-wake and Other Biological Rhythms: Functional </a:t>
            </a:r>
            <a:r>
              <a:rPr lang="en-US" dirty="0" smtClean="0"/>
              <a:t>Neuroanatomy (2005)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9992" y="1491766"/>
            <a:ext cx="2497198" cy="1994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Amygdala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b="1" dirty="0"/>
              <a:t>A</a:t>
            </a:r>
            <a:r>
              <a:rPr lang="en-US" sz="2400" b="1" dirty="0" smtClean="0"/>
              <a:t>nterior cingulate</a:t>
            </a:r>
            <a:endParaRPr lang="en-US" sz="2400" dirty="0"/>
          </a:p>
          <a:p>
            <a:pPr>
              <a:lnSpc>
                <a:spcPct val="130000"/>
              </a:lnSpc>
            </a:pPr>
            <a:endParaRPr lang="en-US" sz="2400" b="1" dirty="0" smtClean="0"/>
          </a:p>
          <a:p>
            <a:pPr>
              <a:lnSpc>
                <a:spcPct val="130000"/>
              </a:lnSpc>
            </a:pPr>
            <a:r>
              <a:rPr lang="en-US" sz="2400" b="1" dirty="0" smtClean="0"/>
              <a:t>DLPFC</a:t>
            </a:r>
            <a:endParaRPr lang="en-US" sz="2400" b="1" dirty="0"/>
          </a:p>
        </p:txBody>
      </p:sp>
      <p:sp>
        <p:nvSpPr>
          <p:cNvPr id="8" name="Up Arrow 7"/>
          <p:cNvSpPr/>
          <p:nvPr/>
        </p:nvSpPr>
        <p:spPr>
          <a:xfrm>
            <a:off x="846803" y="1437039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46803" y="286042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4409272"/>
            <a:ext cx="38429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reams </a:t>
            </a:r>
            <a:r>
              <a:rPr lang="en-US" sz="2400" b="1" dirty="0"/>
              <a:t>can be “hyper</a:t>
            </a:r>
            <a:r>
              <a:rPr lang="en-US" sz="2400" b="1" dirty="0" smtClean="0"/>
              <a:t>-</a:t>
            </a:r>
          </a:p>
          <a:p>
            <a:r>
              <a:rPr lang="en-US" sz="2400" b="1" dirty="0" smtClean="0"/>
              <a:t>emotional and </a:t>
            </a:r>
            <a:r>
              <a:rPr lang="en-US" sz="2400" b="1" dirty="0"/>
              <a:t>bizarre, with </a:t>
            </a:r>
            <a:endParaRPr lang="en-US" sz="2400" b="1" dirty="0" smtClean="0"/>
          </a:p>
          <a:p>
            <a:r>
              <a:rPr lang="en-US" sz="2400" b="1" dirty="0" smtClean="0"/>
              <a:t>logical </a:t>
            </a:r>
            <a:r>
              <a:rPr lang="en-US" sz="2400" b="1" dirty="0"/>
              <a:t>constraints </a:t>
            </a:r>
            <a:r>
              <a:rPr lang="en-US" sz="2400" b="1" dirty="0" smtClean="0"/>
              <a:t>removed”</a:t>
            </a:r>
          </a:p>
          <a:p>
            <a:r>
              <a:rPr lang="en-US" sz="2400" dirty="0" smtClean="0"/>
              <a:t>-Robert </a:t>
            </a:r>
            <a:r>
              <a:rPr lang="en-US" sz="2400" dirty="0" err="1" smtClean="0"/>
              <a:t>Stickgold</a:t>
            </a:r>
            <a:r>
              <a:rPr lang="en-US" sz="2400" dirty="0"/>
              <a:t> </a:t>
            </a:r>
            <a:r>
              <a:rPr lang="en-US" sz="2400" dirty="0" smtClean="0"/>
              <a:t>(2017)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30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Sleep and the glymphatic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24" y="1417638"/>
            <a:ext cx="4924219" cy="5122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194" y="3124179"/>
            <a:ext cx="28260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Jeffery Iliff, OHSU</a:t>
            </a:r>
          </a:p>
          <a:p>
            <a:endParaRPr lang="en-US" sz="800" dirty="0"/>
          </a:p>
          <a:p>
            <a:r>
              <a:rPr lang="en-US" sz="2400" dirty="0" smtClean="0"/>
              <a:t>Limited lymphatic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ystem in the brain</a:t>
            </a:r>
          </a:p>
          <a:p>
            <a:endParaRPr lang="en-US" sz="800" dirty="0"/>
          </a:p>
          <a:p>
            <a:r>
              <a:rPr lang="en-US" sz="2400" dirty="0" smtClean="0"/>
              <a:t>How is waste cleared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rom the CNS?</a:t>
            </a:r>
          </a:p>
          <a:p>
            <a:endParaRPr lang="en-US" sz="800" dirty="0"/>
          </a:p>
          <a:p>
            <a:r>
              <a:rPr lang="en-US" sz="2400" i="1" dirty="0" smtClean="0"/>
              <a:t>Lack of sleep, lack of</a:t>
            </a:r>
          </a:p>
          <a:p>
            <a:r>
              <a:rPr lang="en-US" sz="2400" i="1" dirty="0"/>
              <a:t>c</a:t>
            </a:r>
            <a:r>
              <a:rPr lang="en-US" sz="2400" i="1" dirty="0" smtClean="0"/>
              <a:t>learance, increased</a:t>
            </a:r>
          </a:p>
          <a:p>
            <a:r>
              <a:rPr lang="en-US" sz="2400" i="1" dirty="0"/>
              <a:t>r</a:t>
            </a:r>
            <a:r>
              <a:rPr lang="en-US" sz="2400" i="1" dirty="0" smtClean="0"/>
              <a:t>isk of disease?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58" y="1417638"/>
            <a:ext cx="2275388" cy="1706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6809" y="2754847"/>
            <a:ext cx="1321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Lymph (red)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7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31"/>
          </a:xfrm>
        </p:spPr>
        <p:txBody>
          <a:bodyPr>
            <a:normAutofit/>
          </a:bodyPr>
          <a:lstStyle/>
          <a:p>
            <a:r>
              <a:rPr lang="en-US" dirty="0" smtClean="0"/>
              <a:t>Lack of sleep makes you negative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5869"/>
            <a:ext cx="5072299" cy="3709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8476" y="1104760"/>
            <a:ext cx="2847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Yoo</a:t>
            </a:r>
            <a:r>
              <a:rPr lang="en-US" sz="2000" dirty="0" smtClean="0"/>
              <a:t> et al (2007), </a:t>
            </a:r>
            <a:r>
              <a:rPr lang="en-US" sz="2000" dirty="0" err="1" smtClean="0"/>
              <a:t>Curr</a:t>
            </a:r>
            <a:r>
              <a:rPr lang="en-US" sz="2000" dirty="0" smtClean="0"/>
              <a:t> </a:t>
            </a:r>
            <a:r>
              <a:rPr lang="en-US" sz="2000" dirty="0" err="1" smtClean="0"/>
              <a:t>Biol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48476" y="1625896"/>
            <a:ext cx="29383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Sleep deprived subjects </a:t>
            </a:r>
          </a:p>
          <a:p>
            <a:r>
              <a:rPr lang="en-US" sz="2000" dirty="0" smtClean="0"/>
              <a:t>selectively </a:t>
            </a:r>
            <a:r>
              <a:rPr lang="en-US" sz="2000" dirty="0"/>
              <a:t>better able to </a:t>
            </a:r>
            <a:endParaRPr lang="en-US" sz="2000" dirty="0" smtClean="0"/>
          </a:p>
          <a:p>
            <a:r>
              <a:rPr lang="en-US" sz="2000" dirty="0" smtClean="0"/>
              <a:t>recall </a:t>
            </a:r>
            <a:r>
              <a:rPr lang="en-US" sz="2000" dirty="0"/>
              <a:t>negative words </a:t>
            </a:r>
            <a:r>
              <a:rPr lang="en-US" sz="2000" dirty="0" smtClean="0"/>
              <a:t>than</a:t>
            </a:r>
          </a:p>
          <a:p>
            <a:r>
              <a:rPr lang="en-US" sz="2000" dirty="0" smtClean="0"/>
              <a:t>neutral </a:t>
            </a:r>
            <a:r>
              <a:rPr lang="en-US" sz="2000" dirty="0"/>
              <a:t>or positive words </a:t>
            </a:r>
            <a:endParaRPr lang="en-US" sz="2000" dirty="0" smtClean="0"/>
          </a:p>
          <a:p>
            <a:r>
              <a:rPr lang="en-US" sz="2000" dirty="0" smtClean="0"/>
              <a:t>they’d </a:t>
            </a:r>
            <a:r>
              <a:rPr lang="en-US" sz="2000" dirty="0"/>
              <a:t>studied earlier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19619"/>
            <a:ext cx="699504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ALSO:  greater </a:t>
            </a:r>
            <a:r>
              <a:rPr lang="en-US" sz="2000" dirty="0"/>
              <a:t>amygdala response to </a:t>
            </a:r>
            <a:r>
              <a:rPr lang="en-US" sz="2000" dirty="0" smtClean="0"/>
              <a:t>negative </a:t>
            </a:r>
          </a:p>
          <a:p>
            <a:r>
              <a:rPr lang="en-US" sz="2000" dirty="0" smtClean="0"/>
              <a:t>words </a:t>
            </a:r>
            <a:r>
              <a:rPr lang="en-US" sz="2000" dirty="0"/>
              <a:t>than their more alert </a:t>
            </a:r>
            <a:r>
              <a:rPr lang="en-US" sz="2000" dirty="0" smtClean="0"/>
              <a:t>subjects;  and less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unctional connectivity with medial OFC</a:t>
            </a:r>
            <a:r>
              <a:rPr lang="is-IS" sz="2000" dirty="0" smtClean="0"/>
              <a:t>…</a:t>
            </a:r>
          </a:p>
          <a:p>
            <a:endParaRPr lang="is-IS" sz="800" dirty="0"/>
          </a:p>
          <a:p>
            <a:r>
              <a:rPr lang="en-US" sz="2000" dirty="0" smtClean="0"/>
              <a:t>PREFRONTAL – AMYGDALA DISCONNECT: 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tronger negative emotional response, and less inhibitory control</a:t>
            </a:r>
            <a:endParaRPr lang="en-US" sz="2000" dirty="0"/>
          </a:p>
        </p:txBody>
      </p:sp>
      <p:pic>
        <p:nvPicPr>
          <p:cNvPr id="9" name="Picture 8" descr="FullSizeRe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76" y="3438391"/>
            <a:ext cx="3123742" cy="27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72" y="2730658"/>
            <a:ext cx="5356626" cy="36737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4849"/>
          </a:xfrm>
        </p:spPr>
        <p:txBody>
          <a:bodyPr/>
          <a:lstStyle/>
          <a:p>
            <a:r>
              <a:rPr lang="en-US" dirty="0" smtClean="0"/>
              <a:t>Lack of sleep impairs memory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537" y="1160999"/>
            <a:ext cx="7609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Sleep enhances procedural </a:t>
            </a:r>
            <a:r>
              <a:rPr lang="en-US" sz="2400" b="1" dirty="0" smtClean="0"/>
              <a:t>memories</a:t>
            </a:r>
            <a:r>
              <a:rPr lang="en-US" sz="2400" dirty="0" smtClean="0"/>
              <a:t> 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Subjects </a:t>
            </a:r>
            <a:r>
              <a:rPr lang="en-US" sz="2400" dirty="0"/>
              <a:t>trained on a </a:t>
            </a:r>
            <a:r>
              <a:rPr lang="en-US" sz="2400" b="1" dirty="0"/>
              <a:t>sequential finger tapping task</a:t>
            </a:r>
            <a:r>
              <a:rPr lang="en-US" sz="2400" dirty="0"/>
              <a:t> </a:t>
            </a:r>
            <a:r>
              <a:rPr lang="en-US" sz="2400" dirty="0" smtClean="0"/>
              <a:t>did </a:t>
            </a:r>
          </a:p>
          <a:p>
            <a:r>
              <a:rPr lang="en-US" sz="2400" dirty="0" smtClean="0"/>
              <a:t>better </a:t>
            </a:r>
            <a:r>
              <a:rPr lang="en-US" sz="2400" dirty="0"/>
              <a:t>if allowed to sleep after training, instead of </a:t>
            </a:r>
            <a:r>
              <a:rPr lang="en-US" sz="2400" dirty="0" smtClean="0"/>
              <a:t>spending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same amount of post-training time awake…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24" y="2730657"/>
            <a:ext cx="4898389" cy="3673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389552" y="4293394"/>
            <a:ext cx="287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Walker et al (Neuron (2002))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9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482</Words>
  <Application>Microsoft Macintosh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Memory and the Brain</vt:lpstr>
      <vt:lpstr>What is memory?</vt:lpstr>
      <vt:lpstr>You remember events</vt:lpstr>
      <vt:lpstr>You remember skills...   And music also moves you…</vt:lpstr>
      <vt:lpstr>SLEEP</vt:lpstr>
      <vt:lpstr>SLEEP:  Changes in REM</vt:lpstr>
      <vt:lpstr>Sleep and the glymphatic system</vt:lpstr>
      <vt:lpstr>Lack of sleep makes you negative</vt:lpstr>
      <vt:lpstr>Lack of sleep impairs memory</vt:lpstr>
      <vt:lpstr>Sleep:  get “gist,” drop details</vt:lpstr>
      <vt:lpstr>Sleep improves insight</vt:lpstr>
      <vt:lpstr>Sleep and  schizophrenia</vt:lpstr>
      <vt:lpstr>Better sleep = better memory</vt:lpstr>
      <vt:lpstr>Patient H.M.</vt:lpstr>
      <vt:lpstr>Alzheimer’s disease</vt:lpstr>
      <vt:lpstr>Henry</vt:lpstr>
    </vt:vector>
  </TitlesOfParts>
  <Company>The Bill, Bob, Dominic, Jack &amp; Ingmar Show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and the Brain</dc:title>
  <dc:creator>William Griesar</dc:creator>
  <cp:lastModifiedBy>William Griesar</cp:lastModifiedBy>
  <cp:revision>9</cp:revision>
  <dcterms:created xsi:type="dcterms:W3CDTF">2015-09-01T18:42:11Z</dcterms:created>
  <dcterms:modified xsi:type="dcterms:W3CDTF">2018-01-12T00:57:45Z</dcterms:modified>
</cp:coreProperties>
</file>