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321" r:id="rId2"/>
    <p:sldId id="360" r:id="rId3"/>
    <p:sldId id="359" r:id="rId4"/>
    <p:sldId id="361" r:id="rId5"/>
    <p:sldId id="354" r:id="rId6"/>
    <p:sldId id="356" r:id="rId7"/>
    <p:sldId id="357" r:id="rId8"/>
    <p:sldId id="358" r:id="rId9"/>
    <p:sldId id="362" r:id="rId10"/>
    <p:sldId id="363" r:id="rId11"/>
    <p:sldId id="364" r:id="rId12"/>
    <p:sldId id="365" r:id="rId13"/>
    <p:sldId id="322" r:id="rId14"/>
    <p:sldId id="36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31"/>
    <a:srgbClr val="0070FF"/>
    <a:srgbClr val="5E6A71"/>
    <a:srgbClr val="981E32"/>
    <a:srgbClr val="AA3041"/>
    <a:srgbClr val="32251F"/>
    <a:srgbClr val="181515"/>
    <a:srgbClr val="583E2F"/>
    <a:srgbClr val="00E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 autoAdjust="0"/>
    <p:restoredTop sz="90689"/>
  </p:normalViewPr>
  <p:slideViewPr>
    <p:cSldViewPr snapToGrid="0" snapToObjects="1">
      <p:cViewPr>
        <p:scale>
          <a:sx n="93" d="100"/>
          <a:sy n="93" d="100"/>
        </p:scale>
        <p:origin x="2760" y="496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6321C-DB78-DE48-97B0-CD09BDAB7AD6}" type="datetimeFigureOut">
              <a:rPr lang="en-US" smtClean="0"/>
              <a:t>2/12/17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A0413-3F5B-AC4E-A6E9-6BD202032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6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E5E9-A32C-6C45-A426-E53C444BD6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0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149262-6607-194E-8C8D-0B4155F78069}" type="slidenum">
              <a:rPr kumimoji="1" lang="en-US" altLang="ja-JP" sz="1200"/>
              <a:pPr eaLnBrk="1" hangingPunct="1"/>
              <a:t>10</a:t>
            </a:fld>
            <a:endParaRPr kumimoji="1" lang="en-US" altLang="ja-JP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80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149262-6607-194E-8C8D-0B4155F78069}" type="slidenum">
              <a:rPr kumimoji="1" lang="en-US" altLang="ja-JP" sz="1200"/>
              <a:pPr eaLnBrk="1" hangingPunct="1"/>
              <a:t>11</a:t>
            </a:fld>
            <a:endParaRPr kumimoji="1" lang="en-US" altLang="ja-JP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956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149262-6607-194E-8C8D-0B4155F78069}" type="slidenum">
              <a:rPr kumimoji="1" lang="en-US" altLang="ja-JP" sz="1200"/>
              <a:pPr eaLnBrk="1" hangingPunct="1"/>
              <a:t>12</a:t>
            </a:fld>
            <a:endParaRPr kumimoji="1" lang="en-US" altLang="ja-JP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Calibri" charset="0"/>
                <a:ea typeface="ＭＳ Ｐ明朝" charset="0"/>
                <a:cs typeface="ＭＳ Ｐ明朝" charset="0"/>
              </a:rPr>
              <a:t>=</a:t>
            </a:r>
            <a:endParaRPr lang="en-US" baseline="0" dirty="0" smtClean="0">
              <a:latin typeface="Calibri" charset="0"/>
              <a:ea typeface="ＭＳ Ｐ明朝" charset="0"/>
              <a:cs typeface="ＭＳ Ｐ明朝" charset="0"/>
            </a:endParaRPr>
          </a:p>
          <a:p>
            <a:pPr eaLnBrk="1" hangingPunct="1"/>
            <a:endParaRPr lang="en-US" baseline="0" dirty="0" smtClean="0">
              <a:latin typeface="Calibri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429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149262-6607-194E-8C8D-0B4155F78069}" type="slidenum">
              <a:rPr kumimoji="1" lang="en-US" altLang="ja-JP" sz="1200"/>
              <a:pPr eaLnBrk="1" hangingPunct="1"/>
              <a:t>13</a:t>
            </a:fld>
            <a:endParaRPr kumimoji="1" lang="en-US" altLang="ja-JP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235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149262-6607-194E-8C8D-0B4155F78069}" type="slidenum">
              <a:rPr kumimoji="1" lang="en-US" altLang="ja-JP" sz="1200"/>
              <a:pPr eaLnBrk="1" hangingPunct="1"/>
              <a:t>2</a:t>
            </a:fld>
            <a:endParaRPr kumimoji="1" lang="en-US" altLang="ja-JP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886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149262-6607-194E-8C8D-0B4155F78069}" type="slidenum">
              <a:rPr kumimoji="1" lang="en-US" altLang="ja-JP" sz="1200"/>
              <a:pPr eaLnBrk="1" hangingPunct="1"/>
              <a:t>3</a:t>
            </a:fld>
            <a:endParaRPr kumimoji="1" lang="en-US" altLang="ja-JP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Calibri" charset="0"/>
                <a:ea typeface="ＭＳ Ｐ明朝" charset="0"/>
                <a:cs typeface="ＭＳ Ｐ明朝" charset="0"/>
              </a:rPr>
              <a:t>Migraine stat</a:t>
            </a:r>
            <a:endParaRPr lang="en-US" dirty="0">
              <a:latin typeface="Calibri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044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149262-6607-194E-8C8D-0B4155F78069}" type="slidenum">
              <a:rPr kumimoji="1" lang="en-US" altLang="ja-JP" sz="1200"/>
              <a:pPr eaLnBrk="1" hangingPunct="1"/>
              <a:t>4</a:t>
            </a:fld>
            <a:endParaRPr kumimoji="1" lang="en-US" altLang="ja-JP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Calibri" charset="0"/>
                <a:ea typeface="ＭＳ Ｐ明朝" charset="0"/>
                <a:cs typeface="ＭＳ Ｐ明朝" charset="0"/>
              </a:rPr>
              <a:t>Evidence that pain results from activation</a:t>
            </a:r>
            <a:r>
              <a:rPr lang="en-US" baseline="0" dirty="0" smtClean="0">
                <a:latin typeface="Calibri" charset="0"/>
                <a:ea typeface="ＭＳ Ｐ明朝" charset="0"/>
                <a:cs typeface="ＭＳ Ｐ明朝" charset="0"/>
              </a:rPr>
              <a:t> of dural afferents in humans?</a:t>
            </a:r>
            <a:endParaRPr lang="en-US" dirty="0">
              <a:latin typeface="Calibri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70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149262-6607-194E-8C8D-0B4155F78069}" type="slidenum">
              <a:rPr kumimoji="1" lang="en-US" altLang="ja-JP" sz="1200"/>
              <a:pPr eaLnBrk="1" hangingPunct="1"/>
              <a:t>5</a:t>
            </a:fld>
            <a:endParaRPr kumimoji="1" lang="en-US" altLang="ja-JP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149262-6607-194E-8C8D-0B4155F78069}" type="slidenum">
              <a:rPr kumimoji="1" lang="en-US" altLang="ja-JP" sz="1200"/>
              <a:pPr eaLnBrk="1" hangingPunct="1"/>
              <a:t>6</a:t>
            </a:fld>
            <a:endParaRPr kumimoji="1" lang="en-US" altLang="ja-JP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37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149262-6607-194E-8C8D-0B4155F78069}" type="slidenum">
              <a:rPr kumimoji="1" lang="en-US" altLang="ja-JP" sz="1200"/>
              <a:pPr eaLnBrk="1" hangingPunct="1"/>
              <a:t>7</a:t>
            </a:fld>
            <a:endParaRPr kumimoji="1" lang="en-US" altLang="ja-JP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22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149262-6607-194E-8C8D-0B4155F78069}" type="slidenum">
              <a:rPr kumimoji="1" lang="en-US" altLang="ja-JP" sz="1200"/>
              <a:pPr eaLnBrk="1" hangingPunct="1"/>
              <a:t>8</a:t>
            </a:fld>
            <a:endParaRPr kumimoji="1" lang="en-US" altLang="ja-JP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Calibri" charset="0"/>
                <a:ea typeface="ＭＳ Ｐ明朝" charset="0"/>
                <a:cs typeface="ＭＳ Ｐ明朝" charset="0"/>
              </a:rPr>
              <a:t>Dr. </a:t>
            </a:r>
            <a:r>
              <a:rPr lang="en-US" dirty="0" err="1" smtClean="0">
                <a:latin typeface="Calibri" charset="0"/>
                <a:ea typeface="ＭＳ Ｐ明朝" charset="0"/>
                <a:cs typeface="ＭＳ Ｐ明朝" charset="0"/>
              </a:rPr>
              <a:t>Clendinning</a:t>
            </a:r>
            <a:r>
              <a:rPr lang="en-US" dirty="0" smtClean="0">
                <a:latin typeface="Calibri" charset="0"/>
                <a:ea typeface="ＭＳ Ｐ明朝" charset="0"/>
                <a:cs typeface="ＭＳ Ｐ明朝" charset="0"/>
              </a:rPr>
              <a:t> in London treat migraine with cannabis in 1840s</a:t>
            </a:r>
          </a:p>
          <a:p>
            <a:pPr eaLnBrk="1" hangingPunct="1"/>
            <a:r>
              <a:rPr lang="en-US" dirty="0" smtClean="0">
                <a:latin typeface="Calibri" charset="0"/>
                <a:ea typeface="ＭＳ Ｐ明朝" charset="0"/>
                <a:cs typeface="ＭＳ Ｐ明朝" charset="0"/>
              </a:rPr>
              <a:t>Dr.</a:t>
            </a:r>
            <a:r>
              <a:rPr lang="en-US" baseline="0" dirty="0" smtClean="0">
                <a:latin typeface="Calibri" charset="0"/>
                <a:ea typeface="ＭＳ Ｐ明朝" charset="0"/>
                <a:cs typeface="ＭＳ Ｐ明朝" charset="0"/>
              </a:rPr>
              <a:t> Greene recommended daily doses of cannabis for migraine in 1872.</a:t>
            </a:r>
          </a:p>
          <a:p>
            <a:pPr eaLnBrk="1" hangingPunct="1"/>
            <a:endParaRPr lang="en-US" baseline="0" dirty="0" smtClean="0">
              <a:latin typeface="Calibri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62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149262-6607-194E-8C8D-0B4155F78069}" type="slidenum">
              <a:rPr kumimoji="1" lang="en-US" altLang="ja-JP" sz="1200"/>
              <a:pPr eaLnBrk="1" hangingPunct="1"/>
              <a:t>9</a:t>
            </a:fld>
            <a:endParaRPr kumimoji="1" lang="en-US" altLang="ja-JP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02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7CA9B-4C63-E442-B5BA-7C73D27B6647}" type="datetimeFigureOut">
              <a:rPr lang="en-US" smtClean="0"/>
              <a:t>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3639-310A-6A41-836F-A33BEC193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41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7CA9B-4C63-E442-B5BA-7C73D27B6647}" type="datetimeFigureOut">
              <a:rPr lang="en-US" smtClean="0"/>
              <a:t>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3639-310A-6A41-836F-A33BEC193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0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7CA9B-4C63-E442-B5BA-7C73D27B6647}" type="datetimeFigureOut">
              <a:rPr lang="en-US" smtClean="0"/>
              <a:t>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3639-310A-6A41-836F-A33BEC193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41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7CA9B-4C63-E442-B5BA-7C73D27B6647}" type="datetimeFigureOut">
              <a:rPr lang="en-US" smtClean="0"/>
              <a:t>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3639-310A-6A41-836F-A33BEC193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7CA9B-4C63-E442-B5BA-7C73D27B6647}" type="datetimeFigureOut">
              <a:rPr lang="en-US" smtClean="0"/>
              <a:t>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3639-310A-6A41-836F-A33BEC193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5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7CA9B-4C63-E442-B5BA-7C73D27B6647}" type="datetimeFigureOut">
              <a:rPr lang="en-US" smtClean="0"/>
              <a:t>2/12/17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3639-310A-6A41-836F-A33BEC193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5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7CA9B-4C63-E442-B5BA-7C73D27B6647}" type="datetimeFigureOut">
              <a:rPr lang="en-US" smtClean="0"/>
              <a:t>2/12/17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3639-310A-6A41-836F-A33BEC193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2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7CA9B-4C63-E442-B5BA-7C73D27B6647}" type="datetimeFigureOut">
              <a:rPr lang="en-US" smtClean="0"/>
              <a:t>2/12/17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3639-310A-6A41-836F-A33BEC193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3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7CA9B-4C63-E442-B5BA-7C73D27B6647}" type="datetimeFigureOut">
              <a:rPr lang="en-US" smtClean="0"/>
              <a:t>2/12/17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3639-310A-6A41-836F-A33BEC193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3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7CA9B-4C63-E442-B5BA-7C73D27B6647}" type="datetimeFigureOut">
              <a:rPr lang="en-US" smtClean="0"/>
              <a:t>2/12/17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3639-310A-6A41-836F-A33BEC193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8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7CA9B-4C63-E442-B5BA-7C73D27B6647}" type="datetimeFigureOut">
              <a:rPr lang="en-US" smtClean="0"/>
              <a:t>2/12/17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3639-310A-6A41-836F-A33BEC193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8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7CA9B-4C63-E442-B5BA-7C73D27B6647}" type="datetimeFigureOut">
              <a:rPr lang="en-US" smtClean="0"/>
              <a:t>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23639-310A-6A41-836F-A33BEC193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2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0.jp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1.jp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6" Type="http://schemas.openxmlformats.org/officeDocument/2006/relationships/image" Target="../media/image14.tif"/><Relationship Id="rId7" Type="http://schemas.openxmlformats.org/officeDocument/2006/relationships/image" Target="../media/image15.emf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8.tif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9.jp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14639"/>
            <a:ext cx="9144000" cy="2141712"/>
          </a:xfrm>
        </p:spPr>
        <p:txBody>
          <a:bodyPr>
            <a:noAutofit/>
          </a:bodyPr>
          <a:lstStyle/>
          <a:p>
            <a:r>
              <a:rPr lang="en-US" sz="4400" b="1" i="1" u="sng" dirty="0" smtClean="0">
                <a:solidFill>
                  <a:srgbClr val="981E32"/>
                </a:solidFill>
                <a:latin typeface="Arial" charset="0"/>
                <a:ea typeface="Arial" charset="0"/>
                <a:cs typeface="Arial" charset="0"/>
              </a:rPr>
              <a:t>Migraine and </a:t>
            </a:r>
            <a:r>
              <a:rPr lang="en-US" sz="4400" b="1" i="1" u="sng" dirty="0" smtClean="0">
                <a:solidFill>
                  <a:srgbClr val="007231"/>
                </a:solidFill>
                <a:latin typeface="Arial" charset="0"/>
                <a:ea typeface="Arial" charset="0"/>
                <a:cs typeface="Arial" charset="0"/>
              </a:rPr>
              <a:t>Mary Jane</a:t>
            </a:r>
            <a:r>
              <a:rPr lang="en-US" sz="4400" b="1" u="sng" dirty="0" smtClean="0">
                <a:solidFill>
                  <a:srgbClr val="981E3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4400" b="1" dirty="0" smtClean="0">
                <a:solidFill>
                  <a:srgbClr val="981E32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4400" b="1" dirty="0" smtClean="0">
                <a:solidFill>
                  <a:srgbClr val="981E3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400" b="1" dirty="0" smtClean="0">
                <a:solidFill>
                  <a:srgbClr val="981E32"/>
                </a:solidFill>
                <a:latin typeface="Arial" charset="0"/>
                <a:ea typeface="Arial" charset="0"/>
                <a:cs typeface="Arial" charset="0"/>
              </a:rPr>
              <a:t>Results from research</a:t>
            </a:r>
            <a:endParaRPr lang="en-US" sz="3550" dirty="0">
              <a:solidFill>
                <a:srgbClr val="981E3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9586" y="3726209"/>
            <a:ext cx="6905627" cy="1752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E6A71"/>
                </a:solidFill>
                <a:latin typeface="Arial" charset="0"/>
                <a:ea typeface="Arial" charset="0"/>
                <a:cs typeface="Arial" charset="0"/>
              </a:rPr>
              <a:t>Ram Kandasamy</a:t>
            </a:r>
          </a:p>
          <a:p>
            <a:r>
              <a:rPr lang="en-US" b="1" dirty="0" smtClean="0">
                <a:solidFill>
                  <a:srgbClr val="5E6A71"/>
                </a:solidFill>
                <a:latin typeface="Arial" charset="0"/>
                <a:ea typeface="Arial" charset="0"/>
                <a:cs typeface="Arial" charset="0"/>
              </a:rPr>
              <a:t>Integrative Physiology and Neuroscience</a:t>
            </a:r>
            <a:endParaRPr lang="en-US" b="1" dirty="0">
              <a:solidFill>
                <a:srgbClr val="5E6A7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99" y="4637561"/>
            <a:ext cx="5791200" cy="56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27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39777" y="925879"/>
            <a:ext cx="105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ASIC3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3194" y="93778"/>
            <a:ext cx="109264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Arial"/>
                <a:cs typeface="Arial"/>
              </a:rPr>
              <a:t>THC </a:t>
            </a:r>
            <a:r>
              <a:rPr lang="en-US" sz="2600" smtClean="0">
                <a:latin typeface="Arial"/>
                <a:cs typeface="Arial"/>
              </a:rPr>
              <a:t>prevents migraine pain via the CB1 receptor</a:t>
            </a:r>
            <a:endParaRPr lang="en-US" sz="2600" dirty="0">
              <a:latin typeface="Arial"/>
              <a:cs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8600" y="738411"/>
            <a:ext cx="8612286" cy="49613"/>
            <a:chOff x="228600" y="738411"/>
            <a:chExt cx="8612286" cy="49613"/>
          </a:xfrm>
        </p:grpSpPr>
        <p:sp>
          <p:nvSpPr>
            <p:cNvPr id="13" name="Line 2"/>
            <p:cNvSpPr>
              <a:spLocks noChangeShapeType="1"/>
            </p:cNvSpPr>
            <p:nvPr/>
          </p:nvSpPr>
          <p:spPr bwMode="auto">
            <a:xfrm>
              <a:off x="228600" y="788024"/>
              <a:ext cx="8610600" cy="0"/>
            </a:xfrm>
            <a:prstGeom prst="line">
              <a:avLst/>
            </a:prstGeom>
            <a:noFill/>
            <a:ln w="57150">
              <a:solidFill>
                <a:srgbClr val="5E6A7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"/>
            <p:cNvSpPr>
              <a:spLocks noChangeShapeType="1"/>
            </p:cNvSpPr>
            <p:nvPr/>
          </p:nvSpPr>
          <p:spPr bwMode="auto">
            <a:xfrm>
              <a:off x="230286" y="738411"/>
              <a:ext cx="8610600" cy="0"/>
            </a:xfrm>
            <a:prstGeom prst="line">
              <a:avLst/>
            </a:prstGeom>
            <a:noFill/>
            <a:ln w="57150">
              <a:solidFill>
                <a:srgbClr val="981E3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7" y="837637"/>
            <a:ext cx="4343796" cy="5956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891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44"/>
    </mc:Choice>
    <mc:Fallback xmlns="">
      <p:transition spd="slow" advTm="6204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39777" y="925879"/>
            <a:ext cx="105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ASIC3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3849" y="87676"/>
            <a:ext cx="109264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Arial"/>
                <a:cs typeface="Arial"/>
              </a:rPr>
              <a:t>THC does not abort migraine pain</a:t>
            </a:r>
            <a:endParaRPr lang="en-US" sz="2600" dirty="0">
              <a:latin typeface="Arial"/>
              <a:cs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8600" y="738411"/>
            <a:ext cx="8612286" cy="49613"/>
            <a:chOff x="228600" y="738411"/>
            <a:chExt cx="8612286" cy="49613"/>
          </a:xfrm>
        </p:grpSpPr>
        <p:sp>
          <p:nvSpPr>
            <p:cNvPr id="13" name="Line 2"/>
            <p:cNvSpPr>
              <a:spLocks noChangeShapeType="1"/>
            </p:cNvSpPr>
            <p:nvPr/>
          </p:nvSpPr>
          <p:spPr bwMode="auto">
            <a:xfrm>
              <a:off x="228600" y="788024"/>
              <a:ext cx="8610600" cy="0"/>
            </a:xfrm>
            <a:prstGeom prst="line">
              <a:avLst/>
            </a:prstGeom>
            <a:noFill/>
            <a:ln w="57150">
              <a:solidFill>
                <a:srgbClr val="5E6A7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"/>
            <p:cNvSpPr>
              <a:spLocks noChangeShapeType="1"/>
            </p:cNvSpPr>
            <p:nvPr/>
          </p:nvSpPr>
          <p:spPr bwMode="auto">
            <a:xfrm>
              <a:off x="230286" y="738411"/>
              <a:ext cx="8610600" cy="0"/>
            </a:xfrm>
            <a:prstGeom prst="line">
              <a:avLst/>
            </a:prstGeom>
            <a:noFill/>
            <a:ln w="57150">
              <a:solidFill>
                <a:srgbClr val="981E3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91" y="842607"/>
            <a:ext cx="4464627" cy="60153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31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44"/>
    </mc:Choice>
    <mc:Fallback xmlns="">
      <p:transition spd="slow" advTm="6204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39777" y="925879"/>
            <a:ext cx="105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ASIC3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162" y="103383"/>
            <a:ext cx="109264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Arial"/>
                <a:cs typeface="Arial"/>
              </a:rPr>
              <a:t>THC reverses migraine pain depending on time and dose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156710"/>
            <a:ext cx="8948266" cy="482845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Anecdotal evidence suggests marijuana can abort and prevent migraine attacks.</a:t>
            </a:r>
            <a:endParaRPr lang="en-US" sz="2200" dirty="0" smtClean="0">
              <a:latin typeface="Arial"/>
              <a:cs typeface="Arial"/>
            </a:endParaRPr>
          </a:p>
          <a:p>
            <a:pPr marL="285750" indent="-285750">
              <a:buFont typeface="Arial" charset="0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Preclinical evidence suggests that THC reverses migraine pain depending on dose and time administered.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Future research: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Investigate endogenous cannabinoids </a:t>
            </a:r>
          </a:p>
          <a:p>
            <a:pPr marL="742950" lvl="1" indent="-285750">
              <a:buFont typeface="Arial" charset="0"/>
              <a:buChar char="•"/>
            </a:pPr>
            <a:endParaRPr lang="en-US" sz="2200" dirty="0" smtClean="0">
              <a:latin typeface="Arial"/>
              <a:cs typeface="Arial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Explore the CB1 receptor as a therapeutic target</a:t>
            </a:r>
          </a:p>
          <a:p>
            <a:pPr marL="742950" lvl="1" indent="-285750">
              <a:buFont typeface="Arial" charset="0"/>
              <a:buChar char="•"/>
            </a:pPr>
            <a:endParaRPr lang="en-US" sz="2200" dirty="0" smtClean="0">
              <a:latin typeface="Arial"/>
              <a:cs typeface="Arial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Determine whether </a:t>
            </a:r>
            <a:r>
              <a:rPr lang="en-US" sz="2200" dirty="0" err="1" smtClean="0">
                <a:latin typeface="Arial"/>
                <a:cs typeface="Arial"/>
              </a:rPr>
              <a:t>psychoactivity</a:t>
            </a:r>
            <a:r>
              <a:rPr lang="en-US" sz="2200" dirty="0" smtClean="0">
                <a:latin typeface="Arial"/>
                <a:cs typeface="Arial"/>
              </a:rPr>
              <a:t> of </a:t>
            </a:r>
            <a:r>
              <a:rPr lang="en-US" sz="2200" i="1" dirty="0" smtClean="0">
                <a:latin typeface="Arial"/>
                <a:cs typeface="Arial"/>
              </a:rPr>
              <a:t>Cannabis</a:t>
            </a:r>
            <a:r>
              <a:rPr lang="en-US" sz="2200" dirty="0" smtClean="0">
                <a:latin typeface="Arial"/>
                <a:cs typeface="Arial"/>
              </a:rPr>
              <a:t> can be limited</a:t>
            </a: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 charset="0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1200150" lvl="2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228600" y="738411"/>
            <a:ext cx="8612286" cy="49613"/>
            <a:chOff x="228600" y="738411"/>
            <a:chExt cx="8612286" cy="49613"/>
          </a:xfrm>
        </p:grpSpPr>
        <p:sp>
          <p:nvSpPr>
            <p:cNvPr id="15" name="Line 2"/>
            <p:cNvSpPr>
              <a:spLocks noChangeShapeType="1"/>
            </p:cNvSpPr>
            <p:nvPr/>
          </p:nvSpPr>
          <p:spPr bwMode="auto">
            <a:xfrm>
              <a:off x="228600" y="788024"/>
              <a:ext cx="8610600" cy="0"/>
            </a:xfrm>
            <a:prstGeom prst="line">
              <a:avLst/>
            </a:prstGeom>
            <a:noFill/>
            <a:ln w="57150">
              <a:solidFill>
                <a:srgbClr val="5E6A7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"/>
            <p:cNvSpPr>
              <a:spLocks noChangeShapeType="1"/>
            </p:cNvSpPr>
            <p:nvPr/>
          </p:nvSpPr>
          <p:spPr bwMode="auto">
            <a:xfrm>
              <a:off x="230286" y="738411"/>
              <a:ext cx="8610600" cy="0"/>
            </a:xfrm>
            <a:prstGeom prst="line">
              <a:avLst/>
            </a:prstGeom>
            <a:noFill/>
            <a:ln w="57150">
              <a:solidFill>
                <a:srgbClr val="981E3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677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44"/>
    </mc:Choice>
    <mc:Fallback xmlns="">
      <p:transition spd="slow" advTm="6204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1432" y="189050"/>
            <a:ext cx="7816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Acknowledgments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90909"/>
            <a:ext cx="9144000" cy="26670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78350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 smtClean="0">
                <a:latin typeface="Arial" charset="0"/>
                <a:ea typeface="Arial" charset="0"/>
                <a:cs typeface="Arial" charset="0"/>
              </a:rPr>
              <a:t>Morgan Lab (WSU Vancouver):</a:t>
            </a:r>
            <a:endParaRPr lang="en-US" sz="2000" b="1" u="sng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Blip>
                <a:blip r:embed="rId5"/>
              </a:buBlip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Dr. Michael M. Morgan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Blip>
                <a:blip r:embed="rId5"/>
              </a:buBlip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Shauna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Taff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Blip>
                <a:blip r:embed="rId5"/>
              </a:buBlip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Jonas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Calsbeek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Blip>
                <a:blip r:embed="rId5"/>
              </a:buBlip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Andrea Lee</a:t>
            </a:r>
          </a:p>
          <a:p>
            <a:pPr marL="342900" indent="-342900">
              <a:buBlip>
                <a:blip r:embed="rId5"/>
              </a:buBlip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Cole Dawson</a:t>
            </a:r>
          </a:p>
          <a:p>
            <a:pPr marL="342900" indent="-342900">
              <a:buBlip>
                <a:blip r:embed="rId5"/>
              </a:buBlip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Tammy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Hilgendorf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Blip>
                <a:blip r:embed="rId5"/>
              </a:buBlip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Ellie Furth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97904" y="5790414"/>
            <a:ext cx="941873" cy="34522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29FF1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1432" y="2286019"/>
            <a:ext cx="595121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600" i="1" u="sng" dirty="0" smtClean="0">
                <a:solidFill>
                  <a:srgbClr val="007231"/>
                </a:solidFill>
                <a:latin typeface="Arial" charset="0"/>
                <a:ea typeface="Arial" charset="0"/>
                <a:cs typeface="Arial" charset="0"/>
              </a:rPr>
              <a:t>Funding:</a:t>
            </a:r>
          </a:p>
          <a:p>
            <a:pPr marL="742950" lvl="1" indent="-285750">
              <a:buFont typeface=".AppleSystemUIFont" charset="-120"/>
              <a:buChar char="$"/>
            </a:pPr>
            <a:r>
              <a:rPr lang="en-US" sz="1600" dirty="0" smtClean="0">
                <a:solidFill>
                  <a:srgbClr val="007231"/>
                </a:solidFill>
                <a:latin typeface="Arial" charset="0"/>
                <a:ea typeface="Arial" charset="0"/>
                <a:cs typeface="Arial" charset="0"/>
              </a:rPr>
              <a:t>State of Washington Initiative Measure No. 171 (RK)</a:t>
            </a:r>
          </a:p>
          <a:p>
            <a:pPr marL="742950" lvl="1" indent="-285750">
              <a:buFont typeface=".AppleSystemUIFont" charset="-120"/>
              <a:buChar char="$"/>
            </a:pPr>
            <a:r>
              <a:rPr lang="en-US" sz="1600" dirty="0" smtClean="0">
                <a:solidFill>
                  <a:srgbClr val="007231"/>
                </a:solidFill>
                <a:latin typeface="Arial" charset="0"/>
                <a:ea typeface="Arial" charset="0"/>
                <a:cs typeface="Arial" charset="0"/>
              </a:rPr>
              <a:t>State of Washington Initiative Measure No. 502 (MMM)</a:t>
            </a:r>
          </a:p>
          <a:p>
            <a:pPr marL="742950" lvl="1" indent="-285750">
              <a:buFont typeface=".AppleSystemUIFont" charset="-120"/>
              <a:buChar char="$"/>
            </a:pPr>
            <a:r>
              <a:rPr lang="en-US" sz="1600" dirty="0" smtClean="0">
                <a:solidFill>
                  <a:srgbClr val="007231"/>
                </a:solidFill>
                <a:latin typeface="Arial" charset="0"/>
                <a:ea typeface="Arial" charset="0"/>
                <a:cs typeface="Arial" charset="0"/>
              </a:rPr>
              <a:t>NIH DA027625 (MMM); NIH NS095097 (MMM)</a:t>
            </a:r>
          </a:p>
          <a:p>
            <a:endParaRPr lang="en-US" sz="1400" dirty="0">
              <a:solidFill>
                <a:srgbClr val="00723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91734" y="1016722"/>
            <a:ext cx="4151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Blip>
                <a:blip r:embed="rId6"/>
              </a:buBlip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Department of Integrative Physiology and Neuroscience</a:t>
            </a:r>
          </a:p>
          <a:p>
            <a:pPr marL="171450" indent="-171450" algn="ctr">
              <a:buBlip>
                <a:blip r:embed="rId6"/>
              </a:buBlip>
            </a:pPr>
            <a:endParaRPr lang="en-US" sz="2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 algn="ctr">
              <a:buBlip>
                <a:blip r:embed="rId6"/>
              </a:buBlip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Department of Psychology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01" y="952181"/>
            <a:ext cx="2107716" cy="130206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28600" y="738411"/>
            <a:ext cx="8612286" cy="49613"/>
            <a:chOff x="228600" y="738411"/>
            <a:chExt cx="8612286" cy="49613"/>
          </a:xfrm>
        </p:grpSpPr>
        <p:sp>
          <p:nvSpPr>
            <p:cNvPr id="20" name="Line 2"/>
            <p:cNvSpPr>
              <a:spLocks noChangeShapeType="1"/>
            </p:cNvSpPr>
            <p:nvPr/>
          </p:nvSpPr>
          <p:spPr bwMode="auto">
            <a:xfrm>
              <a:off x="228600" y="788024"/>
              <a:ext cx="8610600" cy="0"/>
            </a:xfrm>
            <a:prstGeom prst="line">
              <a:avLst/>
            </a:prstGeom>
            <a:noFill/>
            <a:ln w="57150">
              <a:solidFill>
                <a:srgbClr val="5E6A7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"/>
            <p:cNvSpPr>
              <a:spLocks noChangeShapeType="1"/>
            </p:cNvSpPr>
            <p:nvPr/>
          </p:nvSpPr>
          <p:spPr bwMode="auto">
            <a:xfrm>
              <a:off x="230286" y="738411"/>
              <a:ext cx="8610600" cy="0"/>
            </a:xfrm>
            <a:prstGeom prst="line">
              <a:avLst/>
            </a:prstGeom>
            <a:noFill/>
            <a:ln w="57150">
              <a:solidFill>
                <a:srgbClr val="981E3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25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4"/>
    </mc:Choice>
    <mc:Fallback xmlns="">
      <p:transition spd="slow" advTm="8639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6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39777" y="925879"/>
            <a:ext cx="105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ASIC3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4146" y="184818"/>
            <a:ext cx="7816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Migraine: A complex disorder of </a:t>
            </a:r>
            <a:r>
              <a:rPr lang="en-US" sz="2800" smtClean="0">
                <a:latin typeface="Arial"/>
                <a:cs typeface="Arial"/>
              </a:rPr>
              <a:t>the brain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926" y="2589967"/>
            <a:ext cx="2441694" cy="14773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Trigger Factors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Genetics/Epigenetics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Environment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Hormones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Age/Gender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967" y="1198743"/>
            <a:ext cx="299346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Changes in cortical excitability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8926" y="5571925"/>
            <a:ext cx="3807428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Activation of brainstem/hypothalamus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TNC activation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Central sensitization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21269" y="2894800"/>
            <a:ext cx="4094957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Nociceptive activation/transmission</a:t>
            </a:r>
          </a:p>
          <a:p>
            <a:pPr marL="285750" indent="-285750" algn="ctr">
              <a:buFont typeface="Arial"/>
              <a:buChar char="•"/>
            </a:pPr>
            <a:r>
              <a:rPr lang="en-US" dirty="0" smtClean="0"/>
              <a:t>Activation of peripheral nerve endings in the </a:t>
            </a:r>
            <a:r>
              <a:rPr lang="en-US" dirty="0" err="1" smtClean="0"/>
              <a:t>dura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8151038" y="3186776"/>
            <a:ext cx="925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</a:rPr>
              <a:t>PAIN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477295" y="1743137"/>
            <a:ext cx="0" cy="6880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477295" y="4198503"/>
            <a:ext cx="0" cy="12697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169433" y="3926264"/>
            <a:ext cx="1192761" cy="1580872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477184" y="3459778"/>
            <a:ext cx="673854" cy="15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96356" y="1096807"/>
            <a:ext cx="231454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Cortical Spreading Depression (CSD)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221269" y="1383409"/>
            <a:ext cx="68681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37380" y="1409326"/>
            <a:ext cx="673854" cy="15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270304" y="1226226"/>
            <a:ext cx="820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AURA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39543" y="5306515"/>
            <a:ext cx="3200805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u="sng" dirty="0" smtClean="0"/>
              <a:t>Non-headache features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Photo- and </a:t>
            </a:r>
            <a:r>
              <a:rPr lang="en-US" dirty="0" err="1" smtClean="0"/>
              <a:t>phonophobia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Nausea and vomiting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Weariness and fatigue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Changes in mood/irritability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060483" y="6045179"/>
            <a:ext cx="105821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060483" y="3926264"/>
            <a:ext cx="4090557" cy="164566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141509" y="1796278"/>
            <a:ext cx="12119" cy="9999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88954" y="1683895"/>
            <a:ext cx="2176460" cy="15604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228600" y="738411"/>
            <a:ext cx="8612286" cy="49613"/>
            <a:chOff x="228600" y="738411"/>
            <a:chExt cx="8612286" cy="49613"/>
          </a:xfrm>
        </p:grpSpPr>
        <p:sp>
          <p:nvSpPr>
            <p:cNvPr id="29" name="Line 2"/>
            <p:cNvSpPr>
              <a:spLocks noChangeShapeType="1"/>
            </p:cNvSpPr>
            <p:nvPr/>
          </p:nvSpPr>
          <p:spPr bwMode="auto">
            <a:xfrm>
              <a:off x="228600" y="788024"/>
              <a:ext cx="8610600" cy="0"/>
            </a:xfrm>
            <a:prstGeom prst="line">
              <a:avLst/>
            </a:prstGeom>
            <a:noFill/>
            <a:ln w="57150">
              <a:solidFill>
                <a:srgbClr val="5E6A7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"/>
            <p:cNvSpPr>
              <a:spLocks noChangeShapeType="1"/>
            </p:cNvSpPr>
            <p:nvPr/>
          </p:nvSpPr>
          <p:spPr bwMode="auto">
            <a:xfrm>
              <a:off x="230286" y="738411"/>
              <a:ext cx="8610600" cy="0"/>
            </a:xfrm>
            <a:prstGeom prst="line">
              <a:avLst/>
            </a:prstGeom>
            <a:noFill/>
            <a:ln w="57150">
              <a:solidFill>
                <a:srgbClr val="981E3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"/>
    </mc:Choice>
    <mc:Fallback xmlns="">
      <p:transition spd="slow" advTm="58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39777" y="925879"/>
            <a:ext cx="105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ASIC3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7025" y="167277"/>
            <a:ext cx="7816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Migraine epidemiology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242" y="925879"/>
            <a:ext cx="8482958" cy="305487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rial"/>
                <a:cs typeface="Arial"/>
              </a:rPr>
              <a:t>~36 million migraine patients in the US. One in 4 households has at least 1 migraine sufferer.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6261" y="5940992"/>
            <a:ext cx="9037983" cy="461665"/>
          </a:xfrm>
          <a:prstGeom prst="rect">
            <a:avLst/>
          </a:prstGeom>
          <a:solidFill>
            <a:srgbClr val="800000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Migraine is the most common neurological disorder in the world.</a:t>
            </a: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6242" y="5028762"/>
            <a:ext cx="8482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Migraine affects 14.7% </a:t>
            </a:r>
            <a:r>
              <a:rPr lang="en-US" dirty="0">
                <a:latin typeface="Arial"/>
                <a:cs typeface="Arial"/>
              </a:rPr>
              <a:t>of the world’s population and </a:t>
            </a:r>
            <a:r>
              <a:rPr lang="en-US" dirty="0" smtClean="0">
                <a:latin typeface="Arial"/>
                <a:cs typeface="Arial"/>
              </a:rPr>
              <a:t>is </a:t>
            </a:r>
            <a:r>
              <a:rPr lang="en-US" dirty="0">
                <a:latin typeface="Arial"/>
                <a:cs typeface="Arial"/>
              </a:rPr>
              <a:t>among the most disabling.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081" y="1754539"/>
            <a:ext cx="5051353" cy="305396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8600" y="738411"/>
            <a:ext cx="8612286" cy="49613"/>
            <a:chOff x="228600" y="738411"/>
            <a:chExt cx="8612286" cy="49613"/>
          </a:xfrm>
        </p:grpSpPr>
        <p:sp>
          <p:nvSpPr>
            <p:cNvPr id="13" name="Line 2"/>
            <p:cNvSpPr>
              <a:spLocks noChangeShapeType="1"/>
            </p:cNvSpPr>
            <p:nvPr/>
          </p:nvSpPr>
          <p:spPr bwMode="auto">
            <a:xfrm>
              <a:off x="228600" y="788024"/>
              <a:ext cx="8610600" cy="0"/>
            </a:xfrm>
            <a:prstGeom prst="line">
              <a:avLst/>
            </a:prstGeom>
            <a:noFill/>
            <a:ln w="57150">
              <a:solidFill>
                <a:srgbClr val="5E6A7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"/>
            <p:cNvSpPr>
              <a:spLocks noChangeShapeType="1"/>
            </p:cNvSpPr>
            <p:nvPr/>
          </p:nvSpPr>
          <p:spPr bwMode="auto">
            <a:xfrm>
              <a:off x="230286" y="738411"/>
              <a:ext cx="8610600" cy="0"/>
            </a:xfrm>
            <a:prstGeom prst="line">
              <a:avLst/>
            </a:prstGeom>
            <a:noFill/>
            <a:ln w="57150">
              <a:solidFill>
                <a:srgbClr val="981E3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071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"/>
    </mc:Choice>
    <mc:Fallback xmlns="">
      <p:transition spd="slow" advTm="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39777" y="925879"/>
            <a:ext cx="105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ASIC3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8001" y="189050"/>
            <a:ext cx="7816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What is the source of migraine pain?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0" y="1608371"/>
            <a:ext cx="3582594" cy="4133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73" r="3420"/>
          <a:stretch/>
        </p:blipFill>
        <p:spPr>
          <a:xfrm>
            <a:off x="3670830" y="1503681"/>
            <a:ext cx="5340626" cy="425170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8600" y="738411"/>
            <a:ext cx="8612286" cy="49613"/>
            <a:chOff x="228600" y="738411"/>
            <a:chExt cx="8612286" cy="49613"/>
          </a:xfrm>
        </p:grpSpPr>
        <p:sp>
          <p:nvSpPr>
            <p:cNvPr id="9" name="Line 2"/>
            <p:cNvSpPr>
              <a:spLocks noChangeShapeType="1"/>
            </p:cNvSpPr>
            <p:nvPr/>
          </p:nvSpPr>
          <p:spPr bwMode="auto">
            <a:xfrm>
              <a:off x="228600" y="788024"/>
              <a:ext cx="8610600" cy="0"/>
            </a:xfrm>
            <a:prstGeom prst="line">
              <a:avLst/>
            </a:prstGeom>
            <a:noFill/>
            <a:ln w="57150">
              <a:solidFill>
                <a:srgbClr val="5E6A7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2"/>
            <p:cNvSpPr>
              <a:spLocks noChangeShapeType="1"/>
            </p:cNvSpPr>
            <p:nvPr/>
          </p:nvSpPr>
          <p:spPr bwMode="auto">
            <a:xfrm>
              <a:off x="230286" y="738411"/>
              <a:ext cx="8610600" cy="0"/>
            </a:xfrm>
            <a:prstGeom prst="line">
              <a:avLst/>
            </a:prstGeom>
            <a:noFill/>
            <a:ln w="57150">
              <a:solidFill>
                <a:srgbClr val="981E3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345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39"/>
    </mc:Choice>
    <mc:Fallback xmlns="">
      <p:transition spd="slow" advTm="7573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1444" y="107985"/>
            <a:ext cx="9913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/>
                <a:cs typeface="Arial"/>
              </a:rPr>
              <a:t>Characteristics of migraine</a:t>
            </a:r>
            <a:endParaRPr lang="en-US" sz="2800" dirty="0">
              <a:latin typeface="Arial"/>
              <a:cs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8600" y="738411"/>
            <a:ext cx="8612286" cy="49613"/>
            <a:chOff x="228600" y="738411"/>
            <a:chExt cx="8612286" cy="49613"/>
          </a:xfrm>
        </p:grpSpPr>
        <p:sp>
          <p:nvSpPr>
            <p:cNvPr id="21" name="Line 2"/>
            <p:cNvSpPr>
              <a:spLocks noChangeShapeType="1"/>
            </p:cNvSpPr>
            <p:nvPr/>
          </p:nvSpPr>
          <p:spPr bwMode="auto">
            <a:xfrm>
              <a:off x="228600" y="788024"/>
              <a:ext cx="8610600" cy="0"/>
            </a:xfrm>
            <a:prstGeom prst="line">
              <a:avLst/>
            </a:prstGeom>
            <a:noFill/>
            <a:ln w="57150">
              <a:solidFill>
                <a:srgbClr val="5E6A7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"/>
            <p:cNvSpPr>
              <a:spLocks noChangeShapeType="1"/>
            </p:cNvSpPr>
            <p:nvPr/>
          </p:nvSpPr>
          <p:spPr bwMode="auto">
            <a:xfrm>
              <a:off x="230286" y="738411"/>
              <a:ext cx="8610600" cy="0"/>
            </a:xfrm>
            <a:prstGeom prst="line">
              <a:avLst/>
            </a:prstGeom>
            <a:noFill/>
            <a:ln w="57150">
              <a:solidFill>
                <a:srgbClr val="981E3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323145" y="184150"/>
            <a:ext cx="8342489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/>
          <a:p>
            <a:endParaRPr lang="en-US" i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839777" y="925879"/>
            <a:ext cx="105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ASIC3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2525599"/>
            <a:ext cx="9144000" cy="949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867960" y="48292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1945341" y="30838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5976" y="942373"/>
            <a:ext cx="2962370" cy="278560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u="sng" kern="1200" dirty="0" smtClean="0">
                <a:solidFill>
                  <a:srgbClr val="000090"/>
                </a:solidFill>
                <a:latin typeface="Arial"/>
                <a:cs typeface="Arial"/>
              </a:rPr>
              <a:t>Before an attack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Yawning</a:t>
            </a:r>
            <a:endParaRPr lang="en-US" sz="1800" kern="1200" dirty="0" smtClean="0"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sz="1800" kern="1200" dirty="0" smtClean="0">
                <a:latin typeface="Arial"/>
                <a:cs typeface="Arial"/>
              </a:rPr>
              <a:t>Fatigue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Food cravings</a:t>
            </a:r>
            <a:endParaRPr lang="en-US" sz="1800" kern="1200" dirty="0" smtClean="0"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sz="1800" kern="1200" dirty="0" smtClean="0">
                <a:latin typeface="Arial"/>
                <a:cs typeface="Arial"/>
              </a:rPr>
              <a:t>Drowsiness or depression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800" kern="1200" dirty="0" smtClean="0">
                <a:latin typeface="Arial"/>
                <a:cs typeface="Arial"/>
              </a:rPr>
              <a:t>Irritability or tension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i="1" dirty="0" smtClean="0">
                <a:latin typeface="Arial"/>
                <a:cs typeface="Arial"/>
              </a:rPr>
              <a:t>Occurs 24-48 h before attack</a:t>
            </a:r>
          </a:p>
          <a:p>
            <a:pPr lvl="1"/>
            <a:endParaRPr lang="en-US" sz="1800" i="1" kern="1200" dirty="0">
              <a:latin typeface="Arial"/>
              <a:cs typeface="Arial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804031" y="931949"/>
            <a:ext cx="3391221" cy="278560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u="sng" kern="1200" dirty="0" smtClean="0">
                <a:solidFill>
                  <a:srgbClr val="FF0000"/>
                </a:solidFill>
                <a:latin typeface="Arial"/>
                <a:cs typeface="Arial"/>
              </a:rPr>
              <a:t>During an attack</a:t>
            </a:r>
          </a:p>
          <a:p>
            <a:pPr marL="742950" lvl="1" indent="-285750" defTabSz="801688">
              <a:buFont typeface="Wingdings" charset="2"/>
              <a:buChar char="Ø"/>
            </a:pPr>
            <a:r>
              <a:rPr lang="en-US" dirty="0">
                <a:latin typeface="Arial"/>
                <a:cs typeface="Arial"/>
              </a:rPr>
              <a:t>Nausea, </a:t>
            </a:r>
            <a:r>
              <a:rPr lang="en-US" dirty="0" smtClean="0">
                <a:latin typeface="Arial"/>
                <a:cs typeface="Arial"/>
              </a:rPr>
              <a:t>vomiting</a:t>
            </a:r>
          </a:p>
          <a:p>
            <a:pPr marL="742950" lvl="1" indent="-285750" defTabSz="801688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Sweating </a:t>
            </a:r>
            <a:r>
              <a:rPr lang="en-US" dirty="0">
                <a:latin typeface="Arial"/>
                <a:cs typeface="Arial"/>
              </a:rPr>
              <a:t>or cold hands</a:t>
            </a:r>
          </a:p>
          <a:p>
            <a:pPr marL="742950" lvl="1" indent="-285750" defTabSz="801688">
              <a:buFont typeface="Wingdings" charset="2"/>
              <a:buChar char="Ø"/>
            </a:pPr>
            <a:r>
              <a:rPr lang="en-US" dirty="0">
                <a:latin typeface="Arial"/>
                <a:cs typeface="Arial"/>
              </a:rPr>
              <a:t>Sensitivity to </a:t>
            </a:r>
            <a:r>
              <a:rPr lang="en-US" dirty="0" smtClean="0">
                <a:latin typeface="Arial"/>
                <a:cs typeface="Arial"/>
              </a:rPr>
              <a:t>light and sound </a:t>
            </a:r>
          </a:p>
          <a:p>
            <a:pPr marL="742950" lvl="1" indent="-285750" defTabSz="801688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Scalp tenderness or </a:t>
            </a:r>
            <a:r>
              <a:rPr lang="en-US" dirty="0" err="1" smtClean="0">
                <a:latin typeface="Arial"/>
                <a:cs typeface="Arial"/>
              </a:rPr>
              <a:t>extracephalic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allodynia</a:t>
            </a:r>
            <a:endParaRPr lang="en-US" dirty="0">
              <a:latin typeface="Arial"/>
              <a:cs typeface="Arial"/>
            </a:endParaRPr>
          </a:p>
          <a:p>
            <a:pPr marL="742950" lvl="1" indent="-285750" defTabSz="801688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Throbbing, unilateral pain</a:t>
            </a:r>
          </a:p>
          <a:p>
            <a:pPr marL="742950" lvl="1" indent="-285750" defTabSz="801688">
              <a:buFont typeface="Wingdings" charset="2"/>
              <a:buChar char="Ø"/>
            </a:pPr>
            <a:r>
              <a:rPr lang="en-US" i="1" dirty="0" smtClean="0">
                <a:latin typeface="Arial"/>
                <a:cs typeface="Arial"/>
              </a:rPr>
              <a:t>Can last from 4-72 h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96284" y="960586"/>
            <a:ext cx="3047716" cy="278560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u="sng" kern="1200" dirty="0" smtClean="0">
                <a:solidFill>
                  <a:srgbClr val="008000"/>
                </a:solidFill>
                <a:latin typeface="Arial"/>
                <a:cs typeface="Arial"/>
              </a:rPr>
              <a:t>After an attack</a:t>
            </a:r>
          </a:p>
          <a:p>
            <a:pPr marL="742950" lvl="1" indent="-285750" defTabSz="801688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“</a:t>
            </a:r>
            <a:r>
              <a:rPr lang="en-US" dirty="0" err="1" smtClean="0">
                <a:latin typeface="Arial"/>
                <a:cs typeface="Arial"/>
              </a:rPr>
              <a:t>Hungover</a:t>
            </a:r>
            <a:r>
              <a:rPr lang="en-US" dirty="0" smtClean="0">
                <a:latin typeface="Arial"/>
                <a:cs typeface="Arial"/>
              </a:rPr>
              <a:t>”</a:t>
            </a:r>
          </a:p>
          <a:p>
            <a:pPr marL="742950" lvl="1" indent="-285750" defTabSz="801688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Weakness</a:t>
            </a:r>
            <a:endParaRPr lang="en-US" dirty="0">
              <a:latin typeface="Arial"/>
              <a:cs typeface="Arial"/>
            </a:endParaRPr>
          </a:p>
          <a:p>
            <a:pPr marL="742950" lvl="1" indent="-285750" defTabSz="801688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Tiredness</a:t>
            </a:r>
          </a:p>
          <a:p>
            <a:pPr marL="742950" lvl="1" indent="-285750" defTabSz="801688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Mood changes</a:t>
            </a:r>
          </a:p>
          <a:p>
            <a:pPr marL="742950" lvl="1" indent="-285750" defTabSz="801688">
              <a:buFont typeface="Wingdings" charset="2"/>
              <a:buChar char="Ø"/>
            </a:pPr>
            <a:r>
              <a:rPr lang="en-US" i="1" dirty="0" smtClean="0">
                <a:latin typeface="Arial"/>
                <a:cs typeface="Arial"/>
              </a:rPr>
              <a:t>Can last for hours to days after attack is over</a:t>
            </a:r>
            <a:endParaRPr lang="en-US" i="1" dirty="0">
              <a:latin typeface="Arial"/>
              <a:cs typeface="Arial"/>
            </a:endParaRPr>
          </a:p>
        </p:txBody>
      </p:sp>
      <p:pic>
        <p:nvPicPr>
          <p:cNvPr id="16" name="Picture 15" descr="Phas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77" y="3573783"/>
            <a:ext cx="7176912" cy="32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1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"/>
    </mc:Choice>
    <mc:Fallback xmlns="">
      <p:transition xmlns:p14="http://schemas.microsoft.com/office/powerpoint/2010/main" spd="slow" advTm="58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39777" y="925879"/>
            <a:ext cx="105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ASIC3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598" y="114946"/>
            <a:ext cx="9951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Treatment options for migraine: A therapeutic dead end</a:t>
            </a:r>
            <a:endParaRPr lang="en-US" sz="2800" dirty="0"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239524" y="937883"/>
            <a:ext cx="3811223" cy="4386661"/>
            <a:chOff x="431104" y="971200"/>
            <a:chExt cx="3811223" cy="4386661"/>
          </a:xfrm>
        </p:grpSpPr>
        <p:sp>
          <p:nvSpPr>
            <p:cNvPr id="3" name="TextBox 2"/>
            <p:cNvSpPr txBox="1"/>
            <p:nvPr/>
          </p:nvSpPr>
          <p:spPr>
            <a:xfrm>
              <a:off x="431104" y="971200"/>
              <a:ext cx="21897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 smtClean="0">
                  <a:solidFill>
                    <a:srgbClr val="FF0000"/>
                  </a:solidFill>
                </a:rPr>
                <a:t>Acute Medications</a:t>
              </a:r>
              <a:endParaRPr lang="en-US" sz="2000" b="1" u="sng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9942" y="1387543"/>
              <a:ext cx="3662385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latin typeface="Arial"/>
                  <a:cs typeface="Arial"/>
                </a:rPr>
                <a:t>Tend to work relatively quickly to relieve migraine pain and other symptoms</a:t>
              </a:r>
            </a:p>
            <a:p>
              <a:endParaRPr lang="en-US" dirty="0" smtClean="0">
                <a:latin typeface="Arial"/>
                <a:cs typeface="Arial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latin typeface="Arial"/>
                  <a:cs typeface="Arial"/>
                </a:rPr>
                <a:t>Usually taken during a migraine attack</a:t>
              </a:r>
            </a:p>
            <a:p>
              <a:pPr marL="742950" lvl="1" indent="-285750">
                <a:buSzPct val="80000"/>
                <a:buFont typeface="Wingdings" charset="2"/>
                <a:buChar char="Ø"/>
              </a:pPr>
              <a:r>
                <a:rPr lang="en-US" dirty="0" smtClean="0">
                  <a:latin typeface="Arial"/>
                  <a:cs typeface="Arial"/>
                </a:rPr>
                <a:t>Triptans</a:t>
              </a:r>
            </a:p>
            <a:p>
              <a:pPr marL="742950" lvl="1" indent="-285750">
                <a:buSzPct val="80000"/>
                <a:buFont typeface="Wingdings" charset="2"/>
                <a:buChar char="Ø"/>
              </a:pPr>
              <a:r>
                <a:rPr lang="en-US" dirty="0" smtClean="0">
                  <a:latin typeface="Arial"/>
                  <a:cs typeface="Arial"/>
                </a:rPr>
                <a:t>NSAIDs (Aspirin)</a:t>
              </a:r>
            </a:p>
            <a:p>
              <a:pPr marL="742950" lvl="1" indent="-285750">
                <a:buSzPct val="80000"/>
                <a:buFont typeface="Wingdings" charset="2"/>
                <a:buChar char="Ø"/>
              </a:pPr>
              <a:r>
                <a:rPr lang="en-US" dirty="0" smtClean="0">
                  <a:latin typeface="Arial"/>
                  <a:cs typeface="Arial"/>
                </a:rPr>
                <a:t>Analgesics (Rx and OTC)</a:t>
              </a:r>
            </a:p>
            <a:p>
              <a:pPr marL="742950" lvl="1" indent="-285750">
                <a:buSzPct val="80000"/>
                <a:buFont typeface="Wingdings" charset="2"/>
                <a:buChar char="Ø"/>
              </a:pPr>
              <a:r>
                <a:rPr lang="en-US" dirty="0" smtClean="0">
                  <a:latin typeface="Arial"/>
                  <a:cs typeface="Arial"/>
                </a:rPr>
                <a:t>Ergotamine/DHE</a:t>
              </a:r>
            </a:p>
            <a:p>
              <a:pPr marL="742950" lvl="1" indent="-285750">
                <a:buSzPct val="80000"/>
                <a:buFont typeface="Wingdings" charset="2"/>
                <a:buChar char="Ø"/>
              </a:pPr>
              <a:r>
                <a:rPr lang="en-US" dirty="0" smtClean="0">
                  <a:latin typeface="Arial"/>
                  <a:cs typeface="Arial"/>
                </a:rPr>
                <a:t>Opioids</a:t>
              </a:r>
            </a:p>
            <a:p>
              <a:pPr marL="742950" lvl="1" indent="-285750">
                <a:buSzPct val="80000"/>
                <a:buFont typeface="Wingdings" charset="2"/>
                <a:buChar char="Ø"/>
              </a:pPr>
              <a:r>
                <a:rPr lang="en-US" dirty="0" smtClean="0">
                  <a:latin typeface="Arial"/>
                  <a:cs typeface="Arial"/>
                </a:rPr>
                <a:t>Neuroleptics</a:t>
              </a:r>
            </a:p>
            <a:p>
              <a:pPr marL="742950" lvl="1" indent="-285750">
                <a:buSzPct val="80000"/>
                <a:buFont typeface="Wingdings" charset="2"/>
                <a:buChar char="Ø"/>
              </a:pPr>
              <a:r>
                <a:rPr lang="en-US" dirty="0" smtClean="0">
                  <a:latin typeface="Arial"/>
                  <a:cs typeface="Arial"/>
                </a:rPr>
                <a:t>Corticosteroids</a:t>
              </a:r>
            </a:p>
            <a:p>
              <a:pPr marL="742950" lvl="1" indent="-285750">
                <a:buSzPct val="80000"/>
                <a:buFont typeface="Wingdings" charset="2"/>
                <a:buChar char="Ø"/>
              </a:pPr>
              <a:r>
                <a:rPr lang="en-US" dirty="0" smtClean="0">
                  <a:latin typeface="Arial"/>
                  <a:cs typeface="Arial"/>
                </a:rPr>
                <a:t>Antiemetics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5236" y="937883"/>
            <a:ext cx="3295504" cy="3780185"/>
            <a:chOff x="5659491" y="971200"/>
            <a:chExt cx="3295504" cy="3780185"/>
          </a:xfrm>
        </p:grpSpPr>
        <p:sp>
          <p:nvSpPr>
            <p:cNvPr id="9" name="TextBox 8"/>
            <p:cNvSpPr txBox="1"/>
            <p:nvPr/>
          </p:nvSpPr>
          <p:spPr>
            <a:xfrm>
              <a:off x="5659491" y="971200"/>
              <a:ext cx="29195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 smtClean="0">
                  <a:solidFill>
                    <a:srgbClr val="3366FF"/>
                  </a:solidFill>
                </a:rPr>
                <a:t>Preventative Medications</a:t>
              </a:r>
              <a:endParaRPr lang="en-US" sz="2000" b="1" u="sng" dirty="0">
                <a:solidFill>
                  <a:srgbClr val="3366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53220" y="1335065"/>
              <a:ext cx="3101775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latin typeface="Arial"/>
                  <a:cs typeface="Arial"/>
                </a:rPr>
                <a:t>May prevent or reduce the number of migraine attacks</a:t>
              </a:r>
            </a:p>
            <a:p>
              <a:pPr marL="285750" indent="-285750">
                <a:buFont typeface="Arial"/>
                <a:buChar char="•"/>
              </a:pPr>
              <a:endParaRPr lang="en-US" dirty="0" smtClean="0">
                <a:latin typeface="Arial"/>
                <a:cs typeface="Arial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latin typeface="Arial"/>
                  <a:cs typeface="Arial"/>
                </a:rPr>
                <a:t>Generally taken on a daily basis</a:t>
              </a:r>
            </a:p>
            <a:p>
              <a:pPr marL="742950" lvl="1" indent="-285750">
                <a:buFont typeface="Arial"/>
                <a:buChar char="•"/>
              </a:pPr>
              <a:r>
                <a:rPr lang="en-US" dirty="0" err="1" smtClean="0">
                  <a:latin typeface="Arial"/>
                  <a:cs typeface="Arial"/>
                </a:rPr>
                <a:t>Antiepileptics</a:t>
              </a:r>
              <a:endParaRPr lang="en-US" dirty="0" smtClean="0">
                <a:latin typeface="Arial"/>
                <a:cs typeface="Arial"/>
              </a:endParaRPr>
            </a:p>
            <a:p>
              <a:pPr marL="742950" lvl="1" indent="-285750">
                <a:buFont typeface="Arial"/>
                <a:buChar char="•"/>
              </a:pPr>
              <a:r>
                <a:rPr lang="en-US" dirty="0" smtClean="0">
                  <a:latin typeface="Arial"/>
                  <a:cs typeface="Arial"/>
                </a:rPr>
                <a:t>Beta blockers</a:t>
              </a:r>
            </a:p>
            <a:p>
              <a:pPr marL="742950" lvl="1" indent="-285750">
                <a:buFont typeface="Arial"/>
                <a:buChar char="•"/>
              </a:pPr>
              <a:r>
                <a:rPr lang="en-US" dirty="0" smtClean="0">
                  <a:latin typeface="Arial"/>
                  <a:cs typeface="Arial"/>
                </a:rPr>
                <a:t>Calcium channel blockers</a:t>
              </a:r>
            </a:p>
            <a:p>
              <a:pPr marL="742950" lvl="1" indent="-285750">
                <a:buFont typeface="Arial"/>
                <a:buChar char="•"/>
              </a:pPr>
              <a:r>
                <a:rPr lang="en-US" dirty="0" smtClean="0">
                  <a:latin typeface="Arial"/>
                  <a:cs typeface="Arial"/>
                </a:rPr>
                <a:t>Antidepressants</a:t>
              </a:r>
            </a:p>
            <a:p>
              <a:pPr marL="285750" indent="-285750">
                <a:buFont typeface="Arial"/>
                <a:buChar char="•"/>
              </a:pPr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8533" y="5709639"/>
            <a:ext cx="7205262" cy="830997"/>
          </a:xfrm>
          <a:prstGeom prst="rect">
            <a:avLst/>
          </a:prstGeom>
          <a:solidFill>
            <a:srgbClr val="800000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These medications are effective in less than 50% of migraine patients.</a:t>
            </a: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8600" y="738411"/>
            <a:ext cx="8612286" cy="49613"/>
            <a:chOff x="228600" y="738411"/>
            <a:chExt cx="8612286" cy="49613"/>
          </a:xfrm>
        </p:grpSpPr>
        <p:sp>
          <p:nvSpPr>
            <p:cNvPr id="15" name="Line 2"/>
            <p:cNvSpPr>
              <a:spLocks noChangeShapeType="1"/>
            </p:cNvSpPr>
            <p:nvPr/>
          </p:nvSpPr>
          <p:spPr bwMode="auto">
            <a:xfrm>
              <a:off x="228600" y="788024"/>
              <a:ext cx="8610600" cy="0"/>
            </a:xfrm>
            <a:prstGeom prst="line">
              <a:avLst/>
            </a:prstGeom>
            <a:noFill/>
            <a:ln w="57150">
              <a:solidFill>
                <a:srgbClr val="5E6A7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"/>
            <p:cNvSpPr>
              <a:spLocks noChangeShapeType="1"/>
            </p:cNvSpPr>
            <p:nvPr/>
          </p:nvSpPr>
          <p:spPr bwMode="auto">
            <a:xfrm>
              <a:off x="230286" y="738411"/>
              <a:ext cx="8610600" cy="0"/>
            </a:xfrm>
            <a:prstGeom prst="line">
              <a:avLst/>
            </a:prstGeom>
            <a:noFill/>
            <a:ln w="57150">
              <a:solidFill>
                <a:srgbClr val="981E3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05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4"/>
    </mc:Choice>
    <mc:Fallback xmlns="">
      <p:transition spd="slow" advTm="86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39777" y="925879"/>
            <a:ext cx="105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ASIC3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9777" y="160786"/>
            <a:ext cx="109264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Arial"/>
                <a:cs typeface="Arial"/>
              </a:rPr>
              <a:t>Cannabis and migraine: </a:t>
            </a:r>
            <a:r>
              <a:rPr lang="en-US" sz="2600" smtClean="0">
                <a:latin typeface="Arial"/>
                <a:cs typeface="Arial"/>
              </a:rPr>
              <a:t>A long history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048" y="1036809"/>
            <a:ext cx="6217607" cy="5774808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Dr. </a:t>
            </a:r>
            <a:r>
              <a:rPr lang="en-US" sz="2200" dirty="0" err="1" smtClean="0">
                <a:latin typeface="Arial"/>
                <a:cs typeface="Arial"/>
              </a:rPr>
              <a:t>Cledinning</a:t>
            </a:r>
            <a:r>
              <a:rPr lang="en-US" sz="2200" dirty="0" smtClean="0">
                <a:latin typeface="Arial"/>
                <a:cs typeface="Arial"/>
              </a:rPr>
              <a:t> in London first prescribed cannabis for migraine in the 1840’s.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Dr. </a:t>
            </a:r>
            <a:r>
              <a:rPr lang="en-US" sz="2200" dirty="0" err="1" smtClean="0">
                <a:latin typeface="Arial"/>
                <a:cs typeface="Arial"/>
              </a:rPr>
              <a:t>Farlow</a:t>
            </a:r>
            <a:r>
              <a:rPr lang="en-US" sz="2200" dirty="0" smtClean="0">
                <a:latin typeface="Arial"/>
                <a:cs typeface="Arial"/>
              </a:rPr>
              <a:t> described marijuana as having “few equals in its power over headaches” in 1889.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 smtClean="0">
              <a:latin typeface="Arial"/>
              <a:cs typeface="Arial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Political propaganda and the textile industry led to the </a:t>
            </a:r>
            <a:r>
              <a:rPr lang="en-US" sz="2200" i="1" dirty="0" smtClean="0">
                <a:latin typeface="Arial"/>
                <a:cs typeface="Arial"/>
              </a:rPr>
              <a:t>Marihuana Tax Act of 1937</a:t>
            </a:r>
            <a:r>
              <a:rPr lang="en-US" sz="22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Cannabis preparations were taken off the </a:t>
            </a:r>
            <a:r>
              <a:rPr lang="en-US" sz="2200" i="1" dirty="0" smtClean="0">
                <a:latin typeface="Arial"/>
                <a:cs typeface="Arial"/>
              </a:rPr>
              <a:t>US Pharmacopoeia </a:t>
            </a:r>
            <a:r>
              <a:rPr lang="en-US" sz="2200" dirty="0" smtClean="0">
                <a:latin typeface="Arial"/>
                <a:cs typeface="Arial"/>
              </a:rPr>
              <a:t>in 1941; however, Dr. </a:t>
            </a:r>
            <a:r>
              <a:rPr lang="en-US" sz="2200" dirty="0" err="1" smtClean="0">
                <a:latin typeface="Arial"/>
                <a:cs typeface="Arial"/>
              </a:rPr>
              <a:t>Fishbein</a:t>
            </a:r>
            <a:r>
              <a:rPr lang="en-US" sz="2200" dirty="0" smtClean="0">
                <a:latin typeface="Arial"/>
                <a:cs typeface="Arial"/>
              </a:rPr>
              <a:t> recommended oral cannabis for menstrual migraine in 1942.</a:t>
            </a:r>
            <a:endParaRPr lang="en-US" sz="2200" i="1" dirty="0" smtClean="0">
              <a:latin typeface="Arial"/>
              <a:cs typeface="Arial"/>
            </a:endParaRPr>
          </a:p>
          <a:p>
            <a:pPr marL="285750" indent="-285750">
              <a:buFont typeface="Arial" charset="0"/>
              <a:buChar char="•"/>
            </a:pPr>
            <a:endParaRPr lang="en-US" sz="2200" dirty="0" smtClean="0">
              <a:latin typeface="Arial"/>
              <a:cs typeface="Arial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Psychedelic hippie counterculture movement + recreational marijuana use = Schedule 1</a:t>
            </a:r>
          </a:p>
          <a:p>
            <a:pPr marL="1200150" lvl="2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369" y="1055912"/>
            <a:ext cx="1943570" cy="30319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890" y="4439478"/>
            <a:ext cx="2802098" cy="229262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8600" y="738411"/>
            <a:ext cx="8612286" cy="49613"/>
            <a:chOff x="228600" y="738411"/>
            <a:chExt cx="8612286" cy="49613"/>
          </a:xfrm>
        </p:grpSpPr>
        <p:sp>
          <p:nvSpPr>
            <p:cNvPr id="13" name="Line 2"/>
            <p:cNvSpPr>
              <a:spLocks noChangeShapeType="1"/>
            </p:cNvSpPr>
            <p:nvPr/>
          </p:nvSpPr>
          <p:spPr bwMode="auto">
            <a:xfrm>
              <a:off x="228600" y="788024"/>
              <a:ext cx="8610600" cy="0"/>
            </a:xfrm>
            <a:prstGeom prst="line">
              <a:avLst/>
            </a:prstGeom>
            <a:noFill/>
            <a:ln w="57150">
              <a:solidFill>
                <a:srgbClr val="5E6A7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"/>
            <p:cNvSpPr>
              <a:spLocks noChangeShapeType="1"/>
            </p:cNvSpPr>
            <p:nvPr/>
          </p:nvSpPr>
          <p:spPr bwMode="auto">
            <a:xfrm>
              <a:off x="230286" y="738411"/>
              <a:ext cx="8610600" cy="0"/>
            </a:xfrm>
            <a:prstGeom prst="line">
              <a:avLst/>
            </a:prstGeom>
            <a:noFill/>
            <a:ln w="57150">
              <a:solidFill>
                <a:srgbClr val="981E3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1893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44"/>
    </mc:Choice>
    <mc:Fallback xmlns="">
      <p:transition spd="slow" advTm="6204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39777" y="925879"/>
            <a:ext cx="105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ASIC3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9526" y="110971"/>
            <a:ext cx="109264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Arial"/>
                <a:cs typeface="Arial"/>
              </a:rPr>
              <a:t>Cannabinoids and migraine: Reverse drug discovery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25" y="1172420"/>
            <a:ext cx="6217607" cy="380957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Regular cannabis consumption prevents the overall number of headache days.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Smoked cannabis terminates migraine attacks within 5 min of inhalation and restore complete function within 15 min.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Cannabinoid agonists modify central inputs from the </a:t>
            </a:r>
            <a:r>
              <a:rPr lang="en-US" sz="2200" dirty="0" err="1" smtClean="0">
                <a:latin typeface="Arial"/>
                <a:cs typeface="Arial"/>
              </a:rPr>
              <a:t>dura</a:t>
            </a:r>
            <a:r>
              <a:rPr lang="en-US" sz="2200" dirty="0" smtClean="0">
                <a:latin typeface="Arial"/>
                <a:cs typeface="Arial"/>
              </a:rPr>
              <a:t> mater.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1200150" lvl="2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027" y="1072573"/>
            <a:ext cx="2926058" cy="29883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625" y="4766872"/>
            <a:ext cx="9095717" cy="1569660"/>
          </a:xfrm>
          <a:prstGeom prst="rect">
            <a:avLst/>
          </a:prstGeom>
          <a:solidFill>
            <a:srgbClr val="800000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bg1"/>
                </a:solidFill>
              </a:rPr>
              <a:t>Long-term Goal:</a:t>
            </a:r>
            <a:r>
              <a:rPr lang="en-US" sz="2400" dirty="0" smtClean="0">
                <a:solidFill>
                  <a:schemeClr val="bg1"/>
                </a:solidFill>
              </a:rPr>
              <a:t> Determine the anti-migraine potential </a:t>
            </a:r>
            <a:r>
              <a:rPr lang="en-US" sz="2400" smtClean="0">
                <a:solidFill>
                  <a:schemeClr val="bg1"/>
                </a:solidFill>
              </a:rPr>
              <a:t>of </a:t>
            </a:r>
            <a:r>
              <a:rPr lang="en-US" sz="2400" smtClean="0">
                <a:solidFill>
                  <a:schemeClr val="bg1"/>
                </a:solidFill>
              </a:rPr>
              <a:t>cannabinoids.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400" i="1" dirty="0">
              <a:solidFill>
                <a:schemeClr val="bg1"/>
              </a:solidFill>
            </a:endParaRPr>
          </a:p>
          <a:p>
            <a:pPr algn="ctr"/>
            <a:r>
              <a:rPr lang="en-US" sz="2400" u="sng" dirty="0" smtClean="0">
                <a:solidFill>
                  <a:schemeClr val="bg1"/>
                </a:solidFill>
              </a:rPr>
              <a:t>Central Hypothesis:</a:t>
            </a:r>
            <a:r>
              <a:rPr lang="en-US" sz="2400" dirty="0" smtClean="0">
                <a:solidFill>
                  <a:schemeClr val="bg1"/>
                </a:solidFill>
              </a:rPr>
              <a:t> ∆</a:t>
            </a:r>
            <a:r>
              <a:rPr lang="en-US" sz="2400" baseline="30000" dirty="0" smtClean="0">
                <a:solidFill>
                  <a:schemeClr val="bg1"/>
                </a:solidFill>
              </a:rPr>
              <a:t>9</a:t>
            </a:r>
            <a:r>
              <a:rPr lang="en-US" sz="2400" dirty="0" smtClean="0">
                <a:solidFill>
                  <a:schemeClr val="bg1"/>
                </a:solidFill>
              </a:rPr>
              <a:t>-tetrahydrocannabinol (THC) has anti-migraine </a:t>
            </a:r>
            <a:r>
              <a:rPr lang="en-US" sz="2400" dirty="0" smtClean="0">
                <a:solidFill>
                  <a:schemeClr val="bg1"/>
                </a:solidFill>
              </a:rPr>
              <a:t>properties.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8600" y="738411"/>
            <a:ext cx="8612286" cy="49613"/>
            <a:chOff x="228600" y="738411"/>
            <a:chExt cx="8612286" cy="49613"/>
          </a:xfrm>
        </p:grpSpPr>
        <p:sp>
          <p:nvSpPr>
            <p:cNvPr id="15" name="Line 2"/>
            <p:cNvSpPr>
              <a:spLocks noChangeShapeType="1"/>
            </p:cNvSpPr>
            <p:nvPr/>
          </p:nvSpPr>
          <p:spPr bwMode="auto">
            <a:xfrm>
              <a:off x="228600" y="788024"/>
              <a:ext cx="8610600" cy="0"/>
            </a:xfrm>
            <a:prstGeom prst="line">
              <a:avLst/>
            </a:prstGeom>
            <a:noFill/>
            <a:ln w="57150">
              <a:solidFill>
                <a:srgbClr val="5E6A7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"/>
            <p:cNvSpPr>
              <a:spLocks noChangeShapeType="1"/>
            </p:cNvSpPr>
            <p:nvPr/>
          </p:nvSpPr>
          <p:spPr bwMode="auto">
            <a:xfrm>
              <a:off x="230286" y="738411"/>
              <a:ext cx="8610600" cy="0"/>
            </a:xfrm>
            <a:prstGeom prst="line">
              <a:avLst/>
            </a:prstGeom>
            <a:noFill/>
            <a:ln w="57150">
              <a:solidFill>
                <a:srgbClr val="981E3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8874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44"/>
    </mc:Choice>
    <mc:Fallback xmlns="">
      <p:transition spd="slow" advTm="62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39777" y="925879"/>
            <a:ext cx="105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ASIC3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0940" y="119782"/>
            <a:ext cx="109264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Arial"/>
                <a:cs typeface="Arial"/>
              </a:rPr>
              <a:t>THC </a:t>
            </a:r>
            <a:r>
              <a:rPr lang="en-US" sz="2600" smtClean="0">
                <a:latin typeface="Arial"/>
                <a:cs typeface="Arial"/>
              </a:rPr>
              <a:t>prevents migraine pain</a:t>
            </a:r>
            <a:endParaRPr lang="en-US" sz="2600" dirty="0">
              <a:latin typeface="Arial"/>
              <a:cs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8600" y="738411"/>
            <a:ext cx="8612286" cy="49613"/>
            <a:chOff x="228600" y="738411"/>
            <a:chExt cx="8612286" cy="49613"/>
          </a:xfrm>
        </p:grpSpPr>
        <p:sp>
          <p:nvSpPr>
            <p:cNvPr id="13" name="Line 2"/>
            <p:cNvSpPr>
              <a:spLocks noChangeShapeType="1"/>
            </p:cNvSpPr>
            <p:nvPr/>
          </p:nvSpPr>
          <p:spPr bwMode="auto">
            <a:xfrm>
              <a:off x="228600" y="788024"/>
              <a:ext cx="8610600" cy="0"/>
            </a:xfrm>
            <a:prstGeom prst="line">
              <a:avLst/>
            </a:prstGeom>
            <a:noFill/>
            <a:ln w="57150">
              <a:solidFill>
                <a:srgbClr val="5E6A7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"/>
            <p:cNvSpPr>
              <a:spLocks noChangeShapeType="1"/>
            </p:cNvSpPr>
            <p:nvPr/>
          </p:nvSpPr>
          <p:spPr bwMode="auto">
            <a:xfrm>
              <a:off x="230286" y="738411"/>
              <a:ext cx="8610600" cy="0"/>
            </a:xfrm>
            <a:prstGeom prst="line">
              <a:avLst/>
            </a:prstGeom>
            <a:noFill/>
            <a:ln w="57150">
              <a:solidFill>
                <a:srgbClr val="981E3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71" y="876859"/>
            <a:ext cx="4858327" cy="5981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808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44"/>
    </mc:Choice>
    <mc:Fallback xmlns="">
      <p:transition spd="slow" advTm="62044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8301</TotalTime>
  <Words>642</Words>
  <Application>Microsoft Macintosh PowerPoint</Application>
  <PresentationFormat>On-screen Show (4:3)</PresentationFormat>
  <Paragraphs>176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.AppleSystemUIFont</vt:lpstr>
      <vt:lpstr>Calibri</vt:lpstr>
      <vt:lpstr>Calibri Light</vt:lpstr>
      <vt:lpstr>ＭＳ Ｐゴシック</vt:lpstr>
      <vt:lpstr>ＭＳ Ｐ明朝</vt:lpstr>
      <vt:lpstr>Wingdings</vt:lpstr>
      <vt:lpstr>Arial</vt:lpstr>
      <vt:lpstr>Office Theme</vt:lpstr>
      <vt:lpstr>Migraine and Mary Jane:  Results from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Kandasamy, Ram</dc:creator>
  <cp:lastModifiedBy>Kandasamy, Ram</cp:lastModifiedBy>
  <cp:revision>475</cp:revision>
  <dcterms:created xsi:type="dcterms:W3CDTF">2015-09-08T14:16:57Z</dcterms:created>
  <dcterms:modified xsi:type="dcterms:W3CDTF">2017-02-12T22:48:41Z</dcterms:modified>
</cp:coreProperties>
</file>