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70" r:id="rId2"/>
    <p:sldId id="323" r:id="rId3"/>
    <p:sldId id="314" r:id="rId4"/>
    <p:sldId id="318" r:id="rId5"/>
    <p:sldId id="322" r:id="rId6"/>
    <p:sldId id="271"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6E81"/>
    <a:srgbClr val="F6BE73"/>
    <a:srgbClr val="DFEA51"/>
    <a:srgbClr val="7E71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07"/>
    <p:restoredTop sz="91385"/>
  </p:normalViewPr>
  <p:slideViewPr>
    <p:cSldViewPr>
      <p:cViewPr>
        <p:scale>
          <a:sx n="100" d="100"/>
          <a:sy n="100" d="100"/>
        </p:scale>
        <p:origin x="199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16A895-123C-4DB5-933E-7DB22A95A2BB}" type="datetimeFigureOut">
              <a:rPr lang="en-US" smtClean="0"/>
              <a:pPr/>
              <a:t>2/14/17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E58C8B-7619-47AC-ACA2-2A2E2514DDEC}" type="slidenum">
              <a:rPr lang="en-US" smtClean="0"/>
              <a:pPr/>
              <a:t>‹#›</a:t>
            </a:fld>
            <a:endParaRPr lang="en-US"/>
          </a:p>
        </p:txBody>
      </p:sp>
    </p:spTree>
    <p:extLst>
      <p:ext uri="{BB962C8B-B14F-4D97-AF65-F5344CB8AC3E}">
        <p14:creationId xmlns:p14="http://schemas.microsoft.com/office/powerpoint/2010/main" val="292795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E58C8B-7619-47AC-ACA2-2A2E2514DDEC}" type="slidenum">
              <a:rPr lang="en-US" smtClean="0"/>
              <a:pPr/>
              <a:t>1</a:t>
            </a:fld>
            <a:endParaRPr lang="en-US"/>
          </a:p>
        </p:txBody>
      </p:sp>
    </p:spTree>
    <p:extLst>
      <p:ext uri="{BB962C8B-B14F-4D97-AF65-F5344CB8AC3E}">
        <p14:creationId xmlns:p14="http://schemas.microsoft.com/office/powerpoint/2010/main" val="3546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6B42C3-E884-4306-9ACC-E493B178EC28}" type="datetimeFigureOut">
              <a:rPr lang="en-US" smtClean="0"/>
              <a:pPr/>
              <a:t>2/14/17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B42C3-E884-4306-9ACC-E493B178EC28}" type="datetimeFigureOut">
              <a:rPr lang="en-US" smtClean="0"/>
              <a:pPr/>
              <a:t>2/14/17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B42C3-E884-4306-9ACC-E493B178EC28}" type="datetimeFigureOut">
              <a:rPr lang="en-US" smtClean="0"/>
              <a:pPr/>
              <a:t>2/14/17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B42C3-E884-4306-9ACC-E493B178EC28}" type="datetimeFigureOut">
              <a:rPr lang="en-US" smtClean="0"/>
              <a:pPr/>
              <a:t>2/14/17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6B42C3-E884-4306-9ACC-E493B178EC28}" type="datetimeFigureOut">
              <a:rPr lang="en-US" smtClean="0"/>
              <a:pPr/>
              <a:t>2/14/17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6B42C3-E884-4306-9ACC-E493B178EC28}" type="datetimeFigureOut">
              <a:rPr lang="en-US" smtClean="0"/>
              <a:pPr/>
              <a:t>2/14/17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6B42C3-E884-4306-9ACC-E493B178EC28}" type="datetimeFigureOut">
              <a:rPr lang="en-US" smtClean="0"/>
              <a:pPr/>
              <a:t>2/14/17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6B42C3-E884-4306-9ACC-E493B178EC28}" type="datetimeFigureOut">
              <a:rPr lang="en-US" smtClean="0"/>
              <a:pPr/>
              <a:t>2/14/17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6B42C3-E884-4306-9ACC-E493B178EC28}" type="datetimeFigureOut">
              <a:rPr lang="en-US" smtClean="0"/>
              <a:pPr/>
              <a:t>2/14/17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B42C3-E884-4306-9ACC-E493B178EC28}" type="datetimeFigureOut">
              <a:rPr lang="en-US" smtClean="0"/>
              <a:pPr/>
              <a:t>2/14/17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B42C3-E884-4306-9ACC-E493B178EC28}" type="datetimeFigureOut">
              <a:rPr lang="en-US" smtClean="0"/>
              <a:pPr/>
              <a:t>2/14/17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B42C3-E884-4306-9ACC-E493B178EC28}" type="datetimeFigureOut">
              <a:rPr lang="en-US" smtClean="0"/>
              <a:pPr/>
              <a:t>2/14/17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9A4E7-2C91-426A-987A-5FF4FCCDF51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jpeg"/><Relationship Id="rId5"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5" Type="http://schemas.openxmlformats.org/officeDocument/2006/relationships/image" Target="../media/image14.tiff"/><Relationship Id="rId6"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Guo Xu album dated 1503 (2).jpg"/>
          <p:cNvPicPr>
            <a:picLocks noChangeAspect="1" noChangeArrowheads="1"/>
          </p:cNvPicPr>
          <p:nvPr/>
        </p:nvPicPr>
        <p:blipFill>
          <a:blip r:embed="rId3" cstate="print"/>
          <a:srcRect/>
          <a:stretch>
            <a:fillRect/>
          </a:stretch>
        </p:blipFill>
        <p:spPr bwMode="auto">
          <a:xfrm>
            <a:off x="381000" y="827908"/>
            <a:ext cx="5209823" cy="3130129"/>
          </a:xfrm>
          <a:prstGeom prst="rect">
            <a:avLst/>
          </a:prstGeom>
          <a:noFill/>
        </p:spPr>
      </p:pic>
      <p:sp>
        <p:nvSpPr>
          <p:cNvPr id="5" name="Rectangle 4"/>
          <p:cNvSpPr/>
          <p:nvPr/>
        </p:nvSpPr>
        <p:spPr>
          <a:xfrm>
            <a:off x="433211" y="4048086"/>
            <a:ext cx="5105400" cy="369332"/>
          </a:xfrm>
          <a:prstGeom prst="rect">
            <a:avLst/>
          </a:prstGeom>
        </p:spPr>
        <p:txBody>
          <a:bodyPr wrap="square">
            <a:spAutoFit/>
          </a:bodyPr>
          <a:lstStyle/>
          <a:p>
            <a:r>
              <a:rPr lang="en-US" dirty="0" err="1" smtClean="0"/>
              <a:t>Shennong</a:t>
            </a:r>
            <a:r>
              <a:rPr lang="en-US" dirty="0" smtClean="0"/>
              <a:t> as depicted in a 1503 painting by </a:t>
            </a:r>
            <a:r>
              <a:rPr lang="en-US" dirty="0" err="1" smtClean="0"/>
              <a:t>Guo</a:t>
            </a:r>
            <a:r>
              <a:rPr lang="en-US" dirty="0" smtClean="0"/>
              <a:t> </a:t>
            </a:r>
            <a:r>
              <a:rPr lang="en-US" dirty="0" err="1" smtClean="0"/>
              <a:t>Xu</a:t>
            </a:r>
            <a:endParaRPr lang="en-US" dirty="0"/>
          </a:p>
        </p:txBody>
      </p:sp>
      <p:sp>
        <p:nvSpPr>
          <p:cNvPr id="4" name="TextBox 3"/>
          <p:cNvSpPr txBox="1"/>
          <p:nvPr/>
        </p:nvSpPr>
        <p:spPr>
          <a:xfrm>
            <a:off x="381000" y="152400"/>
            <a:ext cx="6248400" cy="461665"/>
          </a:xfrm>
          <a:prstGeom prst="rect">
            <a:avLst/>
          </a:prstGeom>
          <a:noFill/>
        </p:spPr>
        <p:txBody>
          <a:bodyPr wrap="square" rtlCol="0">
            <a:spAutoFit/>
          </a:bodyPr>
          <a:lstStyle/>
          <a:p>
            <a:r>
              <a:rPr lang="en-US" sz="2400" b="1" dirty="0" smtClean="0"/>
              <a:t>Looking at cannabis use through visual culture</a:t>
            </a:r>
            <a:endParaRPr lang="en-US" sz="2400" b="1" dirty="0"/>
          </a:p>
        </p:txBody>
      </p:sp>
      <p:sp>
        <p:nvSpPr>
          <p:cNvPr id="8" name="Rectangle 7"/>
          <p:cNvSpPr/>
          <p:nvPr/>
        </p:nvSpPr>
        <p:spPr>
          <a:xfrm>
            <a:off x="5943600" y="961811"/>
            <a:ext cx="2590800" cy="2862322"/>
          </a:xfrm>
          <a:prstGeom prst="rect">
            <a:avLst/>
          </a:prstGeom>
        </p:spPr>
        <p:txBody>
          <a:bodyPr wrap="square">
            <a:spAutoFit/>
          </a:bodyPr>
          <a:lstStyle/>
          <a:p>
            <a:r>
              <a:rPr lang="en-US" dirty="0">
                <a:latin typeface="Calibri" charset="0"/>
                <a:ea typeface="Calibri" charset="0"/>
                <a:cs typeface="Times New Roman" charset="0"/>
              </a:rPr>
              <a:t>by looking at the visual history of cannabis we can tell a great deal about social attitudes, what those were in the past, how they’ve changed, and also an understanding of where our current viewpoint comes </a:t>
            </a:r>
            <a:r>
              <a:rPr lang="en-US" dirty="0" smtClean="0">
                <a:latin typeface="Calibri" charset="0"/>
                <a:ea typeface="Calibri" charset="0"/>
                <a:cs typeface="Times New Roman" charset="0"/>
              </a:rPr>
              <a:t>from.</a:t>
            </a:r>
            <a:r>
              <a:rPr lang="en-US" dirty="0" smtClean="0"/>
              <a:t> </a:t>
            </a:r>
            <a:endParaRPr lang="en-US" dirty="0"/>
          </a:p>
        </p:txBody>
      </p:sp>
      <p:sp>
        <p:nvSpPr>
          <p:cNvPr id="11" name="TextBox 10"/>
          <p:cNvSpPr txBox="1"/>
          <p:nvPr/>
        </p:nvSpPr>
        <p:spPr>
          <a:xfrm>
            <a:off x="1417461" y="4648200"/>
            <a:ext cx="3136900" cy="1477328"/>
          </a:xfrm>
          <a:prstGeom prst="rect">
            <a:avLst/>
          </a:prstGeom>
          <a:noFill/>
        </p:spPr>
        <p:txBody>
          <a:bodyPr wrap="square" rtlCol="0">
            <a:spAutoFit/>
          </a:bodyPr>
          <a:lstStyle/>
          <a:p>
            <a:r>
              <a:rPr lang="en-US" dirty="0" err="1" smtClean="0"/>
              <a:t>Shennong</a:t>
            </a:r>
            <a:r>
              <a:rPr lang="en-US" dirty="0" smtClean="0"/>
              <a:t> </a:t>
            </a:r>
            <a:r>
              <a:rPr lang="en-US" dirty="0"/>
              <a:t>is said to have taught the ancient Chinese not only their practices of agriculture, but also the use of herbal drugs, including cannabis.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762000"/>
            <a:ext cx="8686800" cy="4343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7000" y="1981200"/>
            <a:ext cx="304799" cy="32511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7"/>
            <a:ext cx="304799" cy="32511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8688" y="1377046"/>
            <a:ext cx="304799" cy="32511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8688" y="1371600"/>
            <a:ext cx="304799" cy="32511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4400" y="1656079"/>
            <a:ext cx="304799" cy="32511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8"/>
            <a:ext cx="304799" cy="32511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9"/>
            <a:ext cx="304799" cy="32511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7000" y="1981199"/>
            <a:ext cx="304799" cy="325119"/>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1495" y="1981200"/>
            <a:ext cx="304799" cy="325119"/>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400" y="3276600"/>
            <a:ext cx="304799" cy="325119"/>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65990" y="1981197"/>
            <a:ext cx="304799" cy="325119"/>
          </a:xfrm>
          <a:prstGeom prst="rect">
            <a:avLst/>
          </a:prstGeom>
        </p:spPr>
      </p:pic>
      <p:sp>
        <p:nvSpPr>
          <p:cNvPr id="17" name="TextBox 16"/>
          <p:cNvSpPr txBox="1"/>
          <p:nvPr/>
        </p:nvSpPr>
        <p:spPr>
          <a:xfrm>
            <a:off x="6330104" y="1704196"/>
            <a:ext cx="598590" cy="276999"/>
          </a:xfrm>
          <a:prstGeom prst="rect">
            <a:avLst/>
          </a:prstGeom>
          <a:noFill/>
        </p:spPr>
        <p:txBody>
          <a:bodyPr wrap="square" rtlCol="0">
            <a:spAutoFit/>
          </a:bodyPr>
          <a:lstStyle/>
          <a:p>
            <a:r>
              <a:rPr lang="en-US" sz="1200" dirty="0" smtClean="0"/>
              <a:t>Origin</a:t>
            </a:r>
            <a:endParaRPr lang="en-US" sz="1200" dirty="0"/>
          </a:p>
        </p:txBody>
      </p:sp>
      <p:sp>
        <p:nvSpPr>
          <p:cNvPr id="18" name="TextBox 17"/>
          <p:cNvSpPr txBox="1"/>
          <p:nvPr/>
        </p:nvSpPr>
        <p:spPr>
          <a:xfrm>
            <a:off x="6928694" y="1512163"/>
            <a:ext cx="838201" cy="276999"/>
          </a:xfrm>
          <a:prstGeom prst="rect">
            <a:avLst/>
          </a:prstGeom>
          <a:noFill/>
        </p:spPr>
        <p:txBody>
          <a:bodyPr wrap="square" rtlCol="0">
            <a:spAutoFit/>
          </a:bodyPr>
          <a:lstStyle/>
          <a:p>
            <a:r>
              <a:rPr lang="en-US" sz="1200" smtClean="0"/>
              <a:t>2500 BCE</a:t>
            </a:r>
            <a:endParaRPr lang="en-US" sz="1200"/>
          </a:p>
        </p:txBody>
      </p:sp>
      <p:sp>
        <p:nvSpPr>
          <p:cNvPr id="19" name="TextBox 18"/>
          <p:cNvSpPr txBox="1"/>
          <p:nvPr/>
        </p:nvSpPr>
        <p:spPr>
          <a:xfrm>
            <a:off x="7369380" y="2164075"/>
            <a:ext cx="838200" cy="284481"/>
          </a:xfrm>
          <a:prstGeom prst="rect">
            <a:avLst/>
          </a:prstGeom>
          <a:noFill/>
        </p:spPr>
        <p:txBody>
          <a:bodyPr wrap="square" rtlCol="0">
            <a:spAutoFit/>
          </a:bodyPr>
          <a:lstStyle/>
          <a:p>
            <a:r>
              <a:rPr lang="en-US" sz="1200" smtClean="0"/>
              <a:t>1000 BCE</a:t>
            </a:r>
            <a:endParaRPr lang="en-US" sz="1200"/>
          </a:p>
        </p:txBody>
      </p:sp>
      <p:sp>
        <p:nvSpPr>
          <p:cNvPr id="20" name="TextBox 19"/>
          <p:cNvSpPr txBox="1"/>
          <p:nvPr/>
        </p:nvSpPr>
        <p:spPr>
          <a:xfrm>
            <a:off x="5954609" y="1094599"/>
            <a:ext cx="750990" cy="276999"/>
          </a:xfrm>
          <a:prstGeom prst="rect">
            <a:avLst/>
          </a:prstGeom>
          <a:noFill/>
        </p:spPr>
        <p:txBody>
          <a:bodyPr wrap="square" rtlCol="0">
            <a:spAutoFit/>
          </a:bodyPr>
          <a:lstStyle/>
          <a:p>
            <a:r>
              <a:rPr lang="en-US" sz="1200" smtClean="0"/>
              <a:t>700 BCE</a:t>
            </a:r>
            <a:endParaRPr lang="en-US" sz="1200"/>
          </a:p>
        </p:txBody>
      </p:sp>
      <p:sp>
        <p:nvSpPr>
          <p:cNvPr id="21" name="TextBox 20"/>
          <p:cNvSpPr txBox="1"/>
          <p:nvPr/>
        </p:nvSpPr>
        <p:spPr>
          <a:xfrm>
            <a:off x="4535864" y="1983232"/>
            <a:ext cx="838200" cy="276999"/>
          </a:xfrm>
          <a:prstGeom prst="rect">
            <a:avLst/>
          </a:prstGeom>
          <a:noFill/>
        </p:spPr>
        <p:txBody>
          <a:bodyPr wrap="square" rtlCol="0">
            <a:spAutoFit/>
          </a:bodyPr>
          <a:lstStyle/>
          <a:p>
            <a:r>
              <a:rPr lang="en-US" sz="1200" dirty="0" smtClean="0"/>
              <a:t>100 BCE</a:t>
            </a:r>
            <a:endParaRPr lang="en-US" sz="1200" dirty="0"/>
          </a:p>
        </p:txBody>
      </p:sp>
      <p:sp>
        <p:nvSpPr>
          <p:cNvPr id="22" name="TextBox 21"/>
          <p:cNvSpPr txBox="1"/>
          <p:nvPr/>
        </p:nvSpPr>
        <p:spPr>
          <a:xfrm>
            <a:off x="4360683" y="1097324"/>
            <a:ext cx="990600" cy="276999"/>
          </a:xfrm>
          <a:prstGeom prst="rect">
            <a:avLst/>
          </a:prstGeom>
          <a:noFill/>
        </p:spPr>
        <p:txBody>
          <a:bodyPr wrap="square" rtlCol="0">
            <a:spAutoFit/>
          </a:bodyPr>
          <a:lstStyle/>
          <a:p>
            <a:r>
              <a:rPr lang="en-US" sz="1200" dirty="0" smtClean="0"/>
              <a:t>Middle Ages</a:t>
            </a:r>
            <a:endParaRPr lang="en-US" sz="1200" dirty="0"/>
          </a:p>
        </p:txBody>
      </p:sp>
      <p:sp>
        <p:nvSpPr>
          <p:cNvPr id="23" name="TextBox 22"/>
          <p:cNvSpPr txBox="1"/>
          <p:nvPr/>
        </p:nvSpPr>
        <p:spPr>
          <a:xfrm>
            <a:off x="3128912" y="3300659"/>
            <a:ext cx="685800" cy="276999"/>
          </a:xfrm>
          <a:prstGeom prst="rect">
            <a:avLst/>
          </a:prstGeom>
          <a:noFill/>
        </p:spPr>
        <p:txBody>
          <a:bodyPr wrap="square" rtlCol="0">
            <a:spAutoFit/>
          </a:bodyPr>
          <a:lstStyle/>
          <a:p>
            <a:r>
              <a:rPr lang="en-US" sz="1200" smtClean="0"/>
              <a:t>1500 CE</a:t>
            </a:r>
            <a:endParaRPr lang="en-US" sz="1200"/>
          </a:p>
        </p:txBody>
      </p:sp>
      <p:sp>
        <p:nvSpPr>
          <p:cNvPr id="24" name="TextBox 23"/>
          <p:cNvSpPr txBox="1"/>
          <p:nvPr/>
        </p:nvSpPr>
        <p:spPr>
          <a:xfrm>
            <a:off x="2382236" y="1357420"/>
            <a:ext cx="685800" cy="276999"/>
          </a:xfrm>
          <a:prstGeom prst="rect">
            <a:avLst/>
          </a:prstGeom>
          <a:noFill/>
        </p:spPr>
        <p:txBody>
          <a:bodyPr wrap="square" rtlCol="0">
            <a:spAutoFit/>
          </a:bodyPr>
          <a:lstStyle/>
          <a:p>
            <a:r>
              <a:rPr lang="en-US" sz="1200" dirty="0" smtClean="0"/>
              <a:t>1600 CE</a:t>
            </a:r>
            <a:endParaRPr lang="en-US" sz="1200" dirty="0"/>
          </a:p>
        </p:txBody>
      </p:sp>
      <p:sp>
        <p:nvSpPr>
          <p:cNvPr id="25" name="TextBox 24"/>
          <p:cNvSpPr txBox="1"/>
          <p:nvPr/>
        </p:nvSpPr>
        <p:spPr>
          <a:xfrm>
            <a:off x="6066922" y="2625569"/>
            <a:ext cx="798136" cy="276999"/>
          </a:xfrm>
          <a:prstGeom prst="rect">
            <a:avLst/>
          </a:prstGeom>
          <a:noFill/>
        </p:spPr>
        <p:txBody>
          <a:bodyPr wrap="square" rtlCol="0">
            <a:spAutoFit/>
          </a:bodyPr>
          <a:lstStyle/>
          <a:p>
            <a:r>
              <a:rPr lang="en-US" sz="1200" smtClean="0"/>
              <a:t>2000 BCE</a:t>
            </a:r>
            <a:endParaRPr lang="en-US" sz="1200"/>
          </a:p>
        </p:txBody>
      </p:sp>
      <p:sp>
        <p:nvSpPr>
          <p:cNvPr id="26" name="TextBox 25"/>
          <p:cNvSpPr txBox="1"/>
          <p:nvPr/>
        </p:nvSpPr>
        <p:spPr>
          <a:xfrm>
            <a:off x="2423060" y="5464825"/>
            <a:ext cx="4473780" cy="461665"/>
          </a:xfrm>
          <a:prstGeom prst="rect">
            <a:avLst/>
          </a:prstGeom>
          <a:noFill/>
        </p:spPr>
        <p:txBody>
          <a:bodyPr wrap="square" rtlCol="0">
            <a:spAutoFit/>
          </a:bodyPr>
          <a:lstStyle/>
          <a:p>
            <a:r>
              <a:rPr lang="en-US" sz="2400" b="1" dirty="0" smtClean="0"/>
              <a:t>The spread of cultivated cannabis </a:t>
            </a:r>
            <a:endParaRPr lang="en-US" sz="2400" b="1" dirty="0"/>
          </a:p>
        </p:txBody>
      </p:sp>
      <p:pic>
        <p:nvPicPr>
          <p:cNvPr id="27" name="Picture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399" y="3275329"/>
            <a:ext cx="304799" cy="325119"/>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65990" y="1980251"/>
            <a:ext cx="304799" cy="325119"/>
          </a:xfrm>
          <a:prstGeom prst="rect">
            <a:avLst/>
          </a:prstGeom>
        </p:spPr>
      </p:pic>
      <p:sp>
        <p:nvSpPr>
          <p:cNvPr id="2" name="TextBox 1"/>
          <p:cNvSpPr txBox="1"/>
          <p:nvPr/>
        </p:nvSpPr>
        <p:spPr>
          <a:xfrm>
            <a:off x="4876799" y="2305371"/>
            <a:ext cx="881371" cy="276999"/>
          </a:xfrm>
          <a:prstGeom prst="rect">
            <a:avLst/>
          </a:prstGeom>
          <a:noFill/>
        </p:spPr>
        <p:txBody>
          <a:bodyPr wrap="square" rtlCol="0">
            <a:spAutoFit/>
          </a:bodyPr>
          <a:lstStyle/>
          <a:p>
            <a:r>
              <a:rPr lang="en-US" sz="1200" smtClean="0"/>
              <a:t>2000 BCE</a:t>
            </a:r>
            <a:endParaRPr lang="en-US" sz="1200"/>
          </a:p>
        </p:txBody>
      </p:sp>
      <p:sp>
        <p:nvSpPr>
          <p:cNvPr id="3" name="Rectangle 2"/>
          <p:cNvSpPr/>
          <p:nvPr/>
        </p:nvSpPr>
        <p:spPr>
          <a:xfrm>
            <a:off x="2448460" y="5855563"/>
            <a:ext cx="4572000" cy="923330"/>
          </a:xfrm>
          <a:prstGeom prst="rect">
            <a:avLst/>
          </a:prstGeom>
        </p:spPr>
        <p:txBody>
          <a:bodyPr>
            <a:spAutoFit/>
          </a:bodyPr>
          <a:lstStyle/>
          <a:p>
            <a:r>
              <a:rPr lang="en-US">
                <a:latin typeface="verdana" charset="0"/>
              </a:rPr>
              <a:t>Cannabis is a plant native to Central Asia that has spread all over the world</a:t>
            </a:r>
            <a:endParaRPr lang="en-US" dirty="0"/>
          </a:p>
        </p:txBody>
      </p:sp>
    </p:spTree>
    <p:extLst>
      <p:ext uri="{BB962C8B-B14F-4D97-AF65-F5344CB8AC3E}">
        <p14:creationId xmlns:p14="http://schemas.microsoft.com/office/powerpoint/2010/main" val="46295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2.96296E-6 C 0.01701 0.00254 0.0342 0.00509 0.04531 0.00277 C 0.05625 0.00046 0.06597 -0.01366 0.06597 -0.01366 " pathEditMode="relative" ptsTypes="AAA">
                                      <p:cBhvr>
                                        <p:cTn id="6" dur="2000" fill="hold"/>
                                        <p:tgtEl>
                                          <p:spTgt spid="6"/>
                                        </p:tgtEl>
                                        <p:attrNameLst>
                                          <p:attrName>ppt_x</p:attrName>
                                          <p:attrName>ppt_y</p:attrName>
                                        </p:attrNameLst>
                                      </p:cBhvr>
                                    </p:animMotion>
                                  </p:childTnLst>
                                </p:cTn>
                              </p:par>
                            </p:childTnLst>
                          </p:cTn>
                        </p:par>
                        <p:par>
                          <p:cTn id="7" fill="hold">
                            <p:stCondLst>
                              <p:cond delay="2000"/>
                            </p:stCondLst>
                            <p:childTnLst>
                              <p:par>
                                <p:cTn id="8" presetID="3" presetClass="entr" presetSubtype="1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par>
                          <p:cTn id="11" fill="hold">
                            <p:stCondLst>
                              <p:cond delay="2500"/>
                            </p:stCondLst>
                            <p:childTnLst>
                              <p:par>
                                <p:cTn id="12" presetID="0" presetClass="path" presetSubtype="0" accel="50000" decel="50000" fill="hold" nodeType="afterEffect">
                                  <p:stCondLst>
                                    <p:cond delay="0"/>
                                  </p:stCondLst>
                                  <p:childTnLst>
                                    <p:animMotion origin="layout" path="M 2.77778E-7 -1.48148E-6 C -0.01094 0.00602 -0.0217 0.01227 -0.02483 0.02037 C -0.02795 0.02871 -0.01858 0.04931 -0.01858 0.04931 " pathEditMode="relative" ptsTypes="AAA">
                                      <p:cBhvr>
                                        <p:cTn id="13" dur="2000" fill="hold"/>
                                        <p:tgtEl>
                                          <p:spTgt spid="13"/>
                                        </p:tgtEl>
                                        <p:attrNameLst>
                                          <p:attrName>ppt_x</p:attrName>
                                          <p:attrName>ppt_y</p:attrName>
                                        </p:attrNameLst>
                                      </p:cBhvr>
                                    </p:animMotion>
                                  </p:childTnLst>
                                </p:cTn>
                              </p:par>
                            </p:childTnLst>
                          </p:cTn>
                        </p:par>
                        <p:par>
                          <p:cTn id="14" fill="hold">
                            <p:stCondLst>
                              <p:cond delay="4500"/>
                            </p:stCondLst>
                            <p:childTnLst>
                              <p:par>
                                <p:cTn id="15" presetID="3" presetClass="entr" presetSubtype="1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linds(horizontal)">
                                      <p:cBhvr>
                                        <p:cTn id="17" dur="500"/>
                                        <p:tgtEl>
                                          <p:spTgt spid="25"/>
                                        </p:tgtEl>
                                      </p:cBhvr>
                                    </p:animEffect>
                                  </p:childTnLst>
                                </p:cTn>
                              </p:par>
                            </p:childTnLst>
                          </p:cTn>
                        </p:par>
                        <p:par>
                          <p:cTn id="18" fill="hold">
                            <p:stCondLst>
                              <p:cond delay="5000"/>
                            </p:stCondLst>
                            <p:childTnLst>
                              <p:par>
                                <p:cTn id="19" presetID="0" presetClass="path" presetSubtype="0" accel="50000" decel="50000" fill="hold" nodeType="afterEffect">
                                  <p:stCondLst>
                                    <p:cond delay="0"/>
                                  </p:stCondLst>
                                  <p:childTnLst>
                                    <p:animMotion origin="layout" path="M 9.16667E-6 1.85185E-6 L -0.08194 -0.02593 L -0.08194 -0.02593 L -0.14583 0.00185 L -0.14583 0.00185 L -0.14583 0.00185 L -0.15138 0.0037 " pathEditMode="relative" ptsTypes="AAAAAAA">
                                      <p:cBhvr>
                                        <p:cTn id="20" dur="2000" fill="hold"/>
                                        <p:tgtEl>
                                          <p:spTgt spid="28"/>
                                        </p:tgtEl>
                                        <p:attrNameLst>
                                          <p:attrName>ppt_x</p:attrName>
                                          <p:attrName>ppt_y</p:attrName>
                                        </p:attrNameLst>
                                      </p:cBhvr>
                                    </p:animMotion>
                                  </p:childTnLst>
                                </p:cTn>
                              </p:par>
                            </p:childTnLst>
                          </p:cTn>
                        </p:par>
                        <p:par>
                          <p:cTn id="21" fill="hold">
                            <p:stCondLst>
                              <p:cond delay="7000"/>
                            </p:stCondLst>
                            <p:childTnLst>
                              <p:par>
                                <p:cTn id="22" presetID="3"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childTnLst>
                          </p:cTn>
                        </p:par>
                        <p:par>
                          <p:cTn id="25" fill="hold">
                            <p:stCondLst>
                              <p:cond delay="7500"/>
                            </p:stCondLst>
                            <p:childTnLst>
                              <p:par>
                                <p:cTn id="26" presetID="0" presetClass="path" presetSubtype="0" accel="50000" decel="50000" fill="hold" nodeType="afterEffect">
                                  <p:stCondLst>
                                    <p:cond delay="0"/>
                                  </p:stCondLst>
                                  <p:childTnLst>
                                    <p:animMotion origin="layout" path="M 8.61111E-6 4.07407E-6 C 0.0158 0.0081 0.0316 0.0162 0.04324 0.01898 C 0.05487 0.02176 0.07015 0.0162 0.07015 0.0162 L 0.07015 0.0162 " pathEditMode="relative" ptsTypes="AAAA">
                                      <p:cBhvr>
                                        <p:cTn id="27" dur="2000" fill="hold"/>
                                        <p:tgtEl>
                                          <p:spTgt spid="16"/>
                                        </p:tgtEl>
                                        <p:attrNameLst>
                                          <p:attrName>ppt_x</p:attrName>
                                          <p:attrName>ppt_y</p:attrName>
                                        </p:attrNameLst>
                                      </p:cBhvr>
                                    </p:animMotion>
                                  </p:childTnLst>
                                </p:cTn>
                              </p:par>
                            </p:childTnLst>
                          </p:cTn>
                        </p:par>
                        <p:par>
                          <p:cTn id="28" fill="hold">
                            <p:stCondLst>
                              <p:cond delay="9500"/>
                            </p:stCondLst>
                            <p:childTnLst>
                              <p:par>
                                <p:cTn id="29" presetID="3" presetClass="entr" presetSubtype="1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par>
                          <p:cTn id="32" fill="hold">
                            <p:stCondLst>
                              <p:cond delay="10000"/>
                            </p:stCondLst>
                            <p:childTnLst>
                              <p:par>
                                <p:cTn id="33" presetID="0" presetClass="path" presetSubtype="0" accel="50000" decel="50000" fill="hold" nodeType="afterEffect">
                                  <p:stCondLst>
                                    <p:cond delay="0"/>
                                  </p:stCondLst>
                                  <p:childTnLst>
                                    <p:animMotion origin="layout" path="M 4.72222E-6 2.96296E-6 C -0.01598 -0.01088 -0.03177 -0.02153 -0.03716 -0.03449 C -0.04236 -0.04769 -0.03195 -0.07848 -0.03195 -0.07848 L -0.03195 -0.07848 " pathEditMode="relative" ptsTypes="AAAA">
                                      <p:cBhvr>
                                        <p:cTn id="34" dur="2000" fill="hold"/>
                                        <p:tgtEl>
                                          <p:spTgt spid="12"/>
                                        </p:tgtEl>
                                        <p:attrNameLst>
                                          <p:attrName>ppt_x</p:attrName>
                                          <p:attrName>ppt_y</p:attrName>
                                        </p:attrNameLst>
                                      </p:cBhvr>
                                    </p:animMotion>
                                  </p:childTnLst>
                                </p:cTn>
                              </p:par>
                            </p:childTnLst>
                          </p:cTn>
                        </p:par>
                        <p:par>
                          <p:cTn id="35" fill="hold">
                            <p:stCondLst>
                              <p:cond delay="12000"/>
                            </p:stCondLst>
                            <p:childTnLst>
                              <p:par>
                                <p:cTn id="36" presetID="3" presetClass="entr" presetSubtype="1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childTnLst>
                          </p:cTn>
                        </p:par>
                        <p:par>
                          <p:cTn id="39" fill="hold">
                            <p:stCondLst>
                              <p:cond delay="12500"/>
                            </p:stCondLst>
                            <p:childTnLst>
                              <p:par>
                                <p:cTn id="40" presetID="0" presetClass="path" presetSubtype="0" accel="50000" decel="50000" fill="hold" nodeType="afterEffect">
                                  <p:stCondLst>
                                    <p:cond delay="0"/>
                                  </p:stCondLst>
                                  <p:childTnLst>
                                    <p:animMotion origin="layout" path="M 4.72222E-6 -2.22222E-6 C -0.03837 0.0044 -0.07657 0.00903 -0.10834 0.00139 C -0.14011 -0.00625 -0.19063 -0.04514 -0.19063 -0.04514 L -0.19063 -0.04514 " pathEditMode="relative" ptsTypes="AAAA">
                                      <p:cBhvr>
                                        <p:cTn id="41" dur="2000" fill="hold"/>
                                        <p:tgtEl>
                                          <p:spTgt spid="11"/>
                                        </p:tgtEl>
                                        <p:attrNameLst>
                                          <p:attrName>ppt_x</p:attrName>
                                          <p:attrName>ppt_y</p:attrName>
                                        </p:attrNameLst>
                                      </p:cBhvr>
                                    </p:animMotion>
                                  </p:childTnLst>
                                </p:cTn>
                              </p:par>
                            </p:childTnLst>
                          </p:cTn>
                        </p:par>
                        <p:par>
                          <p:cTn id="42" fill="hold">
                            <p:stCondLst>
                              <p:cond delay="14500"/>
                            </p:stCondLst>
                            <p:childTnLst>
                              <p:par>
                                <p:cTn id="43" presetID="3" presetClass="entr" presetSubtype="1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childTnLst>
                          </p:cTn>
                        </p:par>
                        <p:par>
                          <p:cTn id="46" fill="hold">
                            <p:stCondLst>
                              <p:cond delay="15000"/>
                            </p:stCondLst>
                            <p:childTnLst>
                              <p:par>
                                <p:cTn id="47" presetID="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par>
                          <p:cTn id="49" fill="hold">
                            <p:stCondLst>
                              <p:cond delay="15000"/>
                            </p:stCondLst>
                            <p:childTnLst>
                              <p:par>
                                <p:cTn id="50" presetID="0" presetClass="path" presetSubtype="0" accel="50000" decel="50000" fill="hold" nodeType="afterEffect">
                                  <p:stCondLst>
                                    <p:cond delay="0"/>
                                  </p:stCondLst>
                                  <p:childTnLst>
                                    <p:animMotion origin="layout" path="M 0.00156 0.00231 C 0.00764 -0.00302 0.01372 -0.00811 0.01302 -0.01436 C 0.01233 -0.02038 -0.00243 -0.03473 -0.00243 -0.03473 L -0.00243 -0.03473 " pathEditMode="relative" ptsTypes="AAAA">
                                      <p:cBhvr>
                                        <p:cTn id="51" dur="2000" fill="hold"/>
                                        <p:tgtEl>
                                          <p:spTgt spid="10"/>
                                        </p:tgtEl>
                                        <p:attrNameLst>
                                          <p:attrName>ppt_x</p:attrName>
                                          <p:attrName>ppt_y</p:attrName>
                                        </p:attrNameLst>
                                      </p:cBhvr>
                                    </p:animMotion>
                                  </p:childTnLst>
                                </p:cTn>
                              </p:par>
                            </p:childTnLst>
                          </p:cTn>
                        </p:par>
                        <p:par>
                          <p:cTn id="52" fill="hold">
                            <p:stCondLst>
                              <p:cond delay="17000"/>
                            </p:stCondLst>
                            <p:childTnLst>
                              <p:par>
                                <p:cTn id="53" presetID="3"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linds(horizontal)">
                                      <p:cBhvr>
                                        <p:cTn id="55" dur="500"/>
                                        <p:tgtEl>
                                          <p:spTgt spid="22"/>
                                        </p:tgtEl>
                                      </p:cBhvr>
                                    </p:animEffect>
                                  </p:childTnLst>
                                </p:cTn>
                              </p:par>
                            </p:childTnLst>
                          </p:cTn>
                        </p:par>
                        <p:par>
                          <p:cTn id="56" fill="hold">
                            <p:stCondLst>
                              <p:cond delay="17500"/>
                            </p:stCondLst>
                            <p:childTnLst>
                              <p:par>
                                <p:cTn id="57" presetID="1"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par>
                          <p:cTn id="59" fill="hold">
                            <p:stCondLst>
                              <p:cond delay="17500"/>
                            </p:stCondLst>
                            <p:childTnLst>
                              <p:par>
                                <p:cTn id="60" presetID="0" presetClass="path" presetSubtype="0" accel="50000" decel="50000" fill="hold" nodeType="afterEffect">
                                  <p:stCondLst>
                                    <p:cond delay="0"/>
                                  </p:stCondLst>
                                  <p:childTnLst>
                                    <p:animMotion origin="layout" path="M -3.88889E-6 -3.7037E-7 C -0.03889 -0.00324 -0.0776 -0.00648 -0.09392 0.03449 C -0.11024 0.07546 -0.08941 0.18079 -0.09809 0.2463 C -0.1066 0.31158 -0.12483 0.39514 -0.14548 0.42639 C -0.16597 0.45741 -0.20677 0.44838 -0.2217 0.4331 C -0.23663 0.41806 -0.23802 0.36065 -0.23507 0.33565 C -0.23229 0.31065 -0.20417 0.28333 -0.20417 0.28333 L -0.20417 0.28333 " pathEditMode="relative" ptsTypes="AAAAAAAA">
                                      <p:cBhvr>
                                        <p:cTn id="61" dur="2000" fill="hold"/>
                                        <p:tgtEl>
                                          <p:spTgt spid="9"/>
                                        </p:tgtEl>
                                        <p:attrNameLst>
                                          <p:attrName>ppt_x</p:attrName>
                                          <p:attrName>ppt_y</p:attrName>
                                        </p:attrNameLst>
                                      </p:cBhvr>
                                    </p:animMotion>
                                  </p:childTnLst>
                                </p:cTn>
                              </p:par>
                            </p:childTnLst>
                          </p:cTn>
                        </p:par>
                        <p:par>
                          <p:cTn id="62" fill="hold">
                            <p:stCondLst>
                              <p:cond delay="19500"/>
                            </p:stCondLst>
                            <p:childTnLst>
                              <p:par>
                                <p:cTn id="63" presetID="3" presetClass="entr" presetSubtype="1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linds(horizontal)">
                                      <p:cBhvr>
                                        <p:cTn id="65" dur="500"/>
                                        <p:tgtEl>
                                          <p:spTgt spid="23"/>
                                        </p:tgtEl>
                                      </p:cBhvr>
                                    </p:animEffect>
                                  </p:childTnLst>
                                </p:cTn>
                              </p:par>
                            </p:childTnLst>
                          </p:cTn>
                        </p:par>
                        <p:par>
                          <p:cTn id="66" fill="hold">
                            <p:stCondLst>
                              <p:cond delay="20000"/>
                            </p:stCondLst>
                            <p:childTnLst>
                              <p:par>
                                <p:cTn id="67" presetID="1" presetClass="entr" presetSubtype="0"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childTnLst>
                                </p:cTn>
                              </p:par>
                            </p:childTnLst>
                          </p:cTn>
                        </p:par>
                        <p:par>
                          <p:cTn id="69" fill="hold">
                            <p:stCondLst>
                              <p:cond delay="20000"/>
                            </p:stCondLst>
                            <p:childTnLst>
                              <p:par>
                                <p:cTn id="70" presetID="1" presetClass="entr" presetSubtype="0"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childTnLst>
                                </p:cTn>
                              </p:par>
                            </p:childTnLst>
                          </p:cTn>
                        </p:par>
                        <p:par>
                          <p:cTn id="72" fill="hold">
                            <p:stCondLst>
                              <p:cond delay="20000"/>
                            </p:stCondLst>
                            <p:childTnLst>
                              <p:par>
                                <p:cTn id="73" presetID="0" presetClass="path" presetSubtype="0" accel="50000" decel="50000" fill="hold" nodeType="afterEffect">
                                  <p:stCondLst>
                                    <p:cond delay="0"/>
                                  </p:stCondLst>
                                  <p:childTnLst>
                                    <p:animMotion origin="layout" path="M -5.55556E-6 2.96296E-6 C -0.0191 -0.00139 -0.0382 -0.00278 -0.06702 0.00671 C -0.09601 0.01643 -0.14619 0.05139 -0.17327 0.05787 C -0.20035 0.06412 -0.22987 0.04537 -0.22987 0.04537 L -0.22987 0.04537 " pathEditMode="relative" ptsTypes="AAAAA">
                                      <p:cBhvr>
                                        <p:cTn id="74" dur="2000" fill="hold"/>
                                        <p:tgtEl>
                                          <p:spTgt spid="9"/>
                                        </p:tgtEl>
                                        <p:attrNameLst>
                                          <p:attrName>ppt_x</p:attrName>
                                          <p:attrName>ppt_y</p:attrName>
                                        </p:attrNameLst>
                                      </p:cBhvr>
                                    </p:animMotion>
                                  </p:childTnLst>
                                </p:cTn>
                              </p:par>
                            </p:childTnLst>
                          </p:cTn>
                        </p:par>
                        <p:par>
                          <p:cTn id="75" fill="hold">
                            <p:stCondLst>
                              <p:cond delay="22000"/>
                            </p:stCondLst>
                            <p:childTnLst>
                              <p:par>
                                <p:cTn id="76" presetID="3" presetClass="entr" presetSubtype="10" fill="hold" grpId="0" nodeType="after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blinds(horizontal)">
                                      <p:cBhvr>
                                        <p:cTn id="78" dur="500"/>
                                        <p:tgtEl>
                                          <p:spTgt spid="24"/>
                                        </p:tgtEl>
                                      </p:cBhvr>
                                    </p:animEffect>
                                  </p:childTnLst>
                                </p:cTn>
                              </p:par>
                            </p:childTnLst>
                          </p:cTn>
                        </p:par>
                        <p:par>
                          <p:cTn id="79" fill="hold">
                            <p:stCondLst>
                              <p:cond delay="22500"/>
                            </p:stCondLst>
                            <p:childTnLst>
                              <p:par>
                                <p:cTn id="80" presetID="1" presetClass="entr" presetSubtype="0" fill="hold" nodeType="afterEffect">
                                  <p:stCondLst>
                                    <p:cond delay="0"/>
                                  </p:stCondLst>
                                  <p:childTnLst>
                                    <p:set>
                                      <p:cBhvr>
                                        <p:cTn id="8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4333" y="2230680"/>
            <a:ext cx="2057400" cy="2835354"/>
          </a:xfrm>
          <a:prstGeom prst="rect">
            <a:avLst/>
          </a:prstGeom>
        </p:spPr>
      </p:pic>
      <p:sp>
        <p:nvSpPr>
          <p:cNvPr id="5" name="TextBox 4"/>
          <p:cNvSpPr txBox="1"/>
          <p:nvPr/>
        </p:nvSpPr>
        <p:spPr>
          <a:xfrm>
            <a:off x="25416" y="1584349"/>
            <a:ext cx="2443367" cy="646331"/>
          </a:xfrm>
          <a:prstGeom prst="rect">
            <a:avLst/>
          </a:prstGeom>
          <a:noFill/>
        </p:spPr>
        <p:txBody>
          <a:bodyPr wrap="square" rtlCol="0">
            <a:spAutoFit/>
          </a:bodyPr>
          <a:lstStyle/>
          <a:p>
            <a:r>
              <a:rPr lang="en-US" dirty="0" smtClean="0"/>
              <a:t>Bhang use in India begins around 2000 BCE</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41108" y="3226216"/>
            <a:ext cx="1810227" cy="2486148"/>
          </a:xfrm>
          <a:prstGeom prst="rect">
            <a:avLst/>
          </a:prstGeom>
        </p:spPr>
      </p:pic>
      <p:sp>
        <p:nvSpPr>
          <p:cNvPr id="9" name="Rectangle 8"/>
          <p:cNvSpPr/>
          <p:nvPr/>
        </p:nvSpPr>
        <p:spPr>
          <a:xfrm>
            <a:off x="2396309" y="2487552"/>
            <a:ext cx="3487813" cy="1477328"/>
          </a:xfrm>
          <a:prstGeom prst="rect">
            <a:avLst/>
          </a:prstGeom>
        </p:spPr>
        <p:txBody>
          <a:bodyPr wrap="square">
            <a:spAutoFit/>
          </a:bodyPr>
          <a:lstStyle/>
          <a:p>
            <a:r>
              <a:rPr lang="en-US"/>
              <a:t>A</a:t>
            </a:r>
            <a:r>
              <a:rPr lang="en-US" smtClean="0"/>
              <a:t>pothecary </a:t>
            </a:r>
            <a:r>
              <a:rPr lang="en-US" dirty="0" smtClean="0"/>
              <a:t>jar from Egypt around 1500 BCE </a:t>
            </a:r>
            <a:r>
              <a:rPr lang="en-US" dirty="0"/>
              <a:t>contained traces of </a:t>
            </a:r>
            <a:r>
              <a:rPr lang="en-US" dirty="0" smtClean="0"/>
              <a:t>cannabis </a:t>
            </a:r>
            <a:r>
              <a:rPr lang="en-US" dirty="0"/>
              <a:t/>
            </a:r>
            <a:br>
              <a:rPr lang="en-US" dirty="0"/>
            </a:br>
            <a:r>
              <a:rPr lang="en-US" dirty="0"/>
              <a:t/>
            </a:r>
            <a:br>
              <a:rPr lang="en-US" dirty="0"/>
            </a:br>
            <a:endParaRPr lang="en-US" dirty="0"/>
          </a:p>
        </p:txBody>
      </p:sp>
      <p:sp>
        <p:nvSpPr>
          <p:cNvPr id="10" name="TextBox 9"/>
          <p:cNvSpPr txBox="1"/>
          <p:nvPr/>
        </p:nvSpPr>
        <p:spPr>
          <a:xfrm>
            <a:off x="25416" y="56665"/>
            <a:ext cx="4114800" cy="830997"/>
          </a:xfrm>
          <a:prstGeom prst="rect">
            <a:avLst/>
          </a:prstGeom>
          <a:noFill/>
        </p:spPr>
        <p:txBody>
          <a:bodyPr wrap="square" rtlCol="0">
            <a:spAutoFit/>
          </a:bodyPr>
          <a:lstStyle/>
          <a:p>
            <a:r>
              <a:rPr lang="en-US" sz="2400" b="1" dirty="0" smtClean="0"/>
              <a:t>So what was cannabis used for?</a:t>
            </a:r>
            <a:endParaRPr lang="en-US" sz="2400" b="1" dirty="0"/>
          </a:p>
        </p:txBody>
      </p:sp>
      <p:sp>
        <p:nvSpPr>
          <p:cNvPr id="16" name="Rectangle 15"/>
          <p:cNvSpPr/>
          <p:nvPr/>
        </p:nvSpPr>
        <p:spPr>
          <a:xfrm>
            <a:off x="148347" y="5112200"/>
            <a:ext cx="2053386" cy="1200329"/>
          </a:xfrm>
          <a:prstGeom prst="rect">
            <a:avLst/>
          </a:prstGeom>
        </p:spPr>
        <p:txBody>
          <a:bodyPr wrap="square">
            <a:spAutoFit/>
          </a:bodyPr>
          <a:lstStyle/>
          <a:p>
            <a:r>
              <a:rPr lang="en-US" dirty="0"/>
              <a:t>made of milk and marijuana</a:t>
            </a:r>
            <a:r>
              <a:rPr lang="en-US" b="1" dirty="0"/>
              <a:t> </a:t>
            </a:r>
            <a:r>
              <a:rPr lang="en-US" b="1" dirty="0" smtClean="0"/>
              <a:t>it was used </a:t>
            </a:r>
            <a:r>
              <a:rPr lang="en-US" b="1" dirty="0"/>
              <a:t>as anesthetic or anti-phlegmatic</a:t>
            </a:r>
            <a:r>
              <a:rPr lang="en-US" dirty="0"/>
              <a:t>.</a:t>
            </a:r>
          </a:p>
        </p:txBody>
      </p:sp>
      <p:sp>
        <p:nvSpPr>
          <p:cNvPr id="18" name="Rectangle 17"/>
          <p:cNvSpPr/>
          <p:nvPr/>
        </p:nvSpPr>
        <p:spPr>
          <a:xfrm>
            <a:off x="2856347" y="5681569"/>
            <a:ext cx="3667125" cy="646331"/>
          </a:xfrm>
          <a:prstGeom prst="rect">
            <a:avLst/>
          </a:prstGeom>
        </p:spPr>
        <p:txBody>
          <a:bodyPr wrap="square">
            <a:spAutoFit/>
          </a:bodyPr>
          <a:lstStyle/>
          <a:p>
            <a:r>
              <a:rPr lang="en-US" b="1" dirty="0" smtClean="0"/>
              <a:t>Egyptians </a:t>
            </a:r>
            <a:r>
              <a:rPr lang="en-US" b="1" dirty="0"/>
              <a:t>Use Cannabis for Glaucoma, </a:t>
            </a:r>
            <a:r>
              <a:rPr lang="en-US" b="1" dirty="0" smtClean="0"/>
              <a:t>and Inflammation</a:t>
            </a:r>
            <a:endParaRPr lang="en-US" b="1" dirty="0"/>
          </a:p>
        </p:txBody>
      </p:sp>
      <p:pic>
        <p:nvPicPr>
          <p:cNvPr id="22" name="Picture 2" descr="http://upload.wikimedia.org/wikipedia/commons/thumb/5/5f/Cannabissativadior.jpg/640px-Cannabissativadior.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29352" y="3408933"/>
            <a:ext cx="2028825" cy="2391231"/>
          </a:xfrm>
          <a:prstGeom prst="rect">
            <a:avLst/>
          </a:prstGeom>
          <a:noFill/>
        </p:spPr>
      </p:pic>
      <p:sp>
        <p:nvSpPr>
          <p:cNvPr id="23" name="Rectangle 22"/>
          <p:cNvSpPr/>
          <p:nvPr/>
        </p:nvSpPr>
        <p:spPr>
          <a:xfrm>
            <a:off x="6318042" y="2103359"/>
            <a:ext cx="2651444" cy="1200329"/>
          </a:xfrm>
          <a:prstGeom prst="rect">
            <a:avLst/>
          </a:prstGeom>
        </p:spPr>
        <p:txBody>
          <a:bodyPr wrap="square">
            <a:spAutoFit/>
          </a:bodyPr>
          <a:lstStyle/>
          <a:p>
            <a:r>
              <a:rPr lang="en-US" dirty="0" smtClean="0"/>
              <a:t>70 CE </a:t>
            </a:r>
            <a:r>
              <a:rPr lang="en-US" dirty="0" err="1" smtClean="0"/>
              <a:t>Dioscorides</a:t>
            </a:r>
            <a:r>
              <a:rPr lang="en-US" dirty="0"/>
              <a:t>, a physician in Nero’s army, lists medical marijuana in his Pharmacopoeia. </a:t>
            </a:r>
          </a:p>
        </p:txBody>
      </p:sp>
      <p:sp>
        <p:nvSpPr>
          <p:cNvPr id="24" name="Rectangle 23"/>
          <p:cNvSpPr/>
          <p:nvPr/>
        </p:nvSpPr>
        <p:spPr>
          <a:xfrm>
            <a:off x="6477000" y="5850864"/>
            <a:ext cx="2667000" cy="923330"/>
          </a:xfrm>
          <a:prstGeom prst="rect">
            <a:avLst/>
          </a:prstGeom>
        </p:spPr>
        <p:txBody>
          <a:bodyPr wrap="square">
            <a:spAutoFit/>
          </a:bodyPr>
          <a:lstStyle/>
          <a:p>
            <a:r>
              <a:rPr lang="en-US" b="1" dirty="0" smtClean="0"/>
              <a:t>He suggested </a:t>
            </a:r>
            <a:r>
              <a:rPr lang="en-US" b="1" dirty="0"/>
              <a:t>using cannabis to treat earache and to suppress lust.</a:t>
            </a:r>
          </a:p>
        </p:txBody>
      </p:sp>
      <p:sp>
        <p:nvSpPr>
          <p:cNvPr id="25" name="Rectangle 24"/>
          <p:cNvSpPr/>
          <p:nvPr/>
        </p:nvSpPr>
        <p:spPr>
          <a:xfrm>
            <a:off x="3809016" y="449085"/>
            <a:ext cx="5084725" cy="1477328"/>
          </a:xfrm>
          <a:prstGeom prst="rect">
            <a:avLst/>
          </a:prstGeom>
        </p:spPr>
        <p:txBody>
          <a:bodyPr wrap="square">
            <a:spAutoFit/>
          </a:bodyPr>
          <a:lstStyle/>
          <a:p>
            <a:r>
              <a:rPr lang="en-US" dirty="0" err="1" smtClean="0"/>
              <a:t>Shenung</a:t>
            </a:r>
            <a:r>
              <a:rPr lang="en-US" dirty="0" smtClean="0"/>
              <a:t> reportedly recommended the use of marijuana, or “ma” as it was referred to, for over a hundred different ailments </a:t>
            </a:r>
            <a:r>
              <a:rPr lang="en-US" dirty="0" smtClean="0"/>
              <a:t>including</a:t>
            </a:r>
            <a:r>
              <a:rPr lang="en-US" b="1" dirty="0" smtClean="0"/>
              <a:t> </a:t>
            </a:r>
            <a:r>
              <a:rPr lang="en-US" b="1" dirty="0" smtClean="0"/>
              <a:t>gout, rheumatism, malaria, constipation and even absent-mindedness.</a:t>
            </a:r>
            <a:endParaRPr lang="en-US" b="1" dirty="0"/>
          </a:p>
        </p:txBody>
      </p:sp>
      <p:pic>
        <p:nvPicPr>
          <p:cNvPr id="26" name="Picture 2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68783" y="597678"/>
            <a:ext cx="1217230" cy="1174724"/>
          </a:xfrm>
          <a:prstGeom prst="rect">
            <a:avLst/>
          </a:prstGeom>
        </p:spPr>
      </p:pic>
    </p:spTree>
    <p:extLst>
      <p:ext uri="{BB962C8B-B14F-4D97-AF65-F5344CB8AC3E}">
        <p14:creationId xmlns:p14="http://schemas.microsoft.com/office/powerpoint/2010/main" val="140382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4068036"/>
            <a:ext cx="4572000" cy="1754326"/>
          </a:xfrm>
          <a:prstGeom prst="rect">
            <a:avLst/>
          </a:prstGeom>
        </p:spPr>
        <p:txBody>
          <a:bodyPr>
            <a:spAutoFit/>
          </a:bodyPr>
          <a:lstStyle/>
          <a:p>
            <a:r>
              <a:rPr lang="en-US" dirty="0" smtClean="0">
                <a:latin typeface="Times New Roman" charset="0"/>
                <a:ea typeface="Times New Roman" charset="0"/>
              </a:rPr>
              <a:t>“The </a:t>
            </a:r>
            <a:r>
              <a:rPr lang="en-US" dirty="0">
                <a:latin typeface="Times New Roman" charset="0"/>
                <a:ea typeface="Times New Roman" charset="0"/>
              </a:rPr>
              <a:t>Scythians take cannabis seeds, crawl in under the felt blankets, and throw the seeds on to the glowing stones. The seeds then emit dense smoke and fumes, much more than any </a:t>
            </a:r>
            <a:r>
              <a:rPr lang="en-US" dirty="0" smtClean="0">
                <a:latin typeface="Times New Roman" charset="0"/>
                <a:ea typeface="Times New Roman" charset="0"/>
              </a:rPr>
              <a:t>vapor-bath </a:t>
            </a:r>
            <a:r>
              <a:rPr lang="en-US" dirty="0">
                <a:latin typeface="Times New Roman" charset="0"/>
                <a:ea typeface="Times New Roman" charset="0"/>
              </a:rPr>
              <a:t>in Greece. The Scythians shriek with delight at the fumes.”</a:t>
            </a:r>
            <a:r>
              <a:rPr lang="en-US" dirty="0"/>
              <a:t> </a:t>
            </a:r>
          </a:p>
        </p:txBody>
      </p:sp>
      <p:sp>
        <p:nvSpPr>
          <p:cNvPr id="7" name="TextBox 6"/>
          <p:cNvSpPr txBox="1"/>
          <p:nvPr/>
        </p:nvSpPr>
        <p:spPr>
          <a:xfrm>
            <a:off x="0" y="258659"/>
            <a:ext cx="5257800" cy="461665"/>
          </a:xfrm>
          <a:prstGeom prst="rect">
            <a:avLst/>
          </a:prstGeom>
          <a:noFill/>
        </p:spPr>
        <p:txBody>
          <a:bodyPr wrap="square" rtlCol="0">
            <a:spAutoFit/>
          </a:bodyPr>
          <a:lstStyle/>
          <a:p>
            <a:r>
              <a:rPr lang="en-US" sz="2400" b="1" dirty="0" smtClean="0"/>
              <a:t>What did people think of cannabis use?</a:t>
            </a:r>
            <a:endParaRPr lang="en-US" sz="2400" b="1" dirty="0"/>
          </a:p>
        </p:txBody>
      </p:sp>
      <p:pic>
        <p:nvPicPr>
          <p:cNvPr id="9" name="Picture 8"/>
          <p:cNvPicPr>
            <a:picLocks noChangeAspect="1"/>
          </p:cNvPicPr>
          <p:nvPr/>
        </p:nvPicPr>
        <p:blipFill>
          <a:blip r:embed="rId2"/>
          <a:stretch>
            <a:fillRect/>
          </a:stretch>
        </p:blipFill>
        <p:spPr>
          <a:xfrm>
            <a:off x="6483347" y="1181989"/>
            <a:ext cx="1676401" cy="2329914"/>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4000" y="1752600"/>
            <a:ext cx="2184400" cy="2184400"/>
          </a:xfrm>
          <a:prstGeom prst="rect">
            <a:avLst/>
          </a:prstGeom>
        </p:spPr>
      </p:pic>
      <p:sp>
        <p:nvSpPr>
          <p:cNvPr id="11" name="Rectangle 10"/>
          <p:cNvSpPr/>
          <p:nvPr/>
        </p:nvSpPr>
        <p:spPr>
          <a:xfrm>
            <a:off x="228600" y="720324"/>
            <a:ext cx="4572000" cy="923330"/>
          </a:xfrm>
          <a:prstGeom prst="rect">
            <a:avLst/>
          </a:prstGeom>
        </p:spPr>
        <p:txBody>
          <a:bodyPr>
            <a:spAutoFit/>
          </a:bodyPr>
          <a:lstStyle/>
          <a:p>
            <a:r>
              <a:rPr lang="en-US" dirty="0">
                <a:latin typeface="Times New Roman" charset="0"/>
                <a:ea typeface="Times New Roman" charset="0"/>
              </a:rPr>
              <a:t>Greek historian Herodotus wrote detailed accounts of Scythian </a:t>
            </a:r>
            <a:r>
              <a:rPr lang="en-US" dirty="0" smtClean="0">
                <a:latin typeface="Times New Roman" charset="0"/>
                <a:ea typeface="Times New Roman" charset="0"/>
              </a:rPr>
              <a:t>vapor </a:t>
            </a:r>
            <a:r>
              <a:rPr lang="en-US" dirty="0">
                <a:latin typeface="Times New Roman" charset="0"/>
                <a:ea typeface="Times New Roman" charset="0"/>
              </a:rPr>
              <a:t>hotbox rituals around 450 BCE. </a:t>
            </a:r>
            <a:endParaRPr lang="en-US" dirty="0"/>
          </a:p>
        </p:txBody>
      </p:sp>
      <p:sp>
        <p:nvSpPr>
          <p:cNvPr id="12" name="Rectangle 11"/>
          <p:cNvSpPr/>
          <p:nvPr/>
        </p:nvSpPr>
        <p:spPr>
          <a:xfrm>
            <a:off x="5461000" y="211169"/>
            <a:ext cx="3657600" cy="923330"/>
          </a:xfrm>
          <a:prstGeom prst="rect">
            <a:avLst/>
          </a:prstGeom>
        </p:spPr>
        <p:txBody>
          <a:bodyPr wrap="square">
            <a:spAutoFit/>
          </a:bodyPr>
          <a:lstStyle/>
          <a:p>
            <a:r>
              <a:rPr lang="en-US" dirty="0" smtClean="0">
                <a:latin typeface="Times New Roman" charset="0"/>
                <a:ea typeface="Times New Roman" charset="0"/>
              </a:rPr>
              <a:t>1200 CE: Hashish </a:t>
            </a:r>
            <a:r>
              <a:rPr lang="en-US" dirty="0">
                <a:latin typeface="Times New Roman" charset="0"/>
                <a:ea typeface="Times New Roman" charset="0"/>
              </a:rPr>
              <a:t>figured prominently in several of the folk tales of </a:t>
            </a:r>
            <a:r>
              <a:rPr lang="en-US" dirty="0" smtClean="0">
                <a:latin typeface="Times New Roman" charset="0"/>
                <a:ea typeface="Times New Roman" charset="0"/>
              </a:rPr>
              <a:t>1001 nights</a:t>
            </a:r>
            <a:r>
              <a:rPr lang="en-US" dirty="0" smtClean="0"/>
              <a:t> </a:t>
            </a:r>
            <a:endParaRPr lang="en-US" dirty="0"/>
          </a:p>
        </p:txBody>
      </p:sp>
      <p:sp>
        <p:nvSpPr>
          <p:cNvPr id="13" name="Rectangle 12"/>
          <p:cNvSpPr/>
          <p:nvPr/>
        </p:nvSpPr>
        <p:spPr>
          <a:xfrm>
            <a:off x="3160257" y="1691144"/>
            <a:ext cx="3335790" cy="1754326"/>
          </a:xfrm>
          <a:prstGeom prst="rect">
            <a:avLst/>
          </a:prstGeom>
        </p:spPr>
        <p:txBody>
          <a:bodyPr wrap="square">
            <a:spAutoFit/>
          </a:bodyPr>
          <a:lstStyle/>
          <a:p>
            <a:r>
              <a:rPr lang="en-US" dirty="0" smtClean="0">
                <a:latin typeface="Times New Roman" charset="0"/>
                <a:ea typeface="Times New Roman" charset="0"/>
              </a:rPr>
              <a:t>In the story of  the</a:t>
            </a:r>
            <a:r>
              <a:rPr lang="en-US" dirty="0" smtClean="0">
                <a:solidFill>
                  <a:srgbClr val="0000FF"/>
                </a:solidFill>
                <a:latin typeface="Times New Roman" charset="0"/>
                <a:ea typeface="Times New Roman" charset="0"/>
              </a:rPr>
              <a:t> </a:t>
            </a:r>
            <a:r>
              <a:rPr lang="en-US" dirty="0" smtClean="0">
                <a:solidFill>
                  <a:srgbClr val="000000"/>
                </a:solidFill>
                <a:latin typeface="Times New Roman" charset="0"/>
                <a:ea typeface="Times New Roman" charset="0"/>
              </a:rPr>
              <a:t>Hashish </a:t>
            </a:r>
            <a:r>
              <a:rPr lang="en-US" dirty="0">
                <a:solidFill>
                  <a:srgbClr val="000000"/>
                </a:solidFill>
                <a:latin typeface="Times New Roman" charset="0"/>
                <a:ea typeface="Times New Roman" charset="0"/>
              </a:rPr>
              <a:t>Eater</a:t>
            </a:r>
            <a:r>
              <a:rPr lang="en-US" dirty="0">
                <a:latin typeface="Times New Roman" charset="0"/>
                <a:ea typeface="Times New Roman" charset="0"/>
              </a:rPr>
              <a:t> </a:t>
            </a:r>
            <a:r>
              <a:rPr lang="en-US" dirty="0" smtClean="0">
                <a:latin typeface="Times New Roman" charset="0"/>
                <a:ea typeface="Times New Roman" charset="0"/>
              </a:rPr>
              <a:t>a man </a:t>
            </a:r>
            <a:r>
              <a:rPr lang="en-US" dirty="0">
                <a:latin typeface="Times New Roman" charset="0"/>
                <a:ea typeface="Times New Roman" charset="0"/>
              </a:rPr>
              <a:t>eats </a:t>
            </a:r>
            <a:r>
              <a:rPr lang="en-US" dirty="0" smtClean="0">
                <a:latin typeface="Times New Roman" charset="0"/>
                <a:ea typeface="Times New Roman" charset="0"/>
              </a:rPr>
              <a:t>hashish, </a:t>
            </a:r>
            <a:r>
              <a:rPr lang="en-US" dirty="0">
                <a:latin typeface="Times New Roman" charset="0"/>
                <a:ea typeface="Times New Roman" charset="0"/>
              </a:rPr>
              <a:t>makes a fool of himself, and gets thrown in jail after waking up in the morning naked </a:t>
            </a:r>
            <a:r>
              <a:rPr lang="en-US" dirty="0" smtClean="0">
                <a:latin typeface="Times New Roman" charset="0"/>
                <a:ea typeface="Times New Roman" charset="0"/>
              </a:rPr>
              <a:t>and aroused in </a:t>
            </a:r>
            <a:r>
              <a:rPr lang="en-US" dirty="0">
                <a:latin typeface="Times New Roman" charset="0"/>
                <a:ea typeface="Times New Roman" charset="0"/>
              </a:rPr>
              <a:t>front of strangers at a public </a:t>
            </a:r>
            <a:r>
              <a:rPr lang="en-US" dirty="0" smtClean="0">
                <a:latin typeface="Times New Roman" charset="0"/>
                <a:ea typeface="Times New Roman" charset="0"/>
              </a:rPr>
              <a:t>bath.</a:t>
            </a:r>
            <a:endParaRPr lang="en-US" dirty="0">
              <a:effectLst/>
              <a:latin typeface="Times New Roman" charset="0"/>
              <a:ea typeface="Calibri" charset="0"/>
            </a:endParaRPr>
          </a:p>
        </p:txBody>
      </p:sp>
      <p:pic>
        <p:nvPicPr>
          <p:cNvPr id="14" name="Picture 13"/>
          <p:cNvPicPr>
            <a:picLocks noChangeAspect="1"/>
          </p:cNvPicPr>
          <p:nvPr/>
        </p:nvPicPr>
        <p:blipFill>
          <a:blip r:embed="rId4"/>
          <a:stretch>
            <a:fillRect/>
          </a:stretch>
        </p:blipFill>
        <p:spPr>
          <a:xfrm>
            <a:off x="5867400" y="3667928"/>
            <a:ext cx="1701800" cy="2179834"/>
          </a:xfrm>
          <a:prstGeom prst="rect">
            <a:avLst/>
          </a:prstGeom>
        </p:spPr>
      </p:pic>
      <p:sp>
        <p:nvSpPr>
          <p:cNvPr id="16" name="Rectangle 15"/>
          <p:cNvSpPr/>
          <p:nvPr/>
        </p:nvSpPr>
        <p:spPr>
          <a:xfrm>
            <a:off x="4557603" y="5978798"/>
            <a:ext cx="4321393" cy="369332"/>
          </a:xfrm>
          <a:prstGeom prst="rect">
            <a:avLst/>
          </a:prstGeom>
        </p:spPr>
        <p:txBody>
          <a:bodyPr wrap="square">
            <a:spAutoFit/>
          </a:bodyPr>
          <a:lstStyle/>
          <a:p>
            <a:r>
              <a:rPr lang="en-US" b="1" dirty="0" err="1" smtClean="0"/>
              <a:t>Joos</a:t>
            </a:r>
            <a:r>
              <a:rPr lang="en-US" b="1" dirty="0" smtClean="0"/>
              <a:t> </a:t>
            </a:r>
            <a:r>
              <a:rPr lang="en-US" b="1" dirty="0"/>
              <a:t>van </a:t>
            </a:r>
            <a:r>
              <a:rPr lang="en-US" b="1" dirty="0" err="1" smtClean="0"/>
              <a:t>Craesbeeck</a:t>
            </a:r>
            <a:r>
              <a:rPr lang="en-US" b="1" dirty="0" smtClean="0"/>
              <a:t> “The Smoker” 1635</a:t>
            </a:r>
            <a:endParaRPr lang="en-US" b="1" dirty="0"/>
          </a:p>
        </p:txBody>
      </p:sp>
    </p:spTree>
    <p:extLst>
      <p:ext uri="{BB962C8B-B14F-4D97-AF65-F5344CB8AC3E}">
        <p14:creationId xmlns:p14="http://schemas.microsoft.com/office/powerpoint/2010/main" val="1311478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762000"/>
            <a:ext cx="8686800" cy="4343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7000" y="1981200"/>
            <a:ext cx="304799" cy="32511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7"/>
            <a:ext cx="304799" cy="32511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8688" y="1377046"/>
            <a:ext cx="304799" cy="32511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8688" y="1371600"/>
            <a:ext cx="304799" cy="32511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4400" y="1656079"/>
            <a:ext cx="304799" cy="32511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8"/>
            <a:ext cx="304799" cy="32511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9"/>
            <a:ext cx="304799" cy="32511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7000" y="1981199"/>
            <a:ext cx="304799" cy="325119"/>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1495" y="1981200"/>
            <a:ext cx="304799" cy="325119"/>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400" y="3276600"/>
            <a:ext cx="304799" cy="325119"/>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65990" y="1981197"/>
            <a:ext cx="304799" cy="325119"/>
          </a:xfrm>
          <a:prstGeom prst="rect">
            <a:avLst/>
          </a:prstGeom>
        </p:spPr>
      </p:pic>
      <p:sp>
        <p:nvSpPr>
          <p:cNvPr id="17" name="TextBox 16"/>
          <p:cNvSpPr txBox="1"/>
          <p:nvPr/>
        </p:nvSpPr>
        <p:spPr>
          <a:xfrm>
            <a:off x="6330104" y="1704196"/>
            <a:ext cx="598590" cy="276999"/>
          </a:xfrm>
          <a:prstGeom prst="rect">
            <a:avLst/>
          </a:prstGeom>
          <a:noFill/>
        </p:spPr>
        <p:txBody>
          <a:bodyPr wrap="square" rtlCol="0">
            <a:spAutoFit/>
          </a:bodyPr>
          <a:lstStyle/>
          <a:p>
            <a:r>
              <a:rPr lang="en-US" sz="1200" dirty="0" smtClean="0"/>
              <a:t>Origin</a:t>
            </a:r>
            <a:endParaRPr lang="en-US" sz="1200" dirty="0"/>
          </a:p>
        </p:txBody>
      </p:sp>
      <p:sp>
        <p:nvSpPr>
          <p:cNvPr id="18" name="TextBox 17"/>
          <p:cNvSpPr txBox="1"/>
          <p:nvPr/>
        </p:nvSpPr>
        <p:spPr>
          <a:xfrm>
            <a:off x="6928694" y="1512163"/>
            <a:ext cx="838201" cy="276999"/>
          </a:xfrm>
          <a:prstGeom prst="rect">
            <a:avLst/>
          </a:prstGeom>
          <a:noFill/>
        </p:spPr>
        <p:txBody>
          <a:bodyPr wrap="square" rtlCol="0">
            <a:spAutoFit/>
          </a:bodyPr>
          <a:lstStyle/>
          <a:p>
            <a:r>
              <a:rPr lang="en-US" sz="1200" smtClean="0"/>
              <a:t>2500 BCE</a:t>
            </a:r>
            <a:endParaRPr lang="en-US" sz="1200"/>
          </a:p>
        </p:txBody>
      </p:sp>
      <p:sp>
        <p:nvSpPr>
          <p:cNvPr id="19" name="TextBox 18"/>
          <p:cNvSpPr txBox="1"/>
          <p:nvPr/>
        </p:nvSpPr>
        <p:spPr>
          <a:xfrm>
            <a:off x="7369380" y="2164075"/>
            <a:ext cx="838200" cy="284481"/>
          </a:xfrm>
          <a:prstGeom prst="rect">
            <a:avLst/>
          </a:prstGeom>
          <a:noFill/>
        </p:spPr>
        <p:txBody>
          <a:bodyPr wrap="square" rtlCol="0">
            <a:spAutoFit/>
          </a:bodyPr>
          <a:lstStyle/>
          <a:p>
            <a:r>
              <a:rPr lang="en-US" sz="1200" smtClean="0"/>
              <a:t>1000 BCE</a:t>
            </a:r>
            <a:endParaRPr lang="en-US" sz="1200"/>
          </a:p>
        </p:txBody>
      </p:sp>
      <p:sp>
        <p:nvSpPr>
          <p:cNvPr id="20" name="TextBox 19"/>
          <p:cNvSpPr txBox="1"/>
          <p:nvPr/>
        </p:nvSpPr>
        <p:spPr>
          <a:xfrm>
            <a:off x="5954609" y="1094599"/>
            <a:ext cx="750990" cy="276999"/>
          </a:xfrm>
          <a:prstGeom prst="rect">
            <a:avLst/>
          </a:prstGeom>
          <a:noFill/>
        </p:spPr>
        <p:txBody>
          <a:bodyPr wrap="square" rtlCol="0">
            <a:spAutoFit/>
          </a:bodyPr>
          <a:lstStyle/>
          <a:p>
            <a:r>
              <a:rPr lang="en-US" sz="1200" smtClean="0"/>
              <a:t>700 BCE</a:t>
            </a:r>
            <a:endParaRPr lang="en-US" sz="1200"/>
          </a:p>
        </p:txBody>
      </p:sp>
      <p:sp>
        <p:nvSpPr>
          <p:cNvPr id="21" name="TextBox 20"/>
          <p:cNvSpPr txBox="1"/>
          <p:nvPr/>
        </p:nvSpPr>
        <p:spPr>
          <a:xfrm>
            <a:off x="4535864" y="1983232"/>
            <a:ext cx="838200" cy="276999"/>
          </a:xfrm>
          <a:prstGeom prst="rect">
            <a:avLst/>
          </a:prstGeom>
          <a:noFill/>
        </p:spPr>
        <p:txBody>
          <a:bodyPr wrap="square" rtlCol="0">
            <a:spAutoFit/>
          </a:bodyPr>
          <a:lstStyle/>
          <a:p>
            <a:r>
              <a:rPr lang="en-US" sz="1200" dirty="0" smtClean="0"/>
              <a:t>100 BCE</a:t>
            </a:r>
            <a:endParaRPr lang="en-US" sz="1200" dirty="0"/>
          </a:p>
        </p:txBody>
      </p:sp>
      <p:sp>
        <p:nvSpPr>
          <p:cNvPr id="22" name="TextBox 21"/>
          <p:cNvSpPr txBox="1"/>
          <p:nvPr/>
        </p:nvSpPr>
        <p:spPr>
          <a:xfrm>
            <a:off x="4360683" y="1097324"/>
            <a:ext cx="990600" cy="276999"/>
          </a:xfrm>
          <a:prstGeom prst="rect">
            <a:avLst/>
          </a:prstGeom>
          <a:noFill/>
        </p:spPr>
        <p:txBody>
          <a:bodyPr wrap="square" rtlCol="0">
            <a:spAutoFit/>
          </a:bodyPr>
          <a:lstStyle/>
          <a:p>
            <a:r>
              <a:rPr lang="en-US" sz="1200" dirty="0" smtClean="0"/>
              <a:t>Middle Ages</a:t>
            </a:r>
            <a:endParaRPr lang="en-US" sz="1200" dirty="0"/>
          </a:p>
        </p:txBody>
      </p:sp>
      <p:sp>
        <p:nvSpPr>
          <p:cNvPr id="23" name="TextBox 22"/>
          <p:cNvSpPr txBox="1"/>
          <p:nvPr/>
        </p:nvSpPr>
        <p:spPr>
          <a:xfrm>
            <a:off x="3128912" y="3300659"/>
            <a:ext cx="685800" cy="276999"/>
          </a:xfrm>
          <a:prstGeom prst="rect">
            <a:avLst/>
          </a:prstGeom>
          <a:noFill/>
        </p:spPr>
        <p:txBody>
          <a:bodyPr wrap="square" rtlCol="0">
            <a:spAutoFit/>
          </a:bodyPr>
          <a:lstStyle/>
          <a:p>
            <a:r>
              <a:rPr lang="en-US" sz="1200" smtClean="0"/>
              <a:t>1500 CE</a:t>
            </a:r>
            <a:endParaRPr lang="en-US" sz="1200"/>
          </a:p>
        </p:txBody>
      </p:sp>
      <p:sp>
        <p:nvSpPr>
          <p:cNvPr id="24" name="TextBox 23"/>
          <p:cNvSpPr txBox="1"/>
          <p:nvPr/>
        </p:nvSpPr>
        <p:spPr>
          <a:xfrm>
            <a:off x="2382236" y="1357420"/>
            <a:ext cx="685800" cy="276999"/>
          </a:xfrm>
          <a:prstGeom prst="rect">
            <a:avLst/>
          </a:prstGeom>
          <a:noFill/>
        </p:spPr>
        <p:txBody>
          <a:bodyPr wrap="square" rtlCol="0">
            <a:spAutoFit/>
          </a:bodyPr>
          <a:lstStyle/>
          <a:p>
            <a:r>
              <a:rPr lang="en-US" sz="1200" dirty="0" smtClean="0"/>
              <a:t>1600 CE</a:t>
            </a:r>
            <a:endParaRPr lang="en-US" sz="1200" dirty="0"/>
          </a:p>
        </p:txBody>
      </p:sp>
      <p:sp>
        <p:nvSpPr>
          <p:cNvPr id="25" name="TextBox 24"/>
          <p:cNvSpPr txBox="1"/>
          <p:nvPr/>
        </p:nvSpPr>
        <p:spPr>
          <a:xfrm>
            <a:off x="6066922" y="2625569"/>
            <a:ext cx="798136" cy="276999"/>
          </a:xfrm>
          <a:prstGeom prst="rect">
            <a:avLst/>
          </a:prstGeom>
          <a:noFill/>
        </p:spPr>
        <p:txBody>
          <a:bodyPr wrap="square" rtlCol="0">
            <a:spAutoFit/>
          </a:bodyPr>
          <a:lstStyle/>
          <a:p>
            <a:r>
              <a:rPr lang="en-US" sz="1200" dirty="0" smtClean="0"/>
              <a:t>2000 BCE</a:t>
            </a:r>
            <a:endParaRPr lang="en-US" sz="1200" dirty="0"/>
          </a:p>
        </p:txBody>
      </p:sp>
      <p:sp>
        <p:nvSpPr>
          <p:cNvPr id="26" name="TextBox 25"/>
          <p:cNvSpPr txBox="1"/>
          <p:nvPr/>
        </p:nvSpPr>
        <p:spPr>
          <a:xfrm>
            <a:off x="2423060" y="5464825"/>
            <a:ext cx="4473780" cy="461665"/>
          </a:xfrm>
          <a:prstGeom prst="rect">
            <a:avLst/>
          </a:prstGeom>
          <a:noFill/>
        </p:spPr>
        <p:txBody>
          <a:bodyPr wrap="square" rtlCol="0">
            <a:spAutoFit/>
          </a:bodyPr>
          <a:lstStyle/>
          <a:p>
            <a:r>
              <a:rPr lang="en-US" sz="2400" b="1" dirty="0" smtClean="0"/>
              <a:t>The spread of cultivated cannabis </a:t>
            </a:r>
            <a:endParaRPr lang="en-US" sz="2400" b="1" dirty="0"/>
          </a:p>
        </p:txBody>
      </p:sp>
      <p:pic>
        <p:nvPicPr>
          <p:cNvPr id="27" name="Picture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399" y="3275329"/>
            <a:ext cx="304799" cy="325119"/>
          </a:xfrm>
          <a:prstGeom prst="rect">
            <a:avLst/>
          </a:prstGeom>
        </p:spPr>
      </p:pic>
      <p:sp>
        <p:nvSpPr>
          <p:cNvPr id="28" name="TextBox 27"/>
          <p:cNvSpPr txBox="1"/>
          <p:nvPr/>
        </p:nvSpPr>
        <p:spPr>
          <a:xfrm>
            <a:off x="1721231" y="1429733"/>
            <a:ext cx="990600" cy="276999"/>
          </a:xfrm>
          <a:prstGeom prst="rect">
            <a:avLst/>
          </a:prstGeom>
          <a:noFill/>
        </p:spPr>
        <p:txBody>
          <a:bodyPr wrap="square" rtlCol="0">
            <a:spAutoFit/>
          </a:bodyPr>
          <a:lstStyle/>
          <a:p>
            <a:r>
              <a:rPr lang="en-US" sz="1200" dirty="0" smtClean="0"/>
              <a:t>1910 CE</a:t>
            </a:r>
            <a:endParaRPr lang="en-US" sz="1200"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1732" y="1778417"/>
            <a:ext cx="304799" cy="325119"/>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35790" y="1267173"/>
            <a:ext cx="304799" cy="325119"/>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61290" y="1696719"/>
            <a:ext cx="304799" cy="325119"/>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42779" y="2081956"/>
            <a:ext cx="304799" cy="325119"/>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2480" y="2260231"/>
            <a:ext cx="304799" cy="325119"/>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64536" y="1537967"/>
            <a:ext cx="304799" cy="325119"/>
          </a:xfrm>
          <a:prstGeom prst="rect">
            <a:avLst/>
          </a:prstGeom>
        </p:spPr>
      </p:pic>
    </p:spTree>
    <p:extLst>
      <p:ext uri="{BB962C8B-B14F-4D97-AF65-F5344CB8AC3E}">
        <p14:creationId xmlns:p14="http://schemas.microsoft.com/office/powerpoint/2010/main" val="119635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243 0.00579 C 0.00556 -0.0081 0.00868 -0.02176 0.00087 -0.04005 C -0.00694 -0.05857 -0.02934 -0.08843 -0.04444 -0.10486 C -0.05937 -0.12107 -0.08073 -0.11875 -0.08958 -0.13819 C -0.09843 -0.15764 -0.09739 -0.2213 -0.09739 -0.2213 L -0.09739 -0.2213 " pathEditMode="relative" ptsTypes="AAAAAA">
                                      <p:cBhvr>
                                        <p:cTn id="10" dur="2000" fill="hold"/>
                                        <p:tgtEl>
                                          <p:spTgt spid="2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4758" y="831835"/>
            <a:ext cx="1958842" cy="2543231"/>
          </a:xfrm>
          <a:prstGeom prst="rect">
            <a:avLst/>
          </a:prstGeom>
        </p:spPr>
      </p:pic>
      <p:sp>
        <p:nvSpPr>
          <p:cNvPr id="2" name="TextBox 1"/>
          <p:cNvSpPr txBox="1"/>
          <p:nvPr/>
        </p:nvSpPr>
        <p:spPr>
          <a:xfrm>
            <a:off x="117478" y="-44497"/>
            <a:ext cx="3636690" cy="830997"/>
          </a:xfrm>
          <a:prstGeom prst="rect">
            <a:avLst/>
          </a:prstGeom>
          <a:noFill/>
        </p:spPr>
        <p:txBody>
          <a:bodyPr wrap="square" rtlCol="0">
            <a:spAutoFit/>
          </a:bodyPr>
          <a:lstStyle/>
          <a:p>
            <a:r>
              <a:rPr lang="en-US" sz="2400" b="1" dirty="0" smtClean="0"/>
              <a:t>Anti Marijuana sentiment in the 1930’s and 40’s</a:t>
            </a:r>
            <a:endParaRPr lang="en-US" sz="2400" b="1" dirty="0"/>
          </a:p>
        </p:txBody>
      </p:sp>
      <p:sp>
        <p:nvSpPr>
          <p:cNvPr id="13" name="Rectangle 12"/>
          <p:cNvSpPr/>
          <p:nvPr/>
        </p:nvSpPr>
        <p:spPr>
          <a:xfrm>
            <a:off x="353007" y="3470008"/>
            <a:ext cx="6002334" cy="3139321"/>
          </a:xfrm>
          <a:prstGeom prst="rect">
            <a:avLst/>
          </a:prstGeom>
        </p:spPr>
        <p:txBody>
          <a:bodyPr wrap="square">
            <a:spAutoFit/>
          </a:bodyPr>
          <a:lstStyle/>
          <a:p>
            <a:r>
              <a:rPr lang="en-US" i="1" dirty="0">
                <a:latin typeface="verdana" charset="0"/>
              </a:rPr>
              <a:t>"How many murders, suicides, robberies, criminal assaults, holdups, burglaries and deeds of maniacal insanity it causes each year, especially among the young, can only be conjectured...No one knows, when he places a marijuana cigarette to his lips, whether he will become a joyous </a:t>
            </a:r>
            <a:r>
              <a:rPr lang="en-US" i="1" dirty="0" smtClean="0">
                <a:latin typeface="verdana" charset="0"/>
              </a:rPr>
              <a:t>reveler </a:t>
            </a:r>
            <a:r>
              <a:rPr lang="en-US" i="1" dirty="0">
                <a:latin typeface="verdana" charset="0"/>
              </a:rPr>
              <a:t>in a musical heaven, a mad insensate, a calm philosopher, or a murderer..."</a:t>
            </a:r>
            <a:r>
              <a:rPr lang="en-US" dirty="0">
                <a:latin typeface="verdana" charset="0"/>
              </a:rPr>
              <a:t> </a:t>
            </a:r>
            <a:br>
              <a:rPr lang="en-US" dirty="0">
                <a:latin typeface="verdana" charset="0"/>
              </a:rPr>
            </a:br>
            <a:r>
              <a:rPr lang="en-US" dirty="0">
                <a:latin typeface="verdana" charset="0"/>
              </a:rPr>
              <a:t>HARRY J ANSLINGER</a:t>
            </a:r>
            <a:br>
              <a:rPr lang="en-US" dirty="0">
                <a:latin typeface="verdana" charset="0"/>
              </a:rPr>
            </a:br>
            <a:r>
              <a:rPr lang="en-US" dirty="0">
                <a:latin typeface="verdana" charset="0"/>
              </a:rPr>
              <a:t>Commissioner of the US Bureau of Narcotics 1930-1962</a:t>
            </a:r>
            <a:endParaRPr lang="en-US" dirty="0"/>
          </a:p>
        </p:txBody>
      </p:sp>
      <p:sp>
        <p:nvSpPr>
          <p:cNvPr id="15" name="TextBox 14"/>
          <p:cNvSpPr txBox="1"/>
          <p:nvPr/>
        </p:nvSpPr>
        <p:spPr>
          <a:xfrm>
            <a:off x="6907657" y="555241"/>
            <a:ext cx="1752600" cy="461665"/>
          </a:xfrm>
          <a:prstGeom prst="rect">
            <a:avLst/>
          </a:prstGeom>
          <a:noFill/>
        </p:spPr>
        <p:txBody>
          <a:bodyPr wrap="square" rtlCol="0">
            <a:spAutoFit/>
          </a:bodyPr>
          <a:lstStyle/>
          <a:p>
            <a:r>
              <a:rPr lang="en-US" sz="2400" b="1" dirty="0" smtClean="0"/>
              <a:t>Even today</a:t>
            </a:r>
            <a:endParaRPr lang="en-US" sz="2400" b="1" dirty="0"/>
          </a:p>
        </p:txBody>
      </p:sp>
      <p:pic>
        <p:nvPicPr>
          <p:cNvPr id="16" name="Picture 15"/>
          <p:cNvPicPr>
            <a:picLocks noChangeAspect="1"/>
          </p:cNvPicPr>
          <p:nvPr/>
        </p:nvPicPr>
        <p:blipFill>
          <a:blip r:embed="rId3"/>
          <a:stretch>
            <a:fillRect/>
          </a:stretch>
        </p:blipFill>
        <p:spPr>
          <a:xfrm>
            <a:off x="6894694" y="1065816"/>
            <a:ext cx="1778526" cy="2302299"/>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07657" y="3657600"/>
            <a:ext cx="1801954" cy="1801954"/>
          </a:xfrm>
          <a:prstGeom prst="rect">
            <a:avLst/>
          </a:prstGeom>
        </p:spPr>
      </p:pic>
      <p:pic>
        <p:nvPicPr>
          <p:cNvPr id="18" name="Picture 17"/>
          <p:cNvPicPr>
            <a:picLocks noChangeAspect="1"/>
          </p:cNvPicPr>
          <p:nvPr/>
        </p:nvPicPr>
        <p:blipFill>
          <a:blip r:embed="rId5"/>
          <a:stretch>
            <a:fillRect/>
          </a:stretch>
        </p:blipFill>
        <p:spPr>
          <a:xfrm>
            <a:off x="2438400" y="786073"/>
            <a:ext cx="1831548" cy="2600799"/>
          </a:xfrm>
          <a:prstGeom prst="rect">
            <a:avLst/>
          </a:prstGeom>
        </p:spPr>
      </p:pic>
      <p:pic>
        <p:nvPicPr>
          <p:cNvPr id="19" name="Picture 18"/>
          <p:cNvPicPr>
            <a:picLocks noChangeAspect="1"/>
          </p:cNvPicPr>
          <p:nvPr/>
        </p:nvPicPr>
        <p:blipFill>
          <a:blip r:embed="rId6"/>
          <a:stretch>
            <a:fillRect/>
          </a:stretch>
        </p:blipFill>
        <p:spPr>
          <a:xfrm>
            <a:off x="4465278" y="1065681"/>
            <a:ext cx="2247048" cy="2137769"/>
          </a:xfrm>
          <a:prstGeom prst="rect">
            <a:avLst/>
          </a:prstGeom>
        </p:spPr>
      </p:pic>
      <p:sp>
        <p:nvSpPr>
          <p:cNvPr id="20" name="TextBox 19"/>
          <p:cNvSpPr txBox="1"/>
          <p:nvPr/>
        </p:nvSpPr>
        <p:spPr>
          <a:xfrm>
            <a:off x="4454522" y="139742"/>
            <a:ext cx="2124677" cy="830997"/>
          </a:xfrm>
          <a:prstGeom prst="rect">
            <a:avLst/>
          </a:prstGeom>
          <a:noFill/>
        </p:spPr>
        <p:txBody>
          <a:bodyPr wrap="square" rtlCol="0">
            <a:spAutoFit/>
          </a:bodyPr>
          <a:lstStyle/>
          <a:p>
            <a:r>
              <a:rPr lang="en-US" sz="2400" b="1" dirty="0" smtClean="0"/>
              <a:t>In the 70’s and 80’s</a:t>
            </a:r>
            <a:endParaRPr lang="en-US" sz="24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55062</TotalTime>
  <Words>484</Words>
  <Application>Microsoft Macintosh PowerPoint</Application>
  <PresentationFormat>On-screen Show (4:3)</PresentationFormat>
  <Paragraphs>46</Paragraphs>
  <Slides>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Calibri</vt:lpstr>
      <vt:lpstr>Times New Roman</vt:lpstr>
      <vt:lpstr>verdana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 leake</dc:creator>
  <cp:lastModifiedBy>Microsoft Office User</cp:lastModifiedBy>
  <cp:revision>287</cp:revision>
  <dcterms:created xsi:type="dcterms:W3CDTF">2015-02-21T21:45:04Z</dcterms:created>
  <dcterms:modified xsi:type="dcterms:W3CDTF">2017-02-15T18:31:40Z</dcterms:modified>
</cp:coreProperties>
</file>